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8.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0"/>
  </p:notesMasterIdLst>
  <p:sldIdLst>
    <p:sldId id="260" r:id="rId6"/>
    <p:sldId id="369" r:id="rId7"/>
    <p:sldId id="370" r:id="rId8"/>
    <p:sldId id="371" r:id="rId9"/>
    <p:sldId id="372" r:id="rId10"/>
    <p:sldId id="373" r:id="rId11"/>
    <p:sldId id="342" r:id="rId12"/>
    <p:sldId id="317" r:id="rId13"/>
    <p:sldId id="319" r:id="rId14"/>
    <p:sldId id="382" r:id="rId15"/>
    <p:sldId id="308" r:id="rId16"/>
    <p:sldId id="310" r:id="rId17"/>
    <p:sldId id="381" r:id="rId18"/>
    <p:sldId id="314" r:id="rId19"/>
    <p:sldId id="329" r:id="rId20"/>
    <p:sldId id="388" r:id="rId21"/>
    <p:sldId id="361" r:id="rId22"/>
    <p:sldId id="362" r:id="rId23"/>
    <p:sldId id="363" r:id="rId24"/>
    <p:sldId id="374" r:id="rId25"/>
    <p:sldId id="383" r:id="rId26"/>
    <p:sldId id="384" r:id="rId27"/>
    <p:sldId id="376" r:id="rId28"/>
    <p:sldId id="297" r:id="rId29"/>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73" userDrawn="1">
          <p15:clr>
            <a:srgbClr val="A4A3A4"/>
          </p15:clr>
        </p15:guide>
        <p15:guide id="2" orient="horz" pos="3301" userDrawn="1">
          <p15:clr>
            <a:srgbClr val="A4A3A4"/>
          </p15:clr>
        </p15:guide>
        <p15:guide id="3" pos="2341" userDrawn="1">
          <p15:clr>
            <a:srgbClr val="A4A3A4"/>
          </p15:clr>
        </p15:guide>
        <p15:guide id="5" pos="1207" userDrawn="1">
          <p15:clr>
            <a:srgbClr val="A4A3A4"/>
          </p15:clr>
        </p15:guide>
        <p15:guide id="6" pos="2115">
          <p15:clr>
            <a:srgbClr val="A4A3A4"/>
          </p15:clr>
        </p15:guide>
        <p15:guide id="7" orient="horz" pos="9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B8F9A-1F29-523D-C203-447D12DC127C}" name="Terry Crackett" initials="TC" userId="S::tcrackett@ahc.sa.gov.au::c9da7e05-4808-43a4-97a5-3c05005d1ad3" providerId="AD"/>
  <p188:author id="{AF14B0DC-FDB2-B164-517F-FA8FAE75DC98}" name="Kira-Marie Laverty" initials="KML" userId="S::klaverty@ahc.sa.gov.au::e4741933-9f88-4731-ab72-e02fcd8fce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erry Crackett" initials="TC" lastIdx="12" clrIdx="0"/>
  <p:cmAuthor id="7" name="David Waters" initials="DW" lastIdx="2" clrIdx="7">
    <p:extLst>
      <p:ext uri="{19B8F6BF-5375-455C-9EA6-DF929625EA0E}">
        <p15:presenceInfo xmlns:p15="http://schemas.microsoft.com/office/powerpoint/2012/main" userId="S-1-5-21-21305428-854852670-367356602-7636" providerId="AD"/>
      </p:ext>
    </p:extLst>
  </p:cmAuthor>
  <p:cmAuthor id="1" name="Lachlan Miller" initials="LM" lastIdx="49" clrIdx="1"/>
  <p:cmAuthor id="8" name="David Collins" initials="DC" lastIdx="1" clrIdx="8">
    <p:extLst>
      <p:ext uri="{19B8F6BF-5375-455C-9EA6-DF929625EA0E}">
        <p15:presenceInfo xmlns:p15="http://schemas.microsoft.com/office/powerpoint/2012/main" userId="S::dacollins@ahc.sa.gov.au::cf551d47-462c-4e6d-bdfc-13483e2e66b0" providerId="AD"/>
      </p:ext>
    </p:extLst>
  </p:cmAuthor>
  <p:cmAuthor id="2" name="Peter Bice" initials="PB" lastIdx="6" clrIdx="2"/>
  <p:cmAuthor id="3" name="Kira-Marie Laverty" initials="KL" lastIdx="8" clrIdx="3">
    <p:extLst>
      <p:ext uri="{19B8F6BF-5375-455C-9EA6-DF929625EA0E}">
        <p15:presenceInfo xmlns:p15="http://schemas.microsoft.com/office/powerpoint/2012/main" userId="S-1-5-21-21305428-854852670-367356602-47113" providerId="AD"/>
      </p:ext>
    </p:extLst>
  </p:cmAuthor>
  <p:cmAuthor id="4" name="Marc Salver" initials="MS" lastIdx="3" clrIdx="4"/>
  <p:cmAuthor id="5" name="Melissa Bright" initials="MB" lastIdx="3" clrIdx="5">
    <p:extLst>
      <p:ext uri="{19B8F6BF-5375-455C-9EA6-DF929625EA0E}">
        <p15:presenceInfo xmlns:p15="http://schemas.microsoft.com/office/powerpoint/2012/main" userId="S-1-5-21-21305428-854852670-367356602-29026" providerId="AD"/>
      </p:ext>
    </p:extLst>
  </p:cmAuthor>
  <p:cmAuthor id="6" name="Natalie Westover" initials="NW" lastIdx="4" clrIdx="6">
    <p:extLst>
      <p:ext uri="{19B8F6BF-5375-455C-9EA6-DF929625EA0E}">
        <p15:presenceInfo xmlns:p15="http://schemas.microsoft.com/office/powerpoint/2012/main" userId="S-1-5-21-21305428-854852670-367356602-31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9D6"/>
    <a:srgbClr val="9A0000"/>
    <a:srgbClr val="E7EDEC"/>
    <a:srgbClr val="DFF1EE"/>
    <a:srgbClr val="292929"/>
    <a:srgbClr val="F26800"/>
    <a:srgbClr val="AADAD3"/>
    <a:srgbClr val="F5F3F1"/>
    <a:srgbClr val="5F5F5F"/>
    <a:srgbClr val="604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A2611-92B3-45A2-9874-0415807156A4}" v="91" dt="2024-04-12T05:08:04.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95" autoAdjust="0"/>
  </p:normalViewPr>
  <p:slideViewPr>
    <p:cSldViewPr snapToObjects="1">
      <p:cViewPr varScale="1">
        <p:scale>
          <a:sx n="88" d="100"/>
          <a:sy n="88" d="100"/>
        </p:scale>
        <p:origin x="2820" y="66"/>
      </p:cViewPr>
      <p:guideLst>
        <p:guide orient="horz" pos="4073"/>
        <p:guide orient="horz" pos="3301"/>
        <p:guide pos="2341"/>
        <p:guide pos="1207"/>
        <p:guide pos="2115"/>
        <p:guide orient="horz" pos="9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E95B-46E6-9FF9-DBAF640A891D}"/>
              </c:ext>
            </c:extLst>
          </c:dPt>
          <c:dPt>
            <c:idx val="1"/>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E95B-46E6-9FF9-DBAF640A891D}"/>
              </c:ext>
            </c:extLst>
          </c:dPt>
          <c:dPt>
            <c:idx val="2"/>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E95B-46E6-9FF9-DBAF640A891D}"/>
              </c:ext>
            </c:extLst>
          </c:dPt>
          <c:dPt>
            <c:idx val="3"/>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E95B-46E6-9FF9-DBAF640A891D}"/>
              </c:ext>
            </c:extLst>
          </c:dPt>
          <c:dPt>
            <c:idx val="4"/>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E95B-46E6-9FF9-DBAF640A891D}"/>
              </c:ext>
            </c:extLst>
          </c:dPt>
          <c:dPt>
            <c:idx val="5"/>
            <c:bubble3D val="0"/>
            <c:spPr>
              <a:solidFill>
                <a:srgbClr val="9A0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A-9241-4B6F-960A-D54B8F827B01}"/>
              </c:ext>
            </c:extLst>
          </c:dPt>
          <c:cat>
            <c:strRef>
              <c:f>Sheet1!$A$2:$A$7</c:f>
              <c:strCache>
                <c:ptCount val="6"/>
                <c:pt idx="0">
                  <c:v>On Track</c:v>
                </c:pt>
                <c:pt idx="1">
                  <c:v>Completed</c:v>
                </c:pt>
                <c:pt idx="2">
                  <c:v>Not Started</c:v>
                </c:pt>
                <c:pt idx="3">
                  <c:v>Deferred</c:v>
                </c:pt>
                <c:pt idx="4">
                  <c:v>Behind schedule</c:v>
                </c:pt>
                <c:pt idx="5">
                  <c:v>Cancelled</c:v>
                </c:pt>
              </c:strCache>
            </c:strRef>
          </c:cat>
          <c:val>
            <c:numRef>
              <c:f>Sheet1!$B$2:$B$7</c:f>
              <c:numCache>
                <c:formatCode>General</c:formatCode>
                <c:ptCount val="6"/>
                <c:pt idx="0">
                  <c:v>22</c:v>
                </c:pt>
                <c:pt idx="1">
                  <c:v>3</c:v>
                </c:pt>
                <c:pt idx="2">
                  <c:v>1</c:v>
                </c:pt>
                <c:pt idx="4">
                  <c:v>3</c:v>
                </c:pt>
                <c:pt idx="5">
                  <c:v>1</c:v>
                </c:pt>
              </c:numCache>
            </c:numRef>
          </c:val>
          <c:extLst>
            <c:ext xmlns:c16="http://schemas.microsoft.com/office/drawing/2014/chart" uri="{C3380CC4-5D6E-409C-BE32-E72D297353CC}">
              <c16:uniqueId val="{0000000A-E95B-46E6-9FF9-DBAF640A891D}"/>
            </c:ext>
          </c:extLst>
        </c:ser>
        <c:dLbls>
          <c:showLegendKey val="0"/>
          <c:showVal val="0"/>
          <c:showCatName val="0"/>
          <c:showSerName val="0"/>
          <c:showPercent val="0"/>
          <c:showBubbleSize val="0"/>
          <c:showLeaderLines val="1"/>
        </c:dLbls>
        <c:firstSliceAng val="149"/>
        <c:holeSize val="5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rgbClr val="FFC000"/>
              </a:solidFill>
            </c:spPr>
            <c:extLst>
              <c:ext xmlns:c16="http://schemas.microsoft.com/office/drawing/2014/chart" uri="{C3380CC4-5D6E-409C-BE32-E72D297353CC}">
                <c16:uniqueId val="{00000000-D105-4265-B696-493CB1E7D676}"/>
              </c:ext>
            </c:extLst>
          </c:dPt>
          <c:dPt>
            <c:idx val="1"/>
            <c:bubble3D val="0"/>
            <c:extLst>
              <c:ext xmlns:c16="http://schemas.microsoft.com/office/drawing/2014/chart" uri="{C3380CC4-5D6E-409C-BE32-E72D297353CC}">
                <c16:uniqueId val="{00000001-D105-4265-B696-493CB1E7D676}"/>
              </c:ext>
            </c:extLst>
          </c:dPt>
          <c:dPt>
            <c:idx val="2"/>
            <c:bubble3D val="0"/>
            <c:spPr>
              <a:solidFill>
                <a:schemeClr val="bg1">
                  <a:lumMod val="85000"/>
                </a:schemeClr>
              </a:solidFill>
            </c:spPr>
            <c:extLst>
              <c:ext xmlns:c16="http://schemas.microsoft.com/office/drawing/2014/chart" uri="{C3380CC4-5D6E-409C-BE32-E72D297353CC}">
                <c16:uniqueId val="{00000002-D105-4265-B696-493CB1E7D676}"/>
              </c:ext>
            </c:extLst>
          </c:dPt>
          <c:cat>
            <c:strRef>
              <c:f>Sheet1!$A$2:$A$4</c:f>
              <c:strCache>
                <c:ptCount val="2"/>
                <c:pt idx="0">
                  <c:v>1st Qtr</c:v>
                </c:pt>
                <c:pt idx="1">
                  <c:v>2nd Qtr</c:v>
                </c:pt>
              </c:strCache>
            </c:strRef>
          </c:cat>
          <c:val>
            <c:numRef>
              <c:f>Sheet1!$B$2:$B$4</c:f>
              <c:numCache>
                <c:formatCode>General</c:formatCode>
                <c:ptCount val="3"/>
                <c:pt idx="0">
                  <c:v>90</c:v>
                </c:pt>
                <c:pt idx="2">
                  <c:v>10</c:v>
                </c:pt>
              </c:numCache>
            </c:numRef>
          </c:val>
          <c:extLst>
            <c:ext xmlns:c16="http://schemas.microsoft.com/office/drawing/2014/chart" uri="{C3380CC4-5D6E-409C-BE32-E72D297353CC}">
              <c16:uniqueId val="{00000003-D105-4265-B696-493CB1E7D67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C7CB-4A58-9C57-92AFAE50C152}"/>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C7CB-4A58-9C57-92AFAE50C152}"/>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4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20"/>
        <c:minorUnit val="5"/>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88CD-4BBF-8E95-1E3C7C14A0C4}"/>
              </c:ext>
            </c:extLst>
          </c:dPt>
          <c:dPt>
            <c:idx val="1"/>
            <c:bubble3D val="0"/>
            <c:extLst>
              <c:ext xmlns:c16="http://schemas.microsoft.com/office/drawing/2014/chart" uri="{C3380CC4-5D6E-409C-BE32-E72D297353CC}">
                <c16:uniqueId val="{00000001-88CD-4BBF-8E95-1E3C7C14A0C4}"/>
              </c:ext>
            </c:extLst>
          </c:dPt>
          <c:dPt>
            <c:idx val="2"/>
            <c:bubble3D val="0"/>
            <c:spPr>
              <a:solidFill>
                <a:schemeClr val="bg1">
                  <a:lumMod val="75000"/>
                </a:schemeClr>
              </a:solidFill>
            </c:spPr>
            <c:extLst>
              <c:ext xmlns:c16="http://schemas.microsoft.com/office/drawing/2014/chart" uri="{C3380CC4-5D6E-409C-BE32-E72D297353CC}">
                <c16:uniqueId val="{00000003-88CD-4BBF-8E95-1E3C7C14A0C4}"/>
              </c:ext>
            </c:extLst>
          </c:dPt>
          <c:cat>
            <c:strRef>
              <c:f>Sheet1!$A$2:$A$4</c:f>
              <c:strCache>
                <c:ptCount val="2"/>
                <c:pt idx="0">
                  <c:v>1st Qtr</c:v>
                </c:pt>
                <c:pt idx="1">
                  <c:v>2nd Qtr</c:v>
                </c:pt>
              </c:strCache>
            </c:strRef>
          </c:cat>
          <c:val>
            <c:numRef>
              <c:f>Sheet1!$B$2:$B$4</c:f>
              <c:numCache>
                <c:formatCode>General</c:formatCode>
                <c:ptCount val="3"/>
                <c:pt idx="0">
                  <c:v>70</c:v>
                </c:pt>
                <c:pt idx="1">
                  <c:v>2</c:v>
                </c:pt>
                <c:pt idx="2">
                  <c:v>28</c:v>
                </c:pt>
              </c:numCache>
            </c:numRef>
          </c:val>
          <c:extLst>
            <c:ext xmlns:c16="http://schemas.microsoft.com/office/drawing/2014/chart" uri="{C3380CC4-5D6E-409C-BE32-E72D297353CC}">
              <c16:uniqueId val="{00000004-88CD-4BBF-8E95-1E3C7C14A0C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7</c:v>
                </c:pt>
                <c:pt idx="1">
                  <c:v>7</c:v>
                </c:pt>
                <c:pt idx="2">
                  <c:v>7</c:v>
                </c:pt>
                <c:pt idx="3">
                  <c:v>7</c:v>
                </c:pt>
              </c:numCache>
            </c:numRef>
          </c:val>
          <c:smooth val="0"/>
          <c:extLst>
            <c:ext xmlns:c16="http://schemas.microsoft.com/office/drawing/2014/chart" uri="{C3380CC4-5D6E-409C-BE32-E72D297353CC}">
              <c16:uniqueId val="{00000000-FD2A-4BFF-8F50-1AEFD037BDF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7</c:v>
                </c:pt>
                <c:pt idx="1">
                  <c:v>7.1</c:v>
                </c:pt>
                <c:pt idx="2">
                  <c:v>7</c:v>
                </c:pt>
                <c:pt idx="3">
                  <c:v>7.2</c:v>
                </c:pt>
              </c:numCache>
            </c:numRef>
          </c:val>
          <c:smooth val="0"/>
          <c:extLst>
            <c:ext xmlns:c16="http://schemas.microsoft.com/office/drawing/2014/chart" uri="{C3380CC4-5D6E-409C-BE32-E72D297353CC}">
              <c16:uniqueId val="{00000001-FD2A-4BFF-8F50-1AEFD037BDFA}"/>
            </c:ext>
          </c:extLst>
        </c:ser>
        <c:dLbls>
          <c:showLegendKey val="0"/>
          <c:showVal val="0"/>
          <c:showCatName val="0"/>
          <c:showSerName val="0"/>
          <c:showPercent val="0"/>
          <c:showBubbleSize val="0"/>
        </c:dLbls>
        <c:smooth val="0"/>
        <c:axId val="129254528"/>
        <c:axId val="129256448"/>
      </c:lineChart>
      <c:catAx>
        <c:axId val="129254528"/>
        <c:scaling>
          <c:orientation val="minMax"/>
        </c:scaling>
        <c:delete val="0"/>
        <c:axPos val="b"/>
        <c:numFmt formatCode="General" sourceLinked="0"/>
        <c:majorTickMark val="none"/>
        <c:minorTickMark val="none"/>
        <c:tickLblPos val="nextTo"/>
        <c:txPr>
          <a:bodyPr/>
          <a:lstStyle/>
          <a:p>
            <a:pPr>
              <a:defRPr sz="800"/>
            </a:pPr>
            <a:endParaRPr lang="en-US"/>
          </a:p>
        </c:txPr>
        <c:crossAx val="129256448"/>
        <c:crosses val="autoZero"/>
        <c:auto val="1"/>
        <c:lblAlgn val="ctr"/>
        <c:lblOffset val="100"/>
        <c:noMultiLvlLbl val="0"/>
      </c:catAx>
      <c:valAx>
        <c:axId val="129256448"/>
        <c:scaling>
          <c:orientation val="minMax"/>
          <c:max val="8"/>
          <c:min val="4"/>
        </c:scaling>
        <c:delete val="0"/>
        <c:axPos val="l"/>
        <c:majorGridlines/>
        <c:numFmt formatCode="General" sourceLinked="1"/>
        <c:majorTickMark val="none"/>
        <c:minorTickMark val="none"/>
        <c:tickLblPos val="nextTo"/>
        <c:txPr>
          <a:bodyPr/>
          <a:lstStyle/>
          <a:p>
            <a:pPr>
              <a:defRPr sz="800"/>
            </a:pPr>
            <a:endParaRPr lang="en-US"/>
          </a:p>
        </c:txPr>
        <c:crossAx val="129254528"/>
        <c:crosses val="autoZero"/>
        <c:crossBetween val="between"/>
        <c:majorUnit val="1"/>
        <c:minorUnit val="0.5"/>
      </c:valAx>
    </c:plotArea>
    <c:legend>
      <c:legendPos val="b"/>
      <c:layout>
        <c:manualLayout>
          <c:xMode val="edge"/>
          <c:yMode val="edge"/>
          <c:x val="2.3809523809523773E-3"/>
          <c:y val="0.78303681634390299"/>
          <c:w val="0.98465608465608467"/>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rgbClr val="FFC000"/>
              </a:solidFill>
            </c:spPr>
            <c:extLst>
              <c:ext xmlns:c16="http://schemas.microsoft.com/office/drawing/2014/chart" uri="{C3380CC4-5D6E-409C-BE32-E72D297353CC}">
                <c16:uniqueId val="{00000001-27F1-40C8-9877-0D255782FD79}"/>
              </c:ext>
            </c:extLst>
          </c:dPt>
          <c:dPt>
            <c:idx val="1"/>
            <c:bubble3D val="0"/>
            <c:extLst>
              <c:ext xmlns:c16="http://schemas.microsoft.com/office/drawing/2014/chart" uri="{C3380CC4-5D6E-409C-BE32-E72D297353CC}">
                <c16:uniqueId val="{00000002-27F1-40C8-9877-0D255782FD79}"/>
              </c:ext>
            </c:extLst>
          </c:dPt>
          <c:dPt>
            <c:idx val="2"/>
            <c:bubble3D val="0"/>
            <c:extLst>
              <c:ext xmlns:c16="http://schemas.microsoft.com/office/drawing/2014/chart" uri="{C3380CC4-5D6E-409C-BE32-E72D297353CC}">
                <c16:uniqueId val="{00000003-27F1-40C8-9877-0D255782FD79}"/>
              </c:ext>
            </c:extLst>
          </c:dPt>
          <c:cat>
            <c:strRef>
              <c:f>Sheet1!$A$2:$A$4</c:f>
              <c:strCache>
                <c:ptCount val="2"/>
                <c:pt idx="0">
                  <c:v>1st Qtr</c:v>
                </c:pt>
                <c:pt idx="1">
                  <c:v>2nd Qtr</c:v>
                </c:pt>
              </c:strCache>
            </c:strRef>
          </c:cat>
          <c:val>
            <c:numRef>
              <c:f>Sheet1!$B$2:$B$4</c:f>
              <c:numCache>
                <c:formatCode>General</c:formatCode>
                <c:ptCount val="3"/>
                <c:pt idx="0">
                  <c:v>3530</c:v>
                </c:pt>
                <c:pt idx="1">
                  <c:v>1270</c:v>
                </c:pt>
                <c:pt idx="2">
                  <c:v>1500</c:v>
                </c:pt>
              </c:numCache>
            </c:numRef>
          </c:val>
          <c:extLst>
            <c:ext xmlns:c16="http://schemas.microsoft.com/office/drawing/2014/chart" uri="{C3380CC4-5D6E-409C-BE32-E72D297353CC}">
              <c16:uniqueId val="{00000004-27F1-40C8-9877-0D255782FD79}"/>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4800</c:v>
                </c:pt>
                <c:pt idx="1">
                  <c:v>4800</c:v>
                </c:pt>
                <c:pt idx="2">
                  <c:v>4800</c:v>
                </c:pt>
                <c:pt idx="3">
                  <c:v>4800</c:v>
                </c:pt>
              </c:numCache>
            </c:numRef>
          </c:val>
          <c:smooth val="0"/>
          <c:extLst>
            <c:ext xmlns:c16="http://schemas.microsoft.com/office/drawing/2014/chart" uri="{C3380CC4-5D6E-409C-BE32-E72D297353CC}">
              <c16:uniqueId val="{00000000-851E-484C-9329-38A7082070C7}"/>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3276</c:v>
                </c:pt>
                <c:pt idx="1">
                  <c:v>3530</c:v>
                </c:pt>
                <c:pt idx="2">
                  <c:v>3183</c:v>
                </c:pt>
                <c:pt idx="3">
                  <c:v>2893</c:v>
                </c:pt>
              </c:numCache>
            </c:numRef>
          </c:val>
          <c:smooth val="0"/>
          <c:extLst>
            <c:ext xmlns:c16="http://schemas.microsoft.com/office/drawing/2014/chart" uri="{C3380CC4-5D6E-409C-BE32-E72D297353CC}">
              <c16:uniqueId val="{00000001-851E-484C-9329-38A7082070C7}"/>
            </c:ext>
          </c:extLst>
        </c:ser>
        <c:dLbls>
          <c:showLegendKey val="0"/>
          <c:showVal val="0"/>
          <c:showCatName val="0"/>
          <c:showSerName val="0"/>
          <c:showPercent val="0"/>
          <c:showBubbleSize val="0"/>
        </c:dLbls>
        <c:smooth val="0"/>
        <c:axId val="147193216"/>
        <c:axId val="147199488"/>
      </c:lineChart>
      <c:catAx>
        <c:axId val="147193216"/>
        <c:scaling>
          <c:orientation val="minMax"/>
        </c:scaling>
        <c:delete val="0"/>
        <c:axPos val="b"/>
        <c:numFmt formatCode="General" sourceLinked="0"/>
        <c:majorTickMark val="none"/>
        <c:minorTickMark val="none"/>
        <c:tickLblPos val="nextTo"/>
        <c:txPr>
          <a:bodyPr/>
          <a:lstStyle/>
          <a:p>
            <a:pPr>
              <a:defRPr sz="800"/>
            </a:pPr>
            <a:endParaRPr lang="en-US"/>
          </a:p>
        </c:txPr>
        <c:crossAx val="147199488"/>
        <c:crosses val="autoZero"/>
        <c:auto val="1"/>
        <c:lblAlgn val="ctr"/>
        <c:lblOffset val="100"/>
        <c:noMultiLvlLbl val="0"/>
      </c:catAx>
      <c:valAx>
        <c:axId val="147199488"/>
        <c:scaling>
          <c:orientation val="minMax"/>
          <c:max val="6000"/>
          <c:min val="1000"/>
        </c:scaling>
        <c:delete val="0"/>
        <c:axPos val="l"/>
        <c:majorGridlines/>
        <c:numFmt formatCode="General" sourceLinked="1"/>
        <c:majorTickMark val="none"/>
        <c:minorTickMark val="none"/>
        <c:tickLblPos val="nextTo"/>
        <c:txPr>
          <a:bodyPr/>
          <a:lstStyle/>
          <a:p>
            <a:pPr>
              <a:defRPr sz="800"/>
            </a:pPr>
            <a:endParaRPr lang="en-US"/>
          </a:p>
        </c:txPr>
        <c:crossAx val="147193216"/>
        <c:crosses val="autoZero"/>
        <c:crossBetween val="between"/>
        <c:majorUnit val="1000"/>
        <c:minorUnit val="5"/>
      </c:valAx>
    </c:plotArea>
    <c:legend>
      <c:legendPos val="b"/>
      <c:layout>
        <c:manualLayout>
          <c:xMode val="edge"/>
          <c:yMode val="edge"/>
          <c:x val="2.3809523809523773E-3"/>
          <c:y val="0.78303681634390299"/>
          <c:w val="0.98465608465608467"/>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chemeClr val="bg1">
                  <a:lumMod val="85000"/>
                </a:schemeClr>
              </a:solidFill>
            </c:spPr>
            <c:extLst>
              <c:ext xmlns:c16="http://schemas.microsoft.com/office/drawing/2014/chart" uri="{C3380CC4-5D6E-409C-BE32-E72D297353CC}">
                <c16:uniqueId val="{00000001-77C4-4BCB-A907-A2608153F581}"/>
              </c:ext>
            </c:extLst>
          </c:dPt>
          <c:dPt>
            <c:idx val="1"/>
            <c:bubble3D val="0"/>
            <c:extLst>
              <c:ext xmlns:c16="http://schemas.microsoft.com/office/drawing/2014/chart" uri="{C3380CC4-5D6E-409C-BE32-E72D297353CC}">
                <c16:uniqueId val="{00000002-77C4-4BCB-A907-A2608153F581}"/>
              </c:ext>
            </c:extLst>
          </c:dPt>
          <c:dPt>
            <c:idx val="2"/>
            <c:bubble3D val="0"/>
            <c:extLst>
              <c:ext xmlns:c16="http://schemas.microsoft.com/office/drawing/2014/chart" uri="{C3380CC4-5D6E-409C-BE32-E72D297353CC}">
                <c16:uniqueId val="{00000003-77C4-4BCB-A907-A2608153F581}"/>
              </c:ext>
            </c:extLst>
          </c:dPt>
          <c:cat>
            <c:strRef>
              <c:f>Sheet1!$A$2:$A$4</c:f>
              <c:strCache>
                <c:ptCount val="2"/>
                <c:pt idx="0">
                  <c:v>1st Qtr</c:v>
                </c:pt>
                <c:pt idx="1">
                  <c:v>2nd Qtr</c:v>
                </c:pt>
              </c:strCache>
            </c:strRef>
          </c:cat>
          <c:val>
            <c:numRef>
              <c:f>Sheet1!$B$2:$B$4</c:f>
              <c:numCache>
                <c:formatCode>General</c:formatCode>
                <c:ptCount val="3"/>
                <c:pt idx="0">
                  <c:v>100</c:v>
                </c:pt>
                <c:pt idx="1">
                  <c:v>0</c:v>
                </c:pt>
                <c:pt idx="2">
                  <c:v>0</c:v>
                </c:pt>
              </c:numCache>
            </c:numRef>
          </c:val>
          <c:extLst>
            <c:ext xmlns:c16="http://schemas.microsoft.com/office/drawing/2014/chart" uri="{C3380CC4-5D6E-409C-BE32-E72D297353CC}">
              <c16:uniqueId val="{00000004-77C4-4BCB-A907-A2608153F581}"/>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85</c:v>
                </c:pt>
                <c:pt idx="1">
                  <c:v>85</c:v>
                </c:pt>
                <c:pt idx="2">
                  <c:v>85</c:v>
                </c:pt>
                <c:pt idx="3">
                  <c:v>85</c:v>
                </c:pt>
              </c:numCache>
            </c:numRef>
          </c:val>
          <c:smooth val="0"/>
          <c:extLst>
            <c:ext xmlns:c16="http://schemas.microsoft.com/office/drawing/2014/chart" uri="{C3380CC4-5D6E-409C-BE32-E72D297353CC}">
              <c16:uniqueId val="{00000000-CE4D-4E72-95EE-BB18648841FF}"/>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numCache>
            </c:numRef>
          </c:val>
          <c:smooth val="0"/>
          <c:extLst>
            <c:ext xmlns:c16="http://schemas.microsoft.com/office/drawing/2014/chart" uri="{C3380CC4-5D6E-409C-BE32-E72D297353CC}">
              <c16:uniqueId val="{00000001-CE4D-4E72-95EE-BB18648841FF}"/>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20"/>
        <c:minorUnit val="5"/>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721B-49D5-B758-173D770574F2}"/>
              </c:ext>
            </c:extLst>
          </c:dPt>
          <c:dPt>
            <c:idx val="1"/>
            <c:bubble3D val="0"/>
            <c:extLst>
              <c:ext xmlns:c16="http://schemas.microsoft.com/office/drawing/2014/chart" uri="{C3380CC4-5D6E-409C-BE32-E72D297353CC}">
                <c16:uniqueId val="{00000001-721B-49D5-B758-173D770574F2}"/>
              </c:ext>
            </c:extLst>
          </c:dPt>
          <c:dPt>
            <c:idx val="2"/>
            <c:bubble3D val="0"/>
            <c:spPr>
              <a:solidFill>
                <a:schemeClr val="bg1">
                  <a:lumMod val="85000"/>
                </a:schemeClr>
              </a:solidFill>
            </c:spPr>
            <c:extLst>
              <c:ext xmlns:c16="http://schemas.microsoft.com/office/drawing/2014/chart" uri="{C3380CC4-5D6E-409C-BE32-E72D297353CC}">
                <c16:uniqueId val="{00000003-721B-49D5-B758-173D770574F2}"/>
              </c:ext>
            </c:extLst>
          </c:dPt>
          <c:cat>
            <c:strRef>
              <c:f>Sheet1!$A$2:$A$4</c:f>
              <c:strCache>
                <c:ptCount val="2"/>
                <c:pt idx="0">
                  <c:v>1st Qtr</c:v>
                </c:pt>
                <c:pt idx="1">
                  <c:v>2nd Qtr</c:v>
                </c:pt>
              </c:strCache>
            </c:strRef>
          </c:cat>
          <c:val>
            <c:numRef>
              <c:f>Sheet1!$B$2:$B$4</c:f>
              <c:numCache>
                <c:formatCode>General</c:formatCode>
                <c:ptCount val="3"/>
                <c:pt idx="0">
                  <c:v>85</c:v>
                </c:pt>
                <c:pt idx="1">
                  <c:v>5.0999999999999996</c:v>
                </c:pt>
                <c:pt idx="2">
                  <c:v>9.9000000000000057</c:v>
                </c:pt>
              </c:numCache>
            </c:numRef>
          </c:val>
          <c:extLst>
            <c:ext xmlns:c16="http://schemas.microsoft.com/office/drawing/2014/chart" uri="{C3380CC4-5D6E-409C-BE32-E72D297353CC}">
              <c16:uniqueId val="{00000004-721B-49D5-B758-173D770574F2}"/>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85</c:v>
                </c:pt>
                <c:pt idx="1">
                  <c:v>85</c:v>
                </c:pt>
                <c:pt idx="2">
                  <c:v>85</c:v>
                </c:pt>
                <c:pt idx="3">
                  <c:v>85</c:v>
                </c:pt>
              </c:numCache>
            </c:numRef>
          </c:val>
          <c:smooth val="0"/>
          <c:extLst>
            <c:ext xmlns:c16="http://schemas.microsoft.com/office/drawing/2014/chart" uri="{C3380CC4-5D6E-409C-BE32-E72D297353CC}">
              <c16:uniqueId val="{00000000-DF7E-4304-8221-F988D04ACE07}"/>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95</c:v>
                </c:pt>
                <c:pt idx="1">
                  <c:v>95</c:v>
                </c:pt>
                <c:pt idx="2">
                  <c:v>95.8</c:v>
                </c:pt>
                <c:pt idx="3">
                  <c:v>90.1</c:v>
                </c:pt>
              </c:numCache>
            </c:numRef>
          </c:val>
          <c:smooth val="0"/>
          <c:extLst>
            <c:ext xmlns:c16="http://schemas.microsoft.com/office/drawing/2014/chart" uri="{C3380CC4-5D6E-409C-BE32-E72D297353CC}">
              <c16:uniqueId val="{00000001-DF7E-4304-8221-F988D04ACE07}"/>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6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10"/>
        <c:minorUnit val="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A6A5-4E00-9FD3-62B909DA33E7}"/>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A6A5-4E00-9FD3-62B909DA33E7}"/>
              </c:ext>
            </c:extLst>
          </c:dPt>
          <c:dPt>
            <c:idx val="2"/>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A6A5-4E00-9FD3-62B909DA33E7}"/>
              </c:ext>
            </c:extLst>
          </c:dPt>
          <c:dPt>
            <c:idx val="3"/>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A6A5-4E00-9FD3-62B909DA33E7}"/>
              </c:ext>
            </c:extLst>
          </c:dPt>
          <c:dPt>
            <c:idx val="4"/>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A6A5-4E00-9FD3-62B909DA33E7}"/>
              </c:ext>
            </c:extLst>
          </c:dPt>
          <c:cat>
            <c:strRef>
              <c:f>Sheet1!$A$2:$A$6</c:f>
              <c:strCache>
                <c:ptCount val="5"/>
                <c:pt idx="0">
                  <c:v>on track</c:v>
                </c:pt>
                <c:pt idx="1">
                  <c:v>Not Started</c:v>
                </c:pt>
                <c:pt idx="2">
                  <c:v>Completed</c:v>
                </c:pt>
                <c:pt idx="3">
                  <c:v>Behind Schedule</c:v>
                </c:pt>
                <c:pt idx="4">
                  <c:v>Deferred</c:v>
                </c:pt>
              </c:strCache>
            </c:strRef>
          </c:cat>
          <c:val>
            <c:numRef>
              <c:f>Sheet1!$B$2:$B$6</c:f>
              <c:numCache>
                <c:formatCode>General</c:formatCode>
                <c:ptCount val="5"/>
                <c:pt idx="0">
                  <c:v>8</c:v>
                </c:pt>
                <c:pt idx="2">
                  <c:v>1</c:v>
                </c:pt>
              </c:numCache>
            </c:numRef>
          </c:val>
          <c:extLst>
            <c:ext xmlns:c16="http://schemas.microsoft.com/office/drawing/2014/chart" uri="{C3380CC4-5D6E-409C-BE32-E72D297353CC}">
              <c16:uniqueId val="{0000000A-A6A5-4E00-9FD3-62B909DA33E7}"/>
            </c:ext>
          </c:extLst>
        </c:ser>
        <c:dLbls>
          <c:showLegendKey val="0"/>
          <c:showVal val="0"/>
          <c:showCatName val="0"/>
          <c:showSerName val="0"/>
          <c:showPercent val="0"/>
          <c:showBubbleSize val="0"/>
          <c:showLeaderLines val="1"/>
        </c:dLbls>
        <c:firstSliceAng val="14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dPt>
            <c:idx val="0"/>
            <c:bubble3D val="0"/>
            <c:spPr>
              <a:solidFill>
                <a:srgbClr val="00B050"/>
              </a:solidFill>
            </c:spPr>
            <c:extLst>
              <c:ext xmlns:c16="http://schemas.microsoft.com/office/drawing/2014/chart" uri="{C3380CC4-5D6E-409C-BE32-E72D297353CC}">
                <c16:uniqueId val="{00000001-5A54-4B5C-B9B3-25CAD557670A}"/>
              </c:ext>
            </c:extLst>
          </c:dPt>
          <c:dPt>
            <c:idx val="1"/>
            <c:bubble3D val="0"/>
            <c:spPr>
              <a:solidFill>
                <a:schemeClr val="bg1">
                  <a:lumMod val="85000"/>
                </a:schemeClr>
              </a:solidFill>
            </c:spPr>
            <c:extLst>
              <c:ext xmlns:c16="http://schemas.microsoft.com/office/drawing/2014/chart" uri="{C3380CC4-5D6E-409C-BE32-E72D297353CC}">
                <c16:uniqueId val="{00000003-5A54-4B5C-B9B3-25CAD557670A}"/>
              </c:ext>
            </c:extLst>
          </c:dPt>
          <c:dPt>
            <c:idx val="2"/>
            <c:bubble3D val="0"/>
            <c:spPr>
              <a:solidFill>
                <a:schemeClr val="bg1">
                  <a:lumMod val="85000"/>
                </a:schemeClr>
              </a:solidFill>
            </c:spPr>
            <c:extLst>
              <c:ext xmlns:c16="http://schemas.microsoft.com/office/drawing/2014/chart" uri="{C3380CC4-5D6E-409C-BE32-E72D297353CC}">
                <c16:uniqueId val="{00000005-5A54-4B5C-B9B3-25CAD557670A}"/>
              </c:ext>
            </c:extLst>
          </c:dPt>
          <c:cat>
            <c:strRef>
              <c:f>Sheet1!$A$2:$A$4</c:f>
              <c:strCache>
                <c:ptCount val="2"/>
                <c:pt idx="0">
                  <c:v>1st Qtr</c:v>
                </c:pt>
                <c:pt idx="1">
                  <c:v>2nd Qtr</c:v>
                </c:pt>
              </c:strCache>
            </c:strRef>
          </c:cat>
          <c:val>
            <c:numRef>
              <c:f>Sheet1!$B$2:$B$4</c:f>
              <c:numCache>
                <c:formatCode>General</c:formatCode>
                <c:ptCount val="3"/>
                <c:pt idx="0">
                  <c:v>8.9</c:v>
                </c:pt>
                <c:pt idx="1">
                  <c:v>11.1</c:v>
                </c:pt>
                <c:pt idx="2">
                  <c:v>10</c:v>
                </c:pt>
              </c:numCache>
            </c:numRef>
          </c:val>
          <c:extLst>
            <c:ext xmlns:c16="http://schemas.microsoft.com/office/drawing/2014/chart" uri="{C3380CC4-5D6E-409C-BE32-E72D297353CC}">
              <c16:uniqueId val="{00000006-5A54-4B5C-B9B3-25CAD557670A}"/>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725661661806"/>
          <c:y val="0.12300764420782531"/>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Q2</c:v>
                </c:pt>
              </c:strCache>
            </c:strRef>
          </c:cat>
          <c:val>
            <c:numRef>
              <c:f>Sheet1!$B$2:$B$5</c:f>
              <c:numCache>
                <c:formatCode>General</c:formatCode>
                <c:ptCount val="4"/>
                <c:pt idx="0">
                  <c:v>20</c:v>
                </c:pt>
                <c:pt idx="1">
                  <c:v>20</c:v>
                </c:pt>
                <c:pt idx="2">
                  <c:v>20</c:v>
                </c:pt>
                <c:pt idx="3">
                  <c:v>20</c:v>
                </c:pt>
              </c:numCache>
            </c:numRef>
          </c:val>
          <c:smooth val="0"/>
          <c:extLst>
            <c:ext xmlns:c16="http://schemas.microsoft.com/office/drawing/2014/chart" uri="{C3380CC4-5D6E-409C-BE32-E72D297353CC}">
              <c16:uniqueId val="{00000000-A319-4EA0-B00E-16BE4D51F480}"/>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Q2</c:v>
                </c:pt>
              </c:strCache>
            </c:strRef>
          </c:cat>
          <c:val>
            <c:numRef>
              <c:f>Sheet1!$C$2:$C$5</c:f>
              <c:numCache>
                <c:formatCode>General</c:formatCode>
                <c:ptCount val="4"/>
                <c:pt idx="0">
                  <c:v>13</c:v>
                </c:pt>
                <c:pt idx="1">
                  <c:v>12</c:v>
                </c:pt>
                <c:pt idx="2">
                  <c:v>13.7</c:v>
                </c:pt>
                <c:pt idx="3">
                  <c:v>8.9</c:v>
                </c:pt>
              </c:numCache>
            </c:numRef>
          </c:val>
          <c:smooth val="0"/>
          <c:extLst>
            <c:ext xmlns:c16="http://schemas.microsoft.com/office/drawing/2014/chart" uri="{C3380CC4-5D6E-409C-BE32-E72D297353CC}">
              <c16:uniqueId val="{00000001-A319-4EA0-B00E-16BE4D51F480}"/>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30"/>
          <c:min val="5"/>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5"/>
        <c:minorUnit val="5"/>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B220-43E4-A745-046C41FC2906}"/>
              </c:ext>
            </c:extLst>
          </c:dPt>
          <c:dPt>
            <c:idx val="1"/>
            <c:bubble3D val="0"/>
            <c:spPr>
              <a:solidFill>
                <a:srgbClr val="00B050"/>
              </a:solidFill>
            </c:spPr>
            <c:extLst>
              <c:ext xmlns:c16="http://schemas.microsoft.com/office/drawing/2014/chart" uri="{C3380CC4-5D6E-409C-BE32-E72D297353CC}">
                <c16:uniqueId val="{00000002-B220-43E4-A745-046C41FC2906}"/>
              </c:ext>
            </c:extLst>
          </c:dPt>
          <c:dPt>
            <c:idx val="2"/>
            <c:bubble3D val="0"/>
            <c:extLst>
              <c:ext xmlns:c16="http://schemas.microsoft.com/office/drawing/2014/chart" uri="{C3380CC4-5D6E-409C-BE32-E72D297353CC}">
                <c16:uniqueId val="{00000003-B220-43E4-A745-046C41FC2906}"/>
              </c:ext>
            </c:extLst>
          </c:dPt>
          <c:cat>
            <c:strRef>
              <c:f>Sheet1!$A$2:$A$4</c:f>
              <c:strCache>
                <c:ptCount val="2"/>
                <c:pt idx="0">
                  <c:v>1st Qtr</c:v>
                </c:pt>
                <c:pt idx="1">
                  <c:v>2nd Qtr</c:v>
                </c:pt>
              </c:strCache>
            </c:strRef>
          </c:cat>
          <c:val>
            <c:numRef>
              <c:f>Sheet1!$B$2:$B$4</c:f>
              <c:numCache>
                <c:formatCode>General</c:formatCode>
                <c:ptCount val="3"/>
                <c:pt idx="0">
                  <c:v>90</c:v>
                </c:pt>
                <c:pt idx="1">
                  <c:v>2.6</c:v>
                </c:pt>
                <c:pt idx="2">
                  <c:v>7.4000000000000057</c:v>
                </c:pt>
              </c:numCache>
            </c:numRef>
          </c:val>
          <c:extLst>
            <c:ext xmlns:c16="http://schemas.microsoft.com/office/drawing/2014/chart" uri="{C3380CC4-5D6E-409C-BE32-E72D297353CC}">
              <c16:uniqueId val="{00000004-B220-43E4-A745-046C41FC290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1D9D-4365-B154-0692F7BAD21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pt idx="0">
                  <c:v>86</c:v>
                </c:pt>
                <c:pt idx="1">
                  <c:v>92</c:v>
                </c:pt>
                <c:pt idx="2">
                  <c:v>83</c:v>
                </c:pt>
                <c:pt idx="3">
                  <c:v>85.5</c:v>
                </c:pt>
              </c:numCache>
            </c:numRef>
          </c:val>
          <c:smooth val="0"/>
          <c:extLst>
            <c:ext xmlns:c16="http://schemas.microsoft.com/office/drawing/2014/chart" uri="{C3380CC4-5D6E-409C-BE32-E72D297353CC}">
              <c16:uniqueId val="{00000001-1D9D-4365-B154-0692F7BAD213}"/>
            </c:ext>
          </c:extLst>
        </c:ser>
        <c:dLbls>
          <c:showLegendKey val="0"/>
          <c:showVal val="0"/>
          <c:showCatName val="0"/>
          <c:showSerName val="0"/>
          <c:showPercent val="0"/>
          <c:showBubbleSize val="0"/>
        </c:dLbls>
        <c:smooth val="0"/>
        <c:axId val="151025152"/>
        <c:axId val="151027072"/>
      </c:lineChart>
      <c:catAx>
        <c:axId val="151025152"/>
        <c:scaling>
          <c:orientation val="minMax"/>
        </c:scaling>
        <c:delete val="0"/>
        <c:axPos val="b"/>
        <c:numFmt formatCode="General" sourceLinked="0"/>
        <c:majorTickMark val="none"/>
        <c:minorTickMark val="none"/>
        <c:tickLblPos val="nextTo"/>
        <c:txPr>
          <a:bodyPr/>
          <a:lstStyle/>
          <a:p>
            <a:pPr>
              <a:defRPr sz="800"/>
            </a:pPr>
            <a:endParaRPr lang="en-US"/>
          </a:p>
        </c:txPr>
        <c:crossAx val="151027072"/>
        <c:crosses val="autoZero"/>
        <c:auto val="1"/>
        <c:lblAlgn val="ctr"/>
        <c:lblOffset val="100"/>
        <c:noMultiLvlLbl val="0"/>
      </c:catAx>
      <c:valAx>
        <c:axId val="151027072"/>
        <c:scaling>
          <c:orientation val="minMax"/>
          <c:max val="100"/>
          <c:min val="50"/>
        </c:scaling>
        <c:delete val="0"/>
        <c:axPos val="l"/>
        <c:majorGridlines/>
        <c:numFmt formatCode="General" sourceLinked="1"/>
        <c:majorTickMark val="none"/>
        <c:minorTickMark val="none"/>
        <c:tickLblPos val="nextTo"/>
        <c:txPr>
          <a:bodyPr/>
          <a:lstStyle/>
          <a:p>
            <a:pPr>
              <a:defRPr sz="800"/>
            </a:pPr>
            <a:endParaRPr lang="en-US"/>
          </a:p>
        </c:txPr>
        <c:crossAx val="151025152"/>
        <c:crosses val="autoZero"/>
        <c:crossBetween val="between"/>
        <c:majorUnit val="10"/>
        <c:minorUnit val="5"/>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2C58-414D-8E95-7CF2F2777053}"/>
              </c:ext>
            </c:extLst>
          </c:dPt>
          <c:dPt>
            <c:idx val="1"/>
            <c:bubble3D val="0"/>
            <c:spPr>
              <a:solidFill>
                <a:srgbClr val="00B050"/>
              </a:solidFill>
            </c:spPr>
            <c:extLst>
              <c:ext xmlns:c16="http://schemas.microsoft.com/office/drawing/2014/chart" uri="{C3380CC4-5D6E-409C-BE32-E72D297353CC}">
                <c16:uniqueId val="{00000002-2C58-414D-8E95-7CF2F2777053}"/>
              </c:ext>
            </c:extLst>
          </c:dPt>
          <c:dPt>
            <c:idx val="2"/>
            <c:bubble3D val="0"/>
            <c:extLst>
              <c:ext xmlns:c16="http://schemas.microsoft.com/office/drawing/2014/chart" uri="{C3380CC4-5D6E-409C-BE32-E72D297353CC}">
                <c16:uniqueId val="{00000003-2C58-414D-8E95-7CF2F2777053}"/>
              </c:ext>
            </c:extLst>
          </c:dPt>
          <c:cat>
            <c:strRef>
              <c:f>Sheet1!$A$2:$A$4</c:f>
              <c:strCache>
                <c:ptCount val="2"/>
                <c:pt idx="0">
                  <c:v>1st Qtr</c:v>
                </c:pt>
                <c:pt idx="1">
                  <c:v>2nd Qtr</c:v>
                </c:pt>
              </c:strCache>
            </c:strRef>
          </c:cat>
          <c:val>
            <c:numRef>
              <c:f>Sheet1!$B$2:$B$4</c:f>
              <c:numCache>
                <c:formatCode>General</c:formatCode>
                <c:ptCount val="3"/>
                <c:pt idx="0">
                  <c:v>6</c:v>
                </c:pt>
                <c:pt idx="1">
                  <c:v>4</c:v>
                </c:pt>
                <c:pt idx="2">
                  <c:v>5</c:v>
                </c:pt>
              </c:numCache>
            </c:numRef>
          </c:val>
          <c:extLst>
            <c:ext xmlns:c16="http://schemas.microsoft.com/office/drawing/2014/chart" uri="{C3380CC4-5D6E-409C-BE32-E72D297353CC}">
              <c16:uniqueId val="{00000004-2C58-414D-8E95-7CF2F2777053}"/>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6</c:v>
                </c:pt>
                <c:pt idx="1">
                  <c:v>6</c:v>
                </c:pt>
                <c:pt idx="2">
                  <c:v>6</c:v>
                </c:pt>
                <c:pt idx="3">
                  <c:v>6</c:v>
                </c:pt>
              </c:numCache>
            </c:numRef>
          </c:val>
          <c:smooth val="0"/>
          <c:extLst>
            <c:ext xmlns:c16="http://schemas.microsoft.com/office/drawing/2014/chart" uri="{C3380CC4-5D6E-409C-BE32-E72D297353CC}">
              <c16:uniqueId val="{00000000-3313-456B-AAD9-E10FEBB55B7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3</c:v>
                </c:pt>
                <c:pt idx="1">
                  <c:v>6</c:v>
                </c:pt>
                <c:pt idx="2">
                  <c:v>10</c:v>
                </c:pt>
              </c:numCache>
            </c:numRef>
          </c:val>
          <c:smooth val="0"/>
          <c:extLst>
            <c:ext xmlns:c16="http://schemas.microsoft.com/office/drawing/2014/chart" uri="{C3380CC4-5D6E-409C-BE32-E72D297353CC}">
              <c16:uniqueId val="{00000001-3313-456B-AAD9-E10FEBB55B7A}"/>
            </c:ext>
          </c:extLst>
        </c:ser>
        <c:dLbls>
          <c:showLegendKey val="0"/>
          <c:showVal val="0"/>
          <c:showCatName val="0"/>
          <c:showSerName val="0"/>
          <c:showPercent val="0"/>
          <c:showBubbleSize val="0"/>
        </c:dLbls>
        <c:smooth val="0"/>
        <c:axId val="151025152"/>
        <c:axId val="151027072"/>
      </c:lineChart>
      <c:catAx>
        <c:axId val="151025152"/>
        <c:scaling>
          <c:orientation val="minMax"/>
        </c:scaling>
        <c:delete val="0"/>
        <c:axPos val="b"/>
        <c:numFmt formatCode="General" sourceLinked="0"/>
        <c:majorTickMark val="none"/>
        <c:minorTickMark val="none"/>
        <c:tickLblPos val="nextTo"/>
        <c:txPr>
          <a:bodyPr/>
          <a:lstStyle/>
          <a:p>
            <a:pPr>
              <a:defRPr sz="800"/>
            </a:pPr>
            <a:endParaRPr lang="en-US"/>
          </a:p>
        </c:txPr>
        <c:crossAx val="151027072"/>
        <c:crosses val="autoZero"/>
        <c:auto val="1"/>
        <c:lblAlgn val="ctr"/>
        <c:lblOffset val="100"/>
        <c:noMultiLvlLbl val="0"/>
      </c:catAx>
      <c:valAx>
        <c:axId val="151027072"/>
        <c:scaling>
          <c:orientation val="minMax"/>
          <c:max val="30"/>
        </c:scaling>
        <c:delete val="0"/>
        <c:axPos val="l"/>
        <c:majorGridlines/>
        <c:numFmt formatCode="General" sourceLinked="1"/>
        <c:majorTickMark val="none"/>
        <c:minorTickMark val="none"/>
        <c:tickLblPos val="nextTo"/>
        <c:txPr>
          <a:bodyPr/>
          <a:lstStyle/>
          <a:p>
            <a:pPr>
              <a:defRPr sz="800"/>
            </a:pPr>
            <a:endParaRPr lang="en-US"/>
          </a:p>
        </c:txPr>
        <c:crossAx val="151025152"/>
        <c:crosses val="autoZero"/>
        <c:crossBetween val="between"/>
        <c:majorUnit val="5"/>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8778-4F66-B533-C27331B83D53}"/>
              </c:ext>
            </c:extLst>
          </c:dPt>
          <c:dPt>
            <c:idx val="1"/>
            <c:bubble3D val="0"/>
            <c:extLst>
              <c:ext xmlns:c16="http://schemas.microsoft.com/office/drawing/2014/chart" uri="{C3380CC4-5D6E-409C-BE32-E72D297353CC}">
                <c16:uniqueId val="{00000001-8778-4F66-B533-C27331B83D53}"/>
              </c:ext>
            </c:extLst>
          </c:dPt>
          <c:dPt>
            <c:idx val="2"/>
            <c:bubble3D val="0"/>
            <c:extLst>
              <c:ext xmlns:c16="http://schemas.microsoft.com/office/drawing/2014/chart" uri="{C3380CC4-5D6E-409C-BE32-E72D297353CC}">
                <c16:uniqueId val="{00000002-8778-4F66-B533-C27331B83D53}"/>
              </c:ext>
            </c:extLst>
          </c:dPt>
          <c:cat>
            <c:strRef>
              <c:f>Sheet1!$A$2:$A$4</c:f>
              <c:strCache>
                <c:ptCount val="2"/>
                <c:pt idx="0">
                  <c:v>1st Qtr</c:v>
                </c:pt>
                <c:pt idx="1">
                  <c:v>2nd Qtr</c:v>
                </c:pt>
              </c:strCache>
            </c:strRef>
          </c:cat>
          <c:val>
            <c:numRef>
              <c:f>Sheet1!$B$2:$B$4</c:f>
              <c:numCache>
                <c:formatCode>General</c:formatCode>
                <c:ptCount val="3"/>
                <c:pt idx="0">
                  <c:v>150</c:v>
                </c:pt>
                <c:pt idx="1">
                  <c:v>0</c:v>
                </c:pt>
                <c:pt idx="2">
                  <c:v>50</c:v>
                </c:pt>
              </c:numCache>
            </c:numRef>
          </c:val>
          <c:extLst>
            <c:ext xmlns:c16="http://schemas.microsoft.com/office/drawing/2014/chart" uri="{C3380CC4-5D6E-409C-BE32-E72D297353CC}">
              <c16:uniqueId val="{00000003-8778-4F66-B533-C27331B83D53}"/>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150</c:v>
                </c:pt>
                <c:pt idx="1">
                  <c:v>150</c:v>
                </c:pt>
                <c:pt idx="2">
                  <c:v>150</c:v>
                </c:pt>
                <c:pt idx="3">
                  <c:v>150</c:v>
                </c:pt>
              </c:numCache>
            </c:numRef>
          </c:val>
          <c:smooth val="0"/>
          <c:extLst>
            <c:ext xmlns:c16="http://schemas.microsoft.com/office/drawing/2014/chart" uri="{C3380CC4-5D6E-409C-BE32-E72D297353CC}">
              <c16:uniqueId val="{00000000-CC2C-409E-A8F0-47CAAEB4552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296</c:v>
                </c:pt>
                <c:pt idx="1">
                  <c:v>180</c:v>
                </c:pt>
                <c:pt idx="2">
                  <c:v>481</c:v>
                </c:pt>
                <c:pt idx="3">
                  <c:v>235</c:v>
                </c:pt>
              </c:numCache>
            </c:numRef>
          </c:val>
          <c:smooth val="0"/>
          <c:extLst>
            <c:ext xmlns:c16="http://schemas.microsoft.com/office/drawing/2014/chart" uri="{C3380CC4-5D6E-409C-BE32-E72D297353CC}">
              <c16:uniqueId val="{00000001-CC2C-409E-A8F0-47CAAEB4552A}"/>
            </c:ext>
          </c:extLst>
        </c:ser>
        <c:dLbls>
          <c:showLegendKey val="0"/>
          <c:showVal val="0"/>
          <c:showCatName val="0"/>
          <c:showSerName val="0"/>
          <c:showPercent val="0"/>
          <c:showBubbleSize val="0"/>
        </c:dLbls>
        <c:smooth val="0"/>
        <c:axId val="151025152"/>
        <c:axId val="151027072"/>
      </c:lineChart>
      <c:catAx>
        <c:axId val="151025152"/>
        <c:scaling>
          <c:orientation val="minMax"/>
        </c:scaling>
        <c:delete val="0"/>
        <c:axPos val="b"/>
        <c:numFmt formatCode="General" sourceLinked="0"/>
        <c:majorTickMark val="none"/>
        <c:minorTickMark val="none"/>
        <c:tickLblPos val="nextTo"/>
        <c:txPr>
          <a:bodyPr/>
          <a:lstStyle/>
          <a:p>
            <a:pPr>
              <a:defRPr sz="800"/>
            </a:pPr>
            <a:endParaRPr lang="en-US"/>
          </a:p>
        </c:txPr>
        <c:crossAx val="151027072"/>
        <c:crosses val="autoZero"/>
        <c:auto val="1"/>
        <c:lblAlgn val="ctr"/>
        <c:lblOffset val="100"/>
        <c:noMultiLvlLbl val="0"/>
      </c:catAx>
      <c:valAx>
        <c:axId val="151027072"/>
        <c:scaling>
          <c:orientation val="minMax"/>
          <c:max val="500"/>
          <c:min val="50"/>
        </c:scaling>
        <c:delete val="0"/>
        <c:axPos val="l"/>
        <c:majorGridlines/>
        <c:numFmt formatCode="General" sourceLinked="1"/>
        <c:majorTickMark val="none"/>
        <c:minorTickMark val="none"/>
        <c:tickLblPos val="nextTo"/>
        <c:txPr>
          <a:bodyPr/>
          <a:lstStyle/>
          <a:p>
            <a:pPr>
              <a:defRPr sz="800"/>
            </a:pPr>
            <a:endParaRPr lang="en-US"/>
          </a:p>
        </c:txPr>
        <c:crossAx val="151025152"/>
        <c:crosses val="autoZero"/>
        <c:crossBetween val="between"/>
        <c:majorUnit val="100"/>
        <c:minorUnit val="5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FFC000"/>
              </a:solidFill>
            </c:spPr>
            <c:extLst>
              <c:ext xmlns:c16="http://schemas.microsoft.com/office/drawing/2014/chart" uri="{C3380CC4-5D6E-409C-BE32-E72D297353CC}">
                <c16:uniqueId val="{00000000-F9D9-40C7-938E-BA6DC300D724}"/>
              </c:ext>
            </c:extLst>
          </c:dPt>
          <c:dPt>
            <c:idx val="1"/>
            <c:bubble3D val="0"/>
            <c:extLst>
              <c:ext xmlns:c16="http://schemas.microsoft.com/office/drawing/2014/chart" uri="{C3380CC4-5D6E-409C-BE32-E72D297353CC}">
                <c16:uniqueId val="{00000001-F9D9-40C7-938E-BA6DC300D724}"/>
              </c:ext>
            </c:extLst>
          </c:dPt>
          <c:dPt>
            <c:idx val="2"/>
            <c:bubble3D val="0"/>
            <c:extLst>
              <c:ext xmlns:c16="http://schemas.microsoft.com/office/drawing/2014/chart" uri="{C3380CC4-5D6E-409C-BE32-E72D297353CC}">
                <c16:uniqueId val="{00000003-F9D9-40C7-938E-BA6DC300D724}"/>
              </c:ext>
            </c:extLst>
          </c:dPt>
          <c:cat>
            <c:strRef>
              <c:f>Sheet1!$A$2:$A$4</c:f>
              <c:strCache>
                <c:ptCount val="2"/>
                <c:pt idx="0">
                  <c:v>1st Qtr</c:v>
                </c:pt>
                <c:pt idx="1">
                  <c:v>2nd Qtr</c:v>
                </c:pt>
              </c:strCache>
            </c:strRef>
          </c:cat>
          <c:val>
            <c:numRef>
              <c:f>Sheet1!$B$2:$B$4</c:f>
              <c:numCache>
                <c:formatCode>General</c:formatCode>
                <c:ptCount val="3"/>
                <c:pt idx="0">
                  <c:v>82</c:v>
                </c:pt>
                <c:pt idx="1">
                  <c:v>8</c:v>
                </c:pt>
                <c:pt idx="2">
                  <c:v>10</c:v>
                </c:pt>
              </c:numCache>
            </c:numRef>
          </c:val>
          <c:extLst>
            <c:ext xmlns:c16="http://schemas.microsoft.com/office/drawing/2014/chart" uri="{C3380CC4-5D6E-409C-BE32-E72D297353CC}">
              <c16:uniqueId val="{00000004-F9D9-40C7-938E-BA6DC300D72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rgbClr val="FFC000"/>
              </a:solidFill>
            </c:spPr>
            <c:extLst>
              <c:ext xmlns:c16="http://schemas.microsoft.com/office/drawing/2014/chart" uri="{C3380CC4-5D6E-409C-BE32-E72D297353CC}">
                <c16:uniqueId val="{00000000-3FAC-4FE2-A536-CA6A6DFC52A4}"/>
              </c:ext>
            </c:extLst>
          </c:dPt>
          <c:dPt>
            <c:idx val="1"/>
            <c:bubble3D val="0"/>
            <c:extLst>
              <c:ext xmlns:c16="http://schemas.microsoft.com/office/drawing/2014/chart" uri="{C3380CC4-5D6E-409C-BE32-E72D297353CC}">
                <c16:uniqueId val="{00000001-3FAC-4FE2-A536-CA6A6DFC52A4}"/>
              </c:ext>
            </c:extLst>
          </c:dPt>
          <c:dPt>
            <c:idx val="2"/>
            <c:bubble3D val="0"/>
            <c:spPr>
              <a:solidFill>
                <a:schemeClr val="bg1">
                  <a:lumMod val="85000"/>
                </a:schemeClr>
              </a:solidFill>
            </c:spPr>
            <c:extLst>
              <c:ext xmlns:c16="http://schemas.microsoft.com/office/drawing/2014/chart" uri="{C3380CC4-5D6E-409C-BE32-E72D297353CC}">
                <c16:uniqueId val="{00000002-3FAC-4FE2-A536-CA6A6DFC52A4}"/>
              </c:ext>
            </c:extLst>
          </c:dPt>
          <c:cat>
            <c:strRef>
              <c:f>Sheet1!$A$2:$A$4</c:f>
              <c:strCache>
                <c:ptCount val="2"/>
                <c:pt idx="0">
                  <c:v>1st Qtr</c:v>
                </c:pt>
                <c:pt idx="1">
                  <c:v>2nd Qtr</c:v>
                </c:pt>
              </c:strCache>
            </c:strRef>
          </c:cat>
          <c:val>
            <c:numRef>
              <c:f>Sheet1!$B$2:$B$4</c:f>
              <c:numCache>
                <c:formatCode>General</c:formatCode>
                <c:ptCount val="3"/>
                <c:pt idx="0">
                  <c:v>82</c:v>
                </c:pt>
                <c:pt idx="1">
                  <c:v>0</c:v>
                </c:pt>
                <c:pt idx="2">
                  <c:v>18</c:v>
                </c:pt>
              </c:numCache>
            </c:numRef>
          </c:val>
          <c:extLst>
            <c:ext xmlns:c16="http://schemas.microsoft.com/office/drawing/2014/chart" uri="{C3380CC4-5D6E-409C-BE32-E72D297353CC}">
              <c16:uniqueId val="{00000003-3FAC-4FE2-A536-CA6A6DFC52A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77BB-4CC5-9D0E-658686289F42}"/>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77BB-4CC5-9D0E-658686289F42}"/>
              </c:ext>
            </c:extLst>
          </c:dPt>
          <c:dPt>
            <c:idx val="2"/>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77BB-4CC5-9D0E-658686289F42}"/>
              </c:ext>
            </c:extLst>
          </c:dPt>
          <c:dPt>
            <c:idx val="3"/>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77BB-4CC5-9D0E-658686289F42}"/>
              </c:ext>
            </c:extLst>
          </c:dPt>
          <c:dPt>
            <c:idx val="4"/>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77BB-4CC5-9D0E-658686289F42}"/>
              </c:ext>
            </c:extLst>
          </c:dPt>
          <c:cat>
            <c:strRef>
              <c:f>Sheet1!$A$2:$A$5</c:f>
              <c:strCache>
                <c:ptCount val="4"/>
                <c:pt idx="0">
                  <c:v>On Track</c:v>
                </c:pt>
                <c:pt idx="1">
                  <c:v>Not Started</c:v>
                </c:pt>
                <c:pt idx="2">
                  <c:v>Completed</c:v>
                </c:pt>
                <c:pt idx="3">
                  <c:v>Behind Schedule</c:v>
                </c:pt>
              </c:strCache>
            </c:strRef>
          </c:cat>
          <c:val>
            <c:numRef>
              <c:f>Sheet1!$B$2:$B$5</c:f>
              <c:numCache>
                <c:formatCode>General</c:formatCode>
                <c:ptCount val="4"/>
                <c:pt idx="0">
                  <c:v>1</c:v>
                </c:pt>
                <c:pt idx="2">
                  <c:v>1</c:v>
                </c:pt>
              </c:numCache>
            </c:numRef>
          </c:val>
          <c:extLst>
            <c:ext xmlns:c16="http://schemas.microsoft.com/office/drawing/2014/chart" uri="{C3380CC4-5D6E-409C-BE32-E72D297353CC}">
              <c16:uniqueId val="{0000000A-77BB-4CC5-9D0E-658686289F42}"/>
            </c:ext>
          </c:extLst>
        </c:ser>
        <c:dLbls>
          <c:showLegendKey val="0"/>
          <c:showVal val="0"/>
          <c:showCatName val="0"/>
          <c:showSerName val="0"/>
          <c:showPercent val="0"/>
          <c:showBubbleSize val="0"/>
          <c:showLeaderLines val="1"/>
        </c:dLbls>
        <c:firstSliceAng val="27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28BC-43B3-B0E6-E1F278A905F2}"/>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92.9</c:v>
                </c:pt>
                <c:pt idx="1">
                  <c:v>94.7</c:v>
                </c:pt>
                <c:pt idx="2">
                  <c:v>81.900000000000006</c:v>
                </c:pt>
                <c:pt idx="3">
                  <c:v>83.3</c:v>
                </c:pt>
              </c:numCache>
            </c:numRef>
          </c:val>
          <c:smooth val="0"/>
          <c:extLst>
            <c:ext xmlns:c16="http://schemas.microsoft.com/office/drawing/2014/chart" uri="{C3380CC4-5D6E-409C-BE32-E72D297353CC}">
              <c16:uniqueId val="{00000001-28BC-43B3-B0E6-E1F278A905F2}"/>
            </c:ext>
          </c:extLst>
        </c:ser>
        <c:dLbls>
          <c:showLegendKey val="0"/>
          <c:showVal val="0"/>
          <c:showCatName val="0"/>
          <c:showSerName val="0"/>
          <c:showPercent val="0"/>
          <c:showBubbleSize val="0"/>
        </c:dLbls>
        <c:smooth val="0"/>
        <c:axId val="149121664"/>
        <c:axId val="149357312"/>
      </c:lineChart>
      <c:catAx>
        <c:axId val="149121664"/>
        <c:scaling>
          <c:orientation val="minMax"/>
        </c:scaling>
        <c:delete val="0"/>
        <c:axPos val="b"/>
        <c:numFmt formatCode="General" sourceLinked="0"/>
        <c:majorTickMark val="none"/>
        <c:minorTickMark val="none"/>
        <c:tickLblPos val="nextTo"/>
        <c:txPr>
          <a:bodyPr/>
          <a:lstStyle/>
          <a:p>
            <a:pPr>
              <a:defRPr sz="800"/>
            </a:pPr>
            <a:endParaRPr lang="en-US"/>
          </a:p>
        </c:txPr>
        <c:crossAx val="149357312"/>
        <c:crosses val="autoZero"/>
        <c:auto val="1"/>
        <c:lblAlgn val="ctr"/>
        <c:lblOffset val="100"/>
        <c:noMultiLvlLbl val="0"/>
      </c:catAx>
      <c:valAx>
        <c:axId val="149357312"/>
        <c:scaling>
          <c:orientation val="minMax"/>
          <c:max val="100"/>
          <c:min val="60"/>
        </c:scaling>
        <c:delete val="0"/>
        <c:axPos val="l"/>
        <c:majorGridlines/>
        <c:numFmt formatCode="General" sourceLinked="1"/>
        <c:majorTickMark val="none"/>
        <c:minorTickMark val="none"/>
        <c:tickLblPos val="nextTo"/>
        <c:txPr>
          <a:bodyPr/>
          <a:lstStyle/>
          <a:p>
            <a:pPr>
              <a:defRPr sz="800"/>
            </a:pPr>
            <a:endParaRPr lang="en-US"/>
          </a:p>
        </c:txPr>
        <c:crossAx val="149121664"/>
        <c:crosses val="autoZero"/>
        <c:crossBetween val="between"/>
        <c:majorUnit val="10"/>
        <c:minorUnit val="5"/>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B1DD-4256-A823-917419982F48}"/>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82.4</c:v>
                </c:pt>
                <c:pt idx="1">
                  <c:v>81.3</c:v>
                </c:pt>
                <c:pt idx="2">
                  <c:v>83.7</c:v>
                </c:pt>
                <c:pt idx="3">
                  <c:v>74.7</c:v>
                </c:pt>
              </c:numCache>
            </c:numRef>
          </c:val>
          <c:smooth val="0"/>
          <c:extLst>
            <c:ext xmlns:c16="http://schemas.microsoft.com/office/drawing/2014/chart" uri="{C3380CC4-5D6E-409C-BE32-E72D297353CC}">
              <c16:uniqueId val="{00000001-B1DD-4256-A823-917419982F48}"/>
            </c:ext>
          </c:extLst>
        </c:ser>
        <c:dLbls>
          <c:showLegendKey val="0"/>
          <c:showVal val="0"/>
          <c:showCatName val="0"/>
          <c:showSerName val="0"/>
          <c:showPercent val="0"/>
          <c:showBubbleSize val="0"/>
        </c:dLbls>
        <c:smooth val="0"/>
        <c:axId val="149365888"/>
        <c:axId val="149367808"/>
      </c:lineChart>
      <c:catAx>
        <c:axId val="149365888"/>
        <c:scaling>
          <c:orientation val="minMax"/>
        </c:scaling>
        <c:delete val="0"/>
        <c:axPos val="b"/>
        <c:numFmt formatCode="General" sourceLinked="0"/>
        <c:majorTickMark val="none"/>
        <c:minorTickMark val="none"/>
        <c:tickLblPos val="nextTo"/>
        <c:txPr>
          <a:bodyPr/>
          <a:lstStyle/>
          <a:p>
            <a:pPr>
              <a:defRPr sz="800"/>
            </a:pPr>
            <a:endParaRPr lang="en-US"/>
          </a:p>
        </c:txPr>
        <c:crossAx val="149367808"/>
        <c:crosses val="autoZero"/>
        <c:auto val="1"/>
        <c:lblAlgn val="ctr"/>
        <c:lblOffset val="100"/>
        <c:noMultiLvlLbl val="0"/>
      </c:catAx>
      <c:valAx>
        <c:axId val="149367808"/>
        <c:scaling>
          <c:orientation val="minMax"/>
          <c:max val="100"/>
          <c:min val="60"/>
        </c:scaling>
        <c:delete val="0"/>
        <c:axPos val="l"/>
        <c:majorGridlines/>
        <c:numFmt formatCode="General" sourceLinked="1"/>
        <c:majorTickMark val="none"/>
        <c:minorTickMark val="none"/>
        <c:tickLblPos val="nextTo"/>
        <c:txPr>
          <a:bodyPr/>
          <a:lstStyle/>
          <a:p>
            <a:pPr>
              <a:defRPr sz="800"/>
            </a:pPr>
            <a:endParaRPr lang="en-US"/>
          </a:p>
        </c:txPr>
        <c:crossAx val="149365888"/>
        <c:crosses val="autoZero"/>
        <c:crossBetween val="between"/>
        <c:majorUnit val="10"/>
        <c:minorUnit val="5"/>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125B-4723-913D-6877222C5D49}"/>
              </c:ext>
            </c:extLst>
          </c:dPt>
          <c:dPt>
            <c:idx val="1"/>
            <c:bubble3D val="0"/>
            <c:extLst>
              <c:ext xmlns:c16="http://schemas.microsoft.com/office/drawing/2014/chart" uri="{C3380CC4-5D6E-409C-BE32-E72D297353CC}">
                <c16:uniqueId val="{00000001-125B-4723-913D-6877222C5D49}"/>
              </c:ext>
            </c:extLst>
          </c:dPt>
          <c:dPt>
            <c:idx val="2"/>
            <c:bubble3D val="0"/>
            <c:extLst>
              <c:ext xmlns:c16="http://schemas.microsoft.com/office/drawing/2014/chart" uri="{C3380CC4-5D6E-409C-BE32-E72D297353CC}">
                <c16:uniqueId val="{00000003-125B-4723-913D-6877222C5D49}"/>
              </c:ext>
            </c:extLst>
          </c:dPt>
          <c:cat>
            <c:strRef>
              <c:f>Sheet1!$A$2:$A$4</c:f>
              <c:strCache>
                <c:ptCount val="2"/>
                <c:pt idx="0">
                  <c:v>1st Qtr</c:v>
                </c:pt>
                <c:pt idx="1">
                  <c:v>2nd Qtr</c:v>
                </c:pt>
              </c:strCache>
            </c:strRef>
          </c:cat>
          <c:val>
            <c:numRef>
              <c:f>Sheet1!$B$2:$B$4</c:f>
              <c:numCache>
                <c:formatCode>General</c:formatCode>
                <c:ptCount val="3"/>
                <c:pt idx="0">
                  <c:v>75</c:v>
                </c:pt>
                <c:pt idx="1">
                  <c:v>0</c:v>
                </c:pt>
                <c:pt idx="2">
                  <c:v>25</c:v>
                </c:pt>
              </c:numCache>
            </c:numRef>
          </c:val>
          <c:extLst>
            <c:ext xmlns:c16="http://schemas.microsoft.com/office/drawing/2014/chart" uri="{C3380CC4-5D6E-409C-BE32-E72D297353CC}">
              <c16:uniqueId val="{00000004-125B-4723-913D-6877222C5D49}"/>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04E2-4317-96A1-83224C0D8785}"/>
              </c:ext>
            </c:extLst>
          </c:dPt>
          <c:dPt>
            <c:idx val="1"/>
            <c:bubble3D val="0"/>
            <c:extLst>
              <c:ext xmlns:c16="http://schemas.microsoft.com/office/drawing/2014/chart" uri="{C3380CC4-5D6E-409C-BE32-E72D297353CC}">
                <c16:uniqueId val="{00000001-04E2-4317-96A1-83224C0D8785}"/>
              </c:ext>
            </c:extLst>
          </c:dPt>
          <c:dPt>
            <c:idx val="2"/>
            <c:bubble3D val="0"/>
            <c:extLst>
              <c:ext xmlns:c16="http://schemas.microsoft.com/office/drawing/2014/chart" uri="{C3380CC4-5D6E-409C-BE32-E72D297353CC}">
                <c16:uniqueId val="{00000002-04E2-4317-96A1-83224C0D8785}"/>
              </c:ext>
            </c:extLst>
          </c:dPt>
          <c:cat>
            <c:strRef>
              <c:f>Sheet1!$A$2:$A$4</c:f>
              <c:strCache>
                <c:ptCount val="2"/>
                <c:pt idx="0">
                  <c:v>1st Qtr</c:v>
                </c:pt>
                <c:pt idx="1">
                  <c:v>2nd Qtr</c:v>
                </c:pt>
              </c:strCache>
            </c:strRef>
          </c:cat>
          <c:val>
            <c:numRef>
              <c:f>Sheet1!$B$2:$B$4</c:f>
              <c:numCache>
                <c:formatCode>General</c:formatCode>
                <c:ptCount val="3"/>
                <c:pt idx="0">
                  <c:v>100</c:v>
                </c:pt>
                <c:pt idx="1">
                  <c:v>0</c:v>
                </c:pt>
                <c:pt idx="2">
                  <c:v>0</c:v>
                </c:pt>
              </c:numCache>
            </c:numRef>
          </c:val>
          <c:extLst>
            <c:ext xmlns:c16="http://schemas.microsoft.com/office/drawing/2014/chart" uri="{C3380CC4-5D6E-409C-BE32-E72D297353CC}">
              <c16:uniqueId val="{00000003-04E2-4317-96A1-83224C0D878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31EB-4A8B-BA12-274F3E82C9B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100</c:v>
                </c:pt>
                <c:pt idx="1">
                  <c:v>100</c:v>
                </c:pt>
                <c:pt idx="2">
                  <c:v>75</c:v>
                </c:pt>
                <c:pt idx="3">
                  <c:v>100</c:v>
                </c:pt>
              </c:numCache>
            </c:numRef>
          </c:val>
          <c:smooth val="0"/>
          <c:extLst>
            <c:ext xmlns:c16="http://schemas.microsoft.com/office/drawing/2014/chart" uri="{C3380CC4-5D6E-409C-BE32-E72D297353CC}">
              <c16:uniqueId val="{00000001-31EB-4A8B-BA12-274F3E82C9BA}"/>
            </c:ext>
          </c:extLst>
        </c:ser>
        <c:dLbls>
          <c:showLegendKey val="0"/>
          <c:showVal val="0"/>
          <c:showCatName val="0"/>
          <c:showSerName val="0"/>
          <c:showPercent val="0"/>
          <c:showBubbleSize val="0"/>
        </c:dLbls>
        <c:smooth val="0"/>
        <c:axId val="149121664"/>
        <c:axId val="149357312"/>
      </c:lineChart>
      <c:catAx>
        <c:axId val="149121664"/>
        <c:scaling>
          <c:orientation val="minMax"/>
        </c:scaling>
        <c:delete val="0"/>
        <c:axPos val="b"/>
        <c:numFmt formatCode="General" sourceLinked="0"/>
        <c:majorTickMark val="none"/>
        <c:minorTickMark val="none"/>
        <c:tickLblPos val="nextTo"/>
        <c:txPr>
          <a:bodyPr/>
          <a:lstStyle/>
          <a:p>
            <a:pPr>
              <a:defRPr sz="800"/>
            </a:pPr>
            <a:endParaRPr lang="en-US"/>
          </a:p>
        </c:txPr>
        <c:crossAx val="149357312"/>
        <c:crosses val="autoZero"/>
        <c:auto val="1"/>
        <c:lblAlgn val="ctr"/>
        <c:lblOffset val="100"/>
        <c:noMultiLvlLbl val="0"/>
      </c:catAx>
      <c:valAx>
        <c:axId val="149357312"/>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49121664"/>
        <c:crosses val="autoZero"/>
        <c:crossBetween val="between"/>
        <c:majorUnit val="20"/>
        <c:minorUnit val="5"/>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1C9E-4022-9154-63D9521326F0}"/>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1C9E-4022-9154-63D9521326F0}"/>
            </c:ext>
          </c:extLst>
        </c:ser>
        <c:dLbls>
          <c:showLegendKey val="0"/>
          <c:showVal val="0"/>
          <c:showCatName val="0"/>
          <c:showSerName val="0"/>
          <c:showPercent val="0"/>
          <c:showBubbleSize val="0"/>
        </c:dLbls>
        <c:smooth val="0"/>
        <c:axId val="149365888"/>
        <c:axId val="149367808"/>
      </c:lineChart>
      <c:catAx>
        <c:axId val="149365888"/>
        <c:scaling>
          <c:orientation val="minMax"/>
        </c:scaling>
        <c:delete val="0"/>
        <c:axPos val="b"/>
        <c:numFmt formatCode="General" sourceLinked="0"/>
        <c:majorTickMark val="none"/>
        <c:minorTickMark val="none"/>
        <c:tickLblPos val="nextTo"/>
        <c:txPr>
          <a:bodyPr/>
          <a:lstStyle/>
          <a:p>
            <a:pPr>
              <a:defRPr sz="800"/>
            </a:pPr>
            <a:endParaRPr lang="en-US"/>
          </a:p>
        </c:txPr>
        <c:crossAx val="149367808"/>
        <c:crosses val="autoZero"/>
        <c:auto val="1"/>
        <c:lblAlgn val="ctr"/>
        <c:lblOffset val="100"/>
        <c:noMultiLvlLbl val="0"/>
      </c:catAx>
      <c:valAx>
        <c:axId val="149367808"/>
        <c:scaling>
          <c:orientation val="minMax"/>
          <c:max val="105"/>
          <c:min val="50"/>
        </c:scaling>
        <c:delete val="0"/>
        <c:axPos val="l"/>
        <c:majorGridlines/>
        <c:numFmt formatCode="General" sourceLinked="1"/>
        <c:majorTickMark val="none"/>
        <c:minorTickMark val="none"/>
        <c:tickLblPos val="nextTo"/>
        <c:txPr>
          <a:bodyPr/>
          <a:lstStyle/>
          <a:p>
            <a:pPr>
              <a:defRPr sz="800"/>
            </a:pPr>
            <a:endParaRPr lang="en-US"/>
          </a:p>
        </c:txPr>
        <c:crossAx val="149365888"/>
        <c:crosses val="autoZero"/>
        <c:crossBetween val="between"/>
        <c:majorUnit val="10"/>
        <c:minorUnit val="5"/>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4E7D-4B59-B40F-994971D19079}"/>
              </c:ext>
            </c:extLst>
          </c:dPt>
          <c:dPt>
            <c:idx val="1"/>
            <c:bubble3D val="0"/>
            <c:extLst>
              <c:ext xmlns:c16="http://schemas.microsoft.com/office/drawing/2014/chart" uri="{C3380CC4-5D6E-409C-BE32-E72D297353CC}">
                <c16:uniqueId val="{00000001-4E7D-4B59-B40F-994971D19079}"/>
              </c:ext>
            </c:extLst>
          </c:dPt>
          <c:dPt>
            <c:idx val="2"/>
            <c:bubble3D val="0"/>
            <c:extLst>
              <c:ext xmlns:c16="http://schemas.microsoft.com/office/drawing/2014/chart" uri="{C3380CC4-5D6E-409C-BE32-E72D297353CC}">
                <c16:uniqueId val="{00000002-4E7D-4B59-B40F-994971D19079}"/>
              </c:ext>
            </c:extLst>
          </c:dPt>
          <c:cat>
            <c:strRef>
              <c:f>Sheet1!$A$2:$A$4</c:f>
              <c:strCache>
                <c:ptCount val="2"/>
                <c:pt idx="0">
                  <c:v>1st Qtr</c:v>
                </c:pt>
                <c:pt idx="1">
                  <c:v>2nd Qtr</c:v>
                </c:pt>
              </c:strCache>
            </c:strRef>
          </c:cat>
          <c:val>
            <c:numRef>
              <c:f>Sheet1!$B$2:$B$4</c:f>
              <c:numCache>
                <c:formatCode>General</c:formatCode>
                <c:ptCount val="3"/>
                <c:pt idx="0">
                  <c:v>50</c:v>
                </c:pt>
                <c:pt idx="1">
                  <c:v>50</c:v>
                </c:pt>
              </c:numCache>
            </c:numRef>
          </c:val>
          <c:extLst>
            <c:ext xmlns:c16="http://schemas.microsoft.com/office/drawing/2014/chart" uri="{C3380CC4-5D6E-409C-BE32-E72D297353CC}">
              <c16:uniqueId val="{00000003-4E7D-4B59-B40F-994971D19079}"/>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extLst>
              <c:ext xmlns:c16="http://schemas.microsoft.com/office/drawing/2014/chart" uri="{C3380CC4-5D6E-409C-BE32-E72D297353CC}">
                <c16:uniqueId val="{00000000-90E6-48AD-B34F-B0E5ACB7181E}"/>
              </c:ext>
            </c:extLst>
          </c:dPt>
          <c:dPt>
            <c:idx val="1"/>
            <c:bubble3D val="0"/>
            <c:extLst>
              <c:ext xmlns:c16="http://schemas.microsoft.com/office/drawing/2014/chart" uri="{C3380CC4-5D6E-409C-BE32-E72D297353CC}">
                <c16:uniqueId val="{00000002-90E6-48AD-B34F-B0E5ACB7181E}"/>
              </c:ext>
            </c:extLst>
          </c:dPt>
          <c:dPt>
            <c:idx val="2"/>
            <c:bubble3D val="0"/>
            <c:extLst>
              <c:ext xmlns:c16="http://schemas.microsoft.com/office/drawing/2014/chart" uri="{C3380CC4-5D6E-409C-BE32-E72D297353CC}">
                <c16:uniqueId val="{00000003-90E6-48AD-B34F-B0E5ACB7181E}"/>
              </c:ext>
            </c:extLst>
          </c:dPt>
          <c:cat>
            <c:strRef>
              <c:f>Sheet1!$A$2:$A$3</c:f>
              <c:strCache>
                <c:ptCount val="2"/>
                <c:pt idx="0">
                  <c:v>1st Qtr</c:v>
                </c:pt>
                <c:pt idx="1">
                  <c:v>2nd Qtr</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90E6-48AD-B34F-B0E5ACB7181E}"/>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BEC8-4503-8038-8B392AEB01B7}"/>
              </c:ext>
            </c:extLst>
          </c:dPt>
          <c:dPt>
            <c:idx val="1"/>
            <c:bubble3D val="0"/>
            <c:spPr>
              <a:solidFill>
                <a:schemeClr val="bg1">
                  <a:lumMod val="75000"/>
                </a:schemeClr>
              </a:solidFill>
            </c:spPr>
            <c:extLst>
              <c:ext xmlns:c16="http://schemas.microsoft.com/office/drawing/2014/chart" uri="{C3380CC4-5D6E-409C-BE32-E72D297353CC}">
                <c16:uniqueId val="{00000001-BEC8-4503-8038-8B392AEB01B7}"/>
              </c:ext>
            </c:extLst>
          </c:dPt>
          <c:dPt>
            <c:idx val="2"/>
            <c:bubble3D val="0"/>
            <c:spPr>
              <a:solidFill>
                <a:schemeClr val="bg1">
                  <a:lumMod val="75000"/>
                </a:schemeClr>
              </a:solidFill>
            </c:spPr>
            <c:extLst>
              <c:ext xmlns:c16="http://schemas.microsoft.com/office/drawing/2014/chart" uri="{C3380CC4-5D6E-409C-BE32-E72D297353CC}">
                <c16:uniqueId val="{00000003-BEC8-4503-8038-8B392AEB01B7}"/>
              </c:ext>
            </c:extLst>
          </c:dPt>
          <c:cat>
            <c:strRef>
              <c:f>Sheet1!$A$2:$A$4</c:f>
              <c:strCache>
                <c:ptCount val="2"/>
                <c:pt idx="0">
                  <c:v>1st Qtr</c:v>
                </c:pt>
                <c:pt idx="1">
                  <c:v>2nd Qtr</c:v>
                </c:pt>
              </c:strCache>
            </c:strRef>
          </c:cat>
          <c:val>
            <c:numRef>
              <c:f>Sheet1!$B$2:$B$4</c:f>
              <c:numCache>
                <c:formatCode>General</c:formatCode>
                <c:ptCount val="3"/>
                <c:pt idx="0">
                  <c:v>97</c:v>
                </c:pt>
                <c:pt idx="1">
                  <c:v>3</c:v>
                </c:pt>
              </c:numCache>
            </c:numRef>
          </c:val>
          <c:extLst>
            <c:ext xmlns:c16="http://schemas.microsoft.com/office/drawing/2014/chart" uri="{C3380CC4-5D6E-409C-BE32-E72D297353CC}">
              <c16:uniqueId val="{00000004-BEC8-4503-8038-8B392AEB01B7}"/>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1F4D-4E40-97EF-B687301A3965}"/>
              </c:ext>
            </c:extLst>
          </c:dPt>
          <c:dPt>
            <c:idx val="1"/>
            <c:bubble3D val="0"/>
            <c:extLst>
              <c:ext xmlns:c16="http://schemas.microsoft.com/office/drawing/2014/chart" uri="{C3380CC4-5D6E-409C-BE32-E72D297353CC}">
                <c16:uniqueId val="{00000001-1F4D-4E40-97EF-B687301A3965}"/>
              </c:ext>
            </c:extLst>
          </c:dPt>
          <c:dPt>
            <c:idx val="2"/>
            <c:bubble3D val="0"/>
            <c:spPr>
              <a:solidFill>
                <a:schemeClr val="bg1">
                  <a:lumMod val="75000"/>
                </a:schemeClr>
              </a:solidFill>
            </c:spPr>
            <c:extLst>
              <c:ext xmlns:c16="http://schemas.microsoft.com/office/drawing/2014/chart" uri="{C3380CC4-5D6E-409C-BE32-E72D297353CC}">
                <c16:uniqueId val="{00000003-1F4D-4E40-97EF-B687301A3965}"/>
              </c:ext>
            </c:extLst>
          </c:dPt>
          <c:cat>
            <c:strRef>
              <c:f>Sheet1!$A$2:$A$4</c:f>
              <c:strCache>
                <c:ptCount val="2"/>
                <c:pt idx="0">
                  <c:v>1st Qtr</c:v>
                </c:pt>
                <c:pt idx="1">
                  <c:v>2nd Qtr</c:v>
                </c:pt>
              </c:strCache>
            </c:strRef>
          </c:cat>
          <c:val>
            <c:numRef>
              <c:f>Sheet1!$B$2:$B$4</c:f>
              <c:numCache>
                <c:formatCode>General</c:formatCode>
                <c:ptCount val="3"/>
                <c:pt idx="0">
                  <c:v>80</c:v>
                </c:pt>
                <c:pt idx="1">
                  <c:v>16</c:v>
                </c:pt>
                <c:pt idx="2">
                  <c:v>4</c:v>
                </c:pt>
              </c:numCache>
            </c:numRef>
          </c:val>
          <c:extLst>
            <c:ext xmlns:c16="http://schemas.microsoft.com/office/drawing/2014/chart" uri="{C3380CC4-5D6E-409C-BE32-E72D297353CC}">
              <c16:uniqueId val="{00000004-1F4D-4E40-97EF-B687301A396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9EAF-44A8-859E-5C4C937190D9}"/>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9EAF-44A8-859E-5C4C937190D9}"/>
              </c:ext>
            </c:extLst>
          </c:dPt>
          <c:dPt>
            <c:idx val="2"/>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9EAF-44A8-859E-5C4C937190D9}"/>
              </c:ext>
            </c:extLst>
          </c:dPt>
          <c:dPt>
            <c:idx val="3"/>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9EAF-44A8-859E-5C4C937190D9}"/>
              </c:ext>
            </c:extLst>
          </c:dPt>
          <c:dPt>
            <c:idx val="4"/>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9EAF-44A8-859E-5C4C937190D9}"/>
              </c:ext>
            </c:extLst>
          </c:dPt>
          <c:cat>
            <c:strRef>
              <c:f>Sheet1!$A$2:$A$5</c:f>
              <c:strCache>
                <c:ptCount val="4"/>
                <c:pt idx="0">
                  <c:v>On Track</c:v>
                </c:pt>
                <c:pt idx="1">
                  <c:v>Not Started</c:v>
                </c:pt>
                <c:pt idx="2">
                  <c:v>Behind Schedule</c:v>
                </c:pt>
                <c:pt idx="3">
                  <c:v>Completed</c:v>
                </c:pt>
              </c:strCache>
            </c:strRef>
          </c:cat>
          <c:val>
            <c:numRef>
              <c:f>Sheet1!$B$2:$B$5</c:f>
              <c:numCache>
                <c:formatCode>General</c:formatCode>
                <c:ptCount val="4"/>
                <c:pt idx="0">
                  <c:v>6</c:v>
                </c:pt>
              </c:numCache>
            </c:numRef>
          </c:val>
          <c:extLst>
            <c:ext xmlns:c16="http://schemas.microsoft.com/office/drawing/2014/chart" uri="{C3380CC4-5D6E-409C-BE32-E72D297353CC}">
              <c16:uniqueId val="{0000000A-9EAF-44A8-859E-5C4C937190D9}"/>
            </c:ext>
          </c:extLst>
        </c:ser>
        <c:dLbls>
          <c:showLegendKey val="0"/>
          <c:showVal val="0"/>
          <c:showCatName val="0"/>
          <c:showSerName val="0"/>
          <c:showPercent val="0"/>
          <c:showBubbleSize val="0"/>
          <c:showLeaderLines val="1"/>
        </c:dLbls>
        <c:firstSliceAng val="209"/>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c:spPr>
          <c:dPt>
            <c:idx val="0"/>
            <c:bubble3D val="0"/>
            <c:spPr>
              <a:solidFill>
                <a:srgbClr val="00B050"/>
              </a:solidFill>
            </c:spPr>
            <c:extLst>
              <c:ext xmlns:c16="http://schemas.microsoft.com/office/drawing/2014/chart" uri="{C3380CC4-5D6E-409C-BE32-E72D297353CC}">
                <c16:uniqueId val="{00000001-AC9E-44A8-BFFF-6732C6C691A5}"/>
              </c:ext>
            </c:extLst>
          </c:dPt>
          <c:dPt>
            <c:idx val="1"/>
            <c:bubble3D val="0"/>
            <c:spPr>
              <a:solidFill>
                <a:srgbClr val="BFBFBF"/>
              </a:solidFill>
            </c:spPr>
            <c:extLst>
              <c:ext xmlns:c16="http://schemas.microsoft.com/office/drawing/2014/chart" uri="{C3380CC4-5D6E-409C-BE32-E72D297353CC}">
                <c16:uniqueId val="{00000003-AC9E-44A8-BFFF-6732C6C691A5}"/>
              </c:ext>
            </c:extLst>
          </c:dPt>
          <c:dPt>
            <c:idx val="2"/>
            <c:bubble3D val="0"/>
            <c:spPr>
              <a:solidFill>
                <a:schemeClr val="bg1">
                  <a:lumMod val="75000"/>
                </a:schemeClr>
              </a:solidFill>
            </c:spPr>
            <c:extLst>
              <c:ext xmlns:c16="http://schemas.microsoft.com/office/drawing/2014/chart" uri="{C3380CC4-5D6E-409C-BE32-E72D297353CC}">
                <c16:uniqueId val="{00000005-AC9E-44A8-BFFF-6732C6C691A5}"/>
              </c:ext>
            </c:extLst>
          </c:dPt>
          <c:cat>
            <c:strRef>
              <c:f>Sheet1!$A$2:$A$3</c:f>
              <c:strCache>
                <c:ptCount val="2"/>
                <c:pt idx="0">
                  <c:v>1st Qtr</c:v>
                </c:pt>
                <c:pt idx="1">
                  <c:v>2nd Qtr</c:v>
                </c:pt>
              </c:strCache>
            </c:strRef>
          </c:cat>
          <c:val>
            <c:numRef>
              <c:f>Sheet1!$B$2:$B$3</c:f>
              <c:numCache>
                <c:formatCode>General</c:formatCode>
                <c:ptCount val="2"/>
                <c:pt idx="0">
                  <c:v>100</c:v>
                </c:pt>
              </c:numCache>
            </c:numRef>
          </c:val>
          <c:extLst>
            <c:ext xmlns:c16="http://schemas.microsoft.com/office/drawing/2014/chart" uri="{C3380CC4-5D6E-409C-BE32-E72D297353CC}">
              <c16:uniqueId val="{00000006-AC9E-44A8-BFFF-6732C6C691A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75</c:v>
                </c:pt>
                <c:pt idx="1">
                  <c:v>75</c:v>
                </c:pt>
                <c:pt idx="2">
                  <c:v>75</c:v>
                </c:pt>
                <c:pt idx="3">
                  <c:v>75</c:v>
                </c:pt>
              </c:numCache>
            </c:numRef>
          </c:val>
          <c:smooth val="0"/>
          <c:extLst>
            <c:ext xmlns:c16="http://schemas.microsoft.com/office/drawing/2014/chart" uri="{C3380CC4-5D6E-409C-BE32-E72D297353CC}">
              <c16:uniqueId val="{00000000-2D7B-4769-89CF-17BECE08582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66</c:v>
                </c:pt>
                <c:pt idx="1">
                  <c:v>57</c:v>
                </c:pt>
                <c:pt idx="2">
                  <c:v>64</c:v>
                </c:pt>
              </c:numCache>
            </c:numRef>
          </c:val>
          <c:smooth val="0"/>
          <c:extLst>
            <c:ext xmlns:c16="http://schemas.microsoft.com/office/drawing/2014/chart" uri="{C3380CC4-5D6E-409C-BE32-E72D297353CC}">
              <c16:uniqueId val="{00000001-2D7B-4769-89CF-17BECE085823}"/>
            </c:ext>
          </c:extLst>
        </c:ser>
        <c:dLbls>
          <c:showLegendKey val="0"/>
          <c:showVal val="0"/>
          <c:showCatName val="0"/>
          <c:showSerName val="0"/>
          <c:showPercent val="0"/>
          <c:showBubbleSize val="0"/>
        </c:dLbls>
        <c:marker val="1"/>
        <c:smooth val="0"/>
        <c:axId val="121374208"/>
        <c:axId val="12137574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7770</c:v>
                </c:pt>
                <c:pt idx="1">
                  <c:v>9433</c:v>
                </c:pt>
                <c:pt idx="2">
                  <c:v>5043</c:v>
                </c:pt>
              </c:numCache>
            </c:numRef>
          </c:val>
          <c:smooth val="0"/>
          <c:extLst>
            <c:ext xmlns:c16="http://schemas.microsoft.com/office/drawing/2014/chart" uri="{C3380CC4-5D6E-409C-BE32-E72D297353CC}">
              <c16:uniqueId val="{00000002-2D7B-4769-89CF-17BECE085823}"/>
            </c:ext>
          </c:extLst>
        </c:ser>
        <c:dLbls>
          <c:showLegendKey val="0"/>
          <c:showVal val="0"/>
          <c:showCatName val="0"/>
          <c:showSerName val="0"/>
          <c:showPercent val="0"/>
          <c:showBubbleSize val="0"/>
        </c:dLbls>
        <c:marker val="1"/>
        <c:smooth val="0"/>
        <c:axId val="121379072"/>
        <c:axId val="121377536"/>
      </c:lineChart>
      <c:catAx>
        <c:axId val="121374208"/>
        <c:scaling>
          <c:orientation val="minMax"/>
        </c:scaling>
        <c:delete val="0"/>
        <c:axPos val="b"/>
        <c:numFmt formatCode="General" sourceLinked="0"/>
        <c:majorTickMark val="none"/>
        <c:minorTickMark val="none"/>
        <c:tickLblPos val="nextTo"/>
        <c:txPr>
          <a:bodyPr/>
          <a:lstStyle/>
          <a:p>
            <a:pPr>
              <a:defRPr sz="800"/>
            </a:pPr>
            <a:endParaRPr lang="en-US"/>
          </a:p>
        </c:txPr>
        <c:crossAx val="121375744"/>
        <c:crossesAt val="0"/>
        <c:auto val="1"/>
        <c:lblAlgn val="ctr"/>
        <c:lblOffset val="100"/>
        <c:noMultiLvlLbl val="0"/>
      </c:catAx>
      <c:valAx>
        <c:axId val="121375744"/>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21374208"/>
        <c:crosses val="autoZero"/>
        <c:crossBetween val="between"/>
        <c:majorUnit val="20"/>
      </c:valAx>
      <c:valAx>
        <c:axId val="12137753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1379072"/>
        <c:crosses val="max"/>
        <c:crossBetween val="between"/>
      </c:valAx>
      <c:catAx>
        <c:axId val="121379072"/>
        <c:scaling>
          <c:orientation val="minMax"/>
        </c:scaling>
        <c:delete val="1"/>
        <c:axPos val="b"/>
        <c:numFmt formatCode="General" sourceLinked="1"/>
        <c:majorTickMark val="out"/>
        <c:minorTickMark val="none"/>
        <c:tickLblPos val="nextTo"/>
        <c:crossAx val="121377536"/>
        <c:crosses val="autoZero"/>
        <c:auto val="1"/>
        <c:lblAlgn val="ctr"/>
        <c:lblOffset val="100"/>
        <c:noMultiLvlLbl val="0"/>
      </c:catAx>
    </c:plotArea>
    <c:legend>
      <c:legendPos val="b"/>
      <c:overlay val="0"/>
      <c:txPr>
        <a:bodyPr/>
        <a:lstStyle/>
        <a:p>
          <a:pPr>
            <a:defRPr sz="800"/>
          </a:pPr>
          <a:endParaRPr lang="en-US"/>
        </a:p>
      </c:txPr>
    </c:legend>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D217-450C-A0B5-184496588A0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95</c:v>
                </c:pt>
                <c:pt idx="1">
                  <c:v>97</c:v>
                </c:pt>
                <c:pt idx="2">
                  <c:v>97</c:v>
                </c:pt>
                <c:pt idx="3">
                  <c:v>86</c:v>
                </c:pt>
              </c:numCache>
            </c:numRef>
          </c:val>
          <c:smooth val="0"/>
          <c:extLst>
            <c:ext xmlns:c16="http://schemas.microsoft.com/office/drawing/2014/chart" uri="{C3380CC4-5D6E-409C-BE32-E72D297353CC}">
              <c16:uniqueId val="{00000001-D217-450C-A0B5-184496588A03}"/>
            </c:ext>
          </c:extLst>
        </c:ser>
        <c:dLbls>
          <c:showLegendKey val="0"/>
          <c:showVal val="0"/>
          <c:showCatName val="0"/>
          <c:showSerName val="0"/>
          <c:showPercent val="0"/>
          <c:showBubbleSize val="0"/>
        </c:dLbls>
        <c:marker val="1"/>
        <c:smooth val="0"/>
        <c:axId val="121403264"/>
        <c:axId val="12140480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56</c:v>
                </c:pt>
                <c:pt idx="1">
                  <c:v>105</c:v>
                </c:pt>
                <c:pt idx="2">
                  <c:v>105</c:v>
                </c:pt>
                <c:pt idx="3">
                  <c:v>79</c:v>
                </c:pt>
              </c:numCache>
            </c:numRef>
          </c:val>
          <c:smooth val="0"/>
          <c:extLst>
            <c:ext xmlns:c16="http://schemas.microsoft.com/office/drawing/2014/chart" uri="{C3380CC4-5D6E-409C-BE32-E72D297353CC}">
              <c16:uniqueId val="{00000002-D217-450C-A0B5-184496588A03}"/>
            </c:ext>
          </c:extLst>
        </c:ser>
        <c:dLbls>
          <c:showLegendKey val="0"/>
          <c:showVal val="0"/>
          <c:showCatName val="0"/>
          <c:showSerName val="0"/>
          <c:showPercent val="0"/>
          <c:showBubbleSize val="0"/>
        </c:dLbls>
        <c:marker val="1"/>
        <c:smooth val="0"/>
        <c:axId val="121424512"/>
        <c:axId val="121422976"/>
      </c:lineChart>
      <c:catAx>
        <c:axId val="121403264"/>
        <c:scaling>
          <c:orientation val="minMax"/>
        </c:scaling>
        <c:delete val="0"/>
        <c:axPos val="b"/>
        <c:numFmt formatCode="General" sourceLinked="0"/>
        <c:majorTickMark val="none"/>
        <c:minorTickMark val="none"/>
        <c:tickLblPos val="nextTo"/>
        <c:txPr>
          <a:bodyPr/>
          <a:lstStyle/>
          <a:p>
            <a:pPr>
              <a:defRPr sz="800"/>
            </a:pPr>
            <a:endParaRPr lang="en-US"/>
          </a:p>
        </c:txPr>
        <c:crossAx val="121404800"/>
        <c:crosses val="autoZero"/>
        <c:auto val="1"/>
        <c:lblAlgn val="ctr"/>
        <c:lblOffset val="100"/>
        <c:noMultiLvlLbl val="0"/>
      </c:catAx>
      <c:valAx>
        <c:axId val="121404800"/>
        <c:scaling>
          <c:orientation val="minMax"/>
          <c:max val="100"/>
          <c:min val="20"/>
        </c:scaling>
        <c:delete val="0"/>
        <c:axPos val="l"/>
        <c:majorGridlines/>
        <c:numFmt formatCode="General" sourceLinked="1"/>
        <c:majorTickMark val="none"/>
        <c:minorTickMark val="none"/>
        <c:tickLblPos val="nextTo"/>
        <c:spPr>
          <a:ln/>
        </c:spPr>
        <c:txPr>
          <a:bodyPr/>
          <a:lstStyle/>
          <a:p>
            <a:pPr>
              <a:defRPr sz="800"/>
            </a:pPr>
            <a:endParaRPr lang="en-US"/>
          </a:p>
        </c:txPr>
        <c:crossAx val="121403264"/>
        <c:crosses val="autoZero"/>
        <c:crossBetween val="between"/>
        <c:majorUnit val="20"/>
        <c:minorUnit val="5"/>
      </c:valAx>
      <c:valAx>
        <c:axId val="12142297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1424512"/>
        <c:crosses val="max"/>
        <c:crossBetween val="between"/>
      </c:valAx>
      <c:catAx>
        <c:axId val="121424512"/>
        <c:scaling>
          <c:orientation val="minMax"/>
        </c:scaling>
        <c:delete val="1"/>
        <c:axPos val="b"/>
        <c:numFmt formatCode="General" sourceLinked="1"/>
        <c:majorTickMark val="out"/>
        <c:minorTickMark val="none"/>
        <c:tickLblPos val="nextTo"/>
        <c:crossAx val="121422976"/>
        <c:crosses val="autoZero"/>
        <c:auto val="1"/>
        <c:lblAlgn val="ctr"/>
        <c:lblOffset val="100"/>
        <c:noMultiLvlLbl val="0"/>
      </c:catAx>
    </c:plotArea>
    <c:legend>
      <c:legendPos val="b"/>
      <c:layout>
        <c:manualLayout>
          <c:xMode val="edge"/>
          <c:yMode val="edge"/>
          <c:x val="1.0986141430607214E-2"/>
          <c:y val="0.67716535433070868"/>
          <c:w val="0.98462033645771951"/>
          <c:h val="0.26878059161523726"/>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5833703947858"/>
          <c:y val="9.90990990990991E-2"/>
          <c:w val="0.67875605994177413"/>
          <c:h val="0.51192452294814494"/>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EDB-4B65-B919-AB0DA6B51F27}"/>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83</c:v>
                </c:pt>
                <c:pt idx="1">
                  <c:v>96</c:v>
                </c:pt>
                <c:pt idx="2">
                  <c:v>100</c:v>
                </c:pt>
                <c:pt idx="3">
                  <c:v>96</c:v>
                </c:pt>
              </c:numCache>
            </c:numRef>
          </c:val>
          <c:smooth val="0"/>
          <c:extLst>
            <c:ext xmlns:c16="http://schemas.microsoft.com/office/drawing/2014/chart" uri="{C3380CC4-5D6E-409C-BE32-E72D297353CC}">
              <c16:uniqueId val="{00000001-1EDB-4B65-B919-AB0DA6B51F27}"/>
            </c:ext>
          </c:extLst>
        </c:ser>
        <c:dLbls>
          <c:showLegendKey val="0"/>
          <c:showVal val="0"/>
          <c:showCatName val="0"/>
          <c:showSerName val="0"/>
          <c:showPercent val="0"/>
          <c:showBubbleSize val="0"/>
        </c:dLbls>
        <c:marker val="1"/>
        <c:smooth val="0"/>
        <c:axId val="122849536"/>
        <c:axId val="12285542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18</c:v>
                </c:pt>
                <c:pt idx="1">
                  <c:v>25</c:v>
                </c:pt>
                <c:pt idx="2">
                  <c:v>7</c:v>
                </c:pt>
                <c:pt idx="3">
                  <c:v>25</c:v>
                </c:pt>
              </c:numCache>
            </c:numRef>
          </c:val>
          <c:smooth val="0"/>
          <c:extLst>
            <c:ext xmlns:c16="http://schemas.microsoft.com/office/drawing/2014/chart" uri="{C3380CC4-5D6E-409C-BE32-E72D297353CC}">
              <c16:uniqueId val="{00000002-1EDB-4B65-B919-AB0DA6B51F27}"/>
            </c:ext>
          </c:extLst>
        </c:ser>
        <c:dLbls>
          <c:showLegendKey val="0"/>
          <c:showVal val="0"/>
          <c:showCatName val="0"/>
          <c:showSerName val="0"/>
          <c:showPercent val="0"/>
          <c:showBubbleSize val="0"/>
        </c:dLbls>
        <c:marker val="1"/>
        <c:smooth val="0"/>
        <c:axId val="122858496"/>
        <c:axId val="122856960"/>
      </c:lineChart>
      <c:catAx>
        <c:axId val="122849536"/>
        <c:scaling>
          <c:orientation val="minMax"/>
        </c:scaling>
        <c:delete val="0"/>
        <c:axPos val="b"/>
        <c:numFmt formatCode="General" sourceLinked="0"/>
        <c:majorTickMark val="none"/>
        <c:minorTickMark val="none"/>
        <c:tickLblPos val="nextTo"/>
        <c:txPr>
          <a:bodyPr/>
          <a:lstStyle/>
          <a:p>
            <a:pPr>
              <a:defRPr sz="800"/>
            </a:pPr>
            <a:endParaRPr lang="en-US"/>
          </a:p>
        </c:txPr>
        <c:crossAx val="122855424"/>
        <c:crosses val="autoZero"/>
        <c:auto val="1"/>
        <c:lblAlgn val="ctr"/>
        <c:lblOffset val="100"/>
        <c:noMultiLvlLbl val="0"/>
      </c:catAx>
      <c:valAx>
        <c:axId val="122855424"/>
        <c:scaling>
          <c:orientation val="minMax"/>
          <c:max val="100"/>
        </c:scaling>
        <c:delete val="0"/>
        <c:axPos val="l"/>
        <c:majorGridlines/>
        <c:numFmt formatCode="General" sourceLinked="1"/>
        <c:majorTickMark val="none"/>
        <c:minorTickMark val="none"/>
        <c:tickLblPos val="nextTo"/>
        <c:txPr>
          <a:bodyPr/>
          <a:lstStyle/>
          <a:p>
            <a:pPr>
              <a:defRPr sz="800"/>
            </a:pPr>
            <a:endParaRPr lang="en-US"/>
          </a:p>
        </c:txPr>
        <c:crossAx val="122849536"/>
        <c:crosses val="autoZero"/>
        <c:crossBetween val="between"/>
        <c:majorUnit val="20"/>
        <c:minorUnit val="5"/>
      </c:valAx>
      <c:valAx>
        <c:axId val="12285696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858496"/>
        <c:crosses val="max"/>
        <c:crossBetween val="between"/>
      </c:valAx>
      <c:catAx>
        <c:axId val="122858496"/>
        <c:scaling>
          <c:orientation val="minMax"/>
        </c:scaling>
        <c:delete val="1"/>
        <c:axPos val="b"/>
        <c:numFmt formatCode="General" sourceLinked="1"/>
        <c:majorTickMark val="out"/>
        <c:minorTickMark val="none"/>
        <c:tickLblPos val="nextTo"/>
        <c:crossAx val="122856960"/>
        <c:crosses val="autoZero"/>
        <c:auto val="1"/>
        <c:lblAlgn val="ctr"/>
        <c:lblOffset val="100"/>
        <c:noMultiLvlLbl val="0"/>
      </c:catAx>
    </c:plotArea>
    <c:legend>
      <c:legendPos val="b"/>
      <c:layout>
        <c:manualLayout>
          <c:xMode val="edge"/>
          <c:yMode val="edge"/>
          <c:x val="1.8655168103987003E-2"/>
          <c:y val="0.80479889338157051"/>
          <c:w val="0.95210723659542562"/>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52818397700287"/>
          <c:y val="0.10903170887422856"/>
          <c:w val="0.77807762164069905"/>
          <c:h val="0.50647131342014051"/>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A82B-4CE8-B9DB-694FCC35B47B}"/>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100</c:v>
                </c:pt>
                <c:pt idx="1">
                  <c:v>82</c:v>
                </c:pt>
                <c:pt idx="2">
                  <c:v>100</c:v>
                </c:pt>
              </c:numCache>
            </c:numRef>
          </c:val>
          <c:smooth val="0"/>
          <c:extLst>
            <c:ext xmlns:c16="http://schemas.microsoft.com/office/drawing/2014/chart" uri="{C3380CC4-5D6E-409C-BE32-E72D297353CC}">
              <c16:uniqueId val="{00000001-A82B-4CE8-B9DB-694FCC35B47B}"/>
            </c:ext>
          </c:extLst>
        </c:ser>
        <c:dLbls>
          <c:showLegendKey val="0"/>
          <c:showVal val="0"/>
          <c:showCatName val="0"/>
          <c:showSerName val="0"/>
          <c:showPercent val="0"/>
          <c:showBubbleSize val="0"/>
        </c:dLbls>
        <c:marker val="1"/>
        <c:smooth val="0"/>
        <c:axId val="122575488"/>
        <c:axId val="12259366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0</c:v>
                </c:pt>
                <c:pt idx="1">
                  <c:v>11</c:v>
                </c:pt>
                <c:pt idx="2">
                  <c:v>12</c:v>
                </c:pt>
                <c:pt idx="3">
                  <c:v>0</c:v>
                </c:pt>
              </c:numCache>
            </c:numRef>
          </c:val>
          <c:smooth val="0"/>
          <c:extLst>
            <c:ext xmlns:c16="http://schemas.microsoft.com/office/drawing/2014/chart" uri="{C3380CC4-5D6E-409C-BE32-E72D297353CC}">
              <c16:uniqueId val="{00000002-A82B-4CE8-B9DB-694FCC35B47B}"/>
            </c:ext>
          </c:extLst>
        </c:ser>
        <c:dLbls>
          <c:showLegendKey val="0"/>
          <c:showVal val="0"/>
          <c:showCatName val="0"/>
          <c:showSerName val="0"/>
          <c:showPercent val="0"/>
          <c:showBubbleSize val="0"/>
        </c:dLbls>
        <c:marker val="1"/>
        <c:smooth val="0"/>
        <c:axId val="122596736"/>
        <c:axId val="122595200"/>
      </c:lineChart>
      <c:catAx>
        <c:axId val="122575488"/>
        <c:scaling>
          <c:orientation val="minMax"/>
        </c:scaling>
        <c:delete val="0"/>
        <c:axPos val="b"/>
        <c:numFmt formatCode="General" sourceLinked="0"/>
        <c:majorTickMark val="none"/>
        <c:minorTickMark val="none"/>
        <c:tickLblPos val="nextTo"/>
        <c:txPr>
          <a:bodyPr/>
          <a:lstStyle/>
          <a:p>
            <a:pPr>
              <a:defRPr sz="800"/>
            </a:pPr>
            <a:endParaRPr lang="en-US"/>
          </a:p>
        </c:txPr>
        <c:crossAx val="122593664"/>
        <c:crosses val="autoZero"/>
        <c:auto val="1"/>
        <c:lblAlgn val="ctr"/>
        <c:lblOffset val="100"/>
        <c:noMultiLvlLbl val="0"/>
      </c:catAx>
      <c:valAx>
        <c:axId val="122593664"/>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22575488"/>
        <c:crosses val="autoZero"/>
        <c:crossBetween val="between"/>
        <c:majorUnit val="20"/>
        <c:minorUnit val="5"/>
      </c:valAx>
      <c:valAx>
        <c:axId val="12259520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596736"/>
        <c:crosses val="max"/>
        <c:crossBetween val="between"/>
      </c:valAx>
      <c:catAx>
        <c:axId val="122596736"/>
        <c:scaling>
          <c:orientation val="minMax"/>
        </c:scaling>
        <c:delete val="1"/>
        <c:axPos val="b"/>
        <c:numFmt formatCode="General" sourceLinked="1"/>
        <c:majorTickMark val="out"/>
        <c:minorTickMark val="none"/>
        <c:tickLblPos val="nextTo"/>
        <c:crossAx val="122595200"/>
        <c:crosses val="autoZero"/>
        <c:auto val="1"/>
        <c:lblAlgn val="ctr"/>
        <c:lblOffset val="100"/>
        <c:noMultiLvlLbl val="0"/>
      </c:catAx>
    </c:plotArea>
    <c:legend>
      <c:legendPos val="b"/>
      <c:layout>
        <c:manualLayout>
          <c:xMode val="edge"/>
          <c:yMode val="edge"/>
          <c:x val="8.0731575219764196E-3"/>
          <c:y val="0.80479889338157051"/>
          <c:w val="0.9891442736324626"/>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516461568828945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B3DA-4E8F-8F0D-B2D9BD3A6A3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50</c:v>
                </c:pt>
                <c:pt idx="1">
                  <c:v>0</c:v>
                </c:pt>
                <c:pt idx="2">
                  <c:v>100</c:v>
                </c:pt>
                <c:pt idx="3">
                  <c:v>100</c:v>
                </c:pt>
              </c:numCache>
            </c:numRef>
          </c:val>
          <c:smooth val="0"/>
          <c:extLst>
            <c:ext xmlns:c16="http://schemas.microsoft.com/office/drawing/2014/chart" uri="{C3380CC4-5D6E-409C-BE32-E72D297353CC}">
              <c16:uniqueId val="{00000001-B3DA-4E8F-8F0D-B2D9BD3A6A33}"/>
            </c:ext>
          </c:extLst>
        </c:ser>
        <c:dLbls>
          <c:showLegendKey val="0"/>
          <c:showVal val="0"/>
          <c:showCatName val="0"/>
          <c:showSerName val="0"/>
          <c:showPercent val="0"/>
          <c:showBubbleSize val="0"/>
        </c:dLbls>
        <c:marker val="1"/>
        <c:smooth val="0"/>
        <c:axId val="122616832"/>
        <c:axId val="12262272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2</c:v>
                </c:pt>
                <c:pt idx="1">
                  <c:v>1</c:v>
                </c:pt>
                <c:pt idx="2">
                  <c:v>1</c:v>
                </c:pt>
                <c:pt idx="3">
                  <c:v>2</c:v>
                </c:pt>
              </c:numCache>
            </c:numRef>
          </c:val>
          <c:smooth val="0"/>
          <c:extLst>
            <c:ext xmlns:c16="http://schemas.microsoft.com/office/drawing/2014/chart" uri="{C3380CC4-5D6E-409C-BE32-E72D297353CC}">
              <c16:uniqueId val="{00000002-B3DA-4E8F-8F0D-B2D9BD3A6A33}"/>
            </c:ext>
          </c:extLst>
        </c:ser>
        <c:dLbls>
          <c:showLegendKey val="0"/>
          <c:showVal val="0"/>
          <c:showCatName val="0"/>
          <c:showSerName val="0"/>
          <c:showPercent val="0"/>
          <c:showBubbleSize val="0"/>
        </c:dLbls>
        <c:marker val="1"/>
        <c:smooth val="0"/>
        <c:axId val="122630144"/>
        <c:axId val="122624256"/>
      </c:lineChart>
      <c:catAx>
        <c:axId val="122616832"/>
        <c:scaling>
          <c:orientation val="minMax"/>
        </c:scaling>
        <c:delete val="0"/>
        <c:axPos val="b"/>
        <c:numFmt formatCode="General" sourceLinked="0"/>
        <c:majorTickMark val="none"/>
        <c:minorTickMark val="none"/>
        <c:tickLblPos val="nextTo"/>
        <c:txPr>
          <a:bodyPr/>
          <a:lstStyle/>
          <a:p>
            <a:pPr>
              <a:defRPr sz="800"/>
            </a:pPr>
            <a:endParaRPr lang="en-US"/>
          </a:p>
        </c:txPr>
        <c:crossAx val="122622720"/>
        <c:crosses val="autoZero"/>
        <c:auto val="1"/>
        <c:lblAlgn val="ctr"/>
        <c:lblOffset val="100"/>
        <c:noMultiLvlLbl val="0"/>
      </c:catAx>
      <c:valAx>
        <c:axId val="122622720"/>
        <c:scaling>
          <c:orientation val="minMax"/>
          <c:max val="100"/>
        </c:scaling>
        <c:delete val="0"/>
        <c:axPos val="l"/>
        <c:majorGridlines/>
        <c:numFmt formatCode="General" sourceLinked="1"/>
        <c:majorTickMark val="none"/>
        <c:minorTickMark val="none"/>
        <c:tickLblPos val="nextTo"/>
        <c:txPr>
          <a:bodyPr/>
          <a:lstStyle/>
          <a:p>
            <a:pPr>
              <a:defRPr sz="800"/>
            </a:pPr>
            <a:endParaRPr lang="en-US"/>
          </a:p>
        </c:txPr>
        <c:crossAx val="122616832"/>
        <c:crosses val="autoZero"/>
        <c:crossBetween val="between"/>
        <c:majorUnit val="20"/>
        <c:minorUnit val="5"/>
      </c:valAx>
      <c:valAx>
        <c:axId val="122624256"/>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630144"/>
        <c:crosses val="max"/>
        <c:crossBetween val="between"/>
      </c:valAx>
      <c:catAx>
        <c:axId val="122630144"/>
        <c:scaling>
          <c:orientation val="minMax"/>
        </c:scaling>
        <c:delete val="1"/>
        <c:axPos val="b"/>
        <c:numFmt formatCode="General" sourceLinked="1"/>
        <c:majorTickMark val="out"/>
        <c:minorTickMark val="none"/>
        <c:tickLblPos val="nextTo"/>
        <c:crossAx val="122624256"/>
        <c:crosses val="autoZero"/>
        <c:auto val="1"/>
        <c:lblAlgn val="ctr"/>
        <c:lblOffset val="100"/>
        <c:noMultiLvlLbl val="0"/>
      </c:catAx>
    </c:plotArea>
    <c:legend>
      <c:legendPos val="b"/>
      <c:layout>
        <c:manualLayout>
          <c:xMode val="edge"/>
          <c:yMode val="edge"/>
          <c:x val="2.3809523809523773E-3"/>
          <c:y val="0.78303681634390299"/>
          <c:w val="0.98465608465608467"/>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17442657846626"/>
          <c:y val="9.90990990990991E-2"/>
          <c:w val="0.65965114684306747"/>
          <c:h val="0.55696956799319008"/>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8951-4F97-BC93-C34853D23E5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96</c:v>
                </c:pt>
                <c:pt idx="1">
                  <c:v>100</c:v>
                </c:pt>
                <c:pt idx="2">
                  <c:v>100</c:v>
                </c:pt>
                <c:pt idx="3">
                  <c:v>100</c:v>
                </c:pt>
              </c:numCache>
            </c:numRef>
          </c:val>
          <c:smooth val="0"/>
          <c:extLst>
            <c:ext xmlns:c16="http://schemas.microsoft.com/office/drawing/2014/chart" uri="{C3380CC4-5D6E-409C-BE32-E72D297353CC}">
              <c16:uniqueId val="{00000001-8951-4F97-BC93-C34853D23E54}"/>
            </c:ext>
          </c:extLst>
        </c:ser>
        <c:dLbls>
          <c:showLegendKey val="0"/>
          <c:showVal val="0"/>
          <c:showCatName val="0"/>
          <c:showSerName val="0"/>
          <c:showPercent val="0"/>
          <c:showBubbleSize val="0"/>
        </c:dLbls>
        <c:marker val="1"/>
        <c:smooth val="0"/>
        <c:axId val="122702848"/>
        <c:axId val="122712832"/>
      </c:lineChart>
      <c:lineChart>
        <c:grouping val="standard"/>
        <c:varyColors val="0"/>
        <c:ser>
          <c:idx val="2"/>
          <c:order val="2"/>
          <c:tx>
            <c:strRef>
              <c:f>Sheet1!$D$1</c:f>
              <c:strCache>
                <c:ptCount val="1"/>
                <c:pt idx="0">
                  <c:v>Volume</c:v>
                </c:pt>
              </c:strCache>
            </c:strRef>
          </c:tx>
          <c:spPr>
            <a:ln w="25400">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68</c:v>
                </c:pt>
                <c:pt idx="1">
                  <c:v>50</c:v>
                </c:pt>
                <c:pt idx="2">
                  <c:v>82</c:v>
                </c:pt>
                <c:pt idx="3">
                  <c:v>89</c:v>
                </c:pt>
              </c:numCache>
            </c:numRef>
          </c:val>
          <c:smooth val="0"/>
          <c:extLst>
            <c:ext xmlns:c16="http://schemas.microsoft.com/office/drawing/2014/chart" uri="{C3380CC4-5D6E-409C-BE32-E72D297353CC}">
              <c16:uniqueId val="{00000002-8951-4F97-BC93-C34853D23E54}"/>
            </c:ext>
          </c:extLst>
        </c:ser>
        <c:dLbls>
          <c:showLegendKey val="0"/>
          <c:showVal val="0"/>
          <c:showCatName val="0"/>
          <c:showSerName val="0"/>
          <c:showPercent val="0"/>
          <c:showBubbleSize val="0"/>
        </c:dLbls>
        <c:marker val="1"/>
        <c:smooth val="0"/>
        <c:axId val="122716160"/>
        <c:axId val="122714368"/>
      </c:lineChart>
      <c:catAx>
        <c:axId val="122702848"/>
        <c:scaling>
          <c:orientation val="minMax"/>
        </c:scaling>
        <c:delete val="0"/>
        <c:axPos val="b"/>
        <c:numFmt formatCode="General" sourceLinked="0"/>
        <c:majorTickMark val="none"/>
        <c:minorTickMark val="none"/>
        <c:tickLblPos val="nextTo"/>
        <c:txPr>
          <a:bodyPr/>
          <a:lstStyle/>
          <a:p>
            <a:pPr>
              <a:defRPr sz="800"/>
            </a:pPr>
            <a:endParaRPr lang="en-US"/>
          </a:p>
        </c:txPr>
        <c:crossAx val="122712832"/>
        <c:crosses val="autoZero"/>
        <c:auto val="1"/>
        <c:lblAlgn val="ctr"/>
        <c:lblOffset val="100"/>
        <c:noMultiLvlLbl val="0"/>
      </c:catAx>
      <c:valAx>
        <c:axId val="1227128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22702848"/>
        <c:crosses val="autoZero"/>
        <c:crossBetween val="between"/>
        <c:majorUnit val="20"/>
        <c:minorUnit val="5"/>
      </c:valAx>
      <c:valAx>
        <c:axId val="12271436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716160"/>
        <c:crosses val="max"/>
        <c:crossBetween val="between"/>
      </c:valAx>
      <c:catAx>
        <c:axId val="122716160"/>
        <c:scaling>
          <c:orientation val="minMax"/>
        </c:scaling>
        <c:delete val="1"/>
        <c:axPos val="b"/>
        <c:numFmt formatCode="General" sourceLinked="1"/>
        <c:majorTickMark val="out"/>
        <c:minorTickMark val="none"/>
        <c:tickLblPos val="nextTo"/>
        <c:crossAx val="122714368"/>
        <c:crosses val="autoZero"/>
        <c:auto val="1"/>
        <c:lblAlgn val="ctr"/>
        <c:lblOffset val="100"/>
        <c:noMultiLvlLbl val="0"/>
      </c:catAx>
    </c:plotArea>
    <c:legend>
      <c:legendPos val="b"/>
      <c:layout>
        <c:manualLayout>
          <c:xMode val="edge"/>
          <c:yMode val="edge"/>
          <c:x val="0"/>
          <c:y val="0.80479889338157051"/>
          <c:w val="1"/>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005957676391413"/>
          <c:y val="0.16202211016111748"/>
          <c:w val="0.66903672752526844"/>
          <c:h val="0.6759557796777651"/>
        </c:manualLayout>
      </c:layout>
      <c:doughnutChart>
        <c:varyColors val="1"/>
        <c:ser>
          <c:idx val="0"/>
          <c:order val="0"/>
          <c:tx>
            <c:strRef>
              <c:f>Sheet1!$B$1</c:f>
              <c:strCache>
                <c:ptCount val="1"/>
                <c:pt idx="0">
                  <c:v>Sales</c:v>
                </c:pt>
              </c:strCache>
            </c:strRef>
          </c:tx>
          <c:spPr>
            <a:solidFill>
              <a:srgbClr val="BFBFBF"/>
            </a:solidFill>
          </c:spPr>
          <c:dPt>
            <c:idx val="0"/>
            <c:bubble3D val="0"/>
            <c:extLst>
              <c:ext xmlns:c16="http://schemas.microsoft.com/office/drawing/2014/chart" uri="{C3380CC4-5D6E-409C-BE32-E72D297353CC}">
                <c16:uniqueId val="{00000000-7EE9-4F86-B197-FE0B98DD9700}"/>
              </c:ext>
            </c:extLst>
          </c:dPt>
          <c:dPt>
            <c:idx val="1"/>
            <c:bubble3D val="0"/>
            <c:extLst>
              <c:ext xmlns:c16="http://schemas.microsoft.com/office/drawing/2014/chart" uri="{C3380CC4-5D6E-409C-BE32-E72D297353CC}">
                <c16:uniqueId val="{00000002-7EE9-4F86-B197-FE0B98DD9700}"/>
              </c:ext>
            </c:extLst>
          </c:dPt>
          <c:dPt>
            <c:idx val="2"/>
            <c:bubble3D val="0"/>
            <c:extLst>
              <c:ext xmlns:c16="http://schemas.microsoft.com/office/drawing/2014/chart" uri="{C3380CC4-5D6E-409C-BE32-E72D297353CC}">
                <c16:uniqueId val="{00000004-7EE9-4F86-B197-FE0B98DD9700}"/>
              </c:ext>
            </c:extLst>
          </c:dPt>
          <c:cat>
            <c:strRef>
              <c:f>Sheet1!$A$2:$A$4</c:f>
              <c:strCache>
                <c:ptCount val="2"/>
                <c:pt idx="0">
                  <c:v>1st Qtr</c:v>
                </c:pt>
                <c:pt idx="1">
                  <c:v>2nd Qtr</c:v>
                </c:pt>
              </c:strCache>
            </c:strRef>
          </c:cat>
          <c:val>
            <c:numRef>
              <c:f>Sheet1!$B$2:$B$4</c:f>
              <c:numCache>
                <c:formatCode>General</c:formatCode>
                <c:ptCount val="3"/>
                <c:pt idx="0">
                  <c:v>100</c:v>
                </c:pt>
              </c:numCache>
            </c:numRef>
          </c:val>
          <c:extLst>
            <c:ext xmlns:c16="http://schemas.microsoft.com/office/drawing/2014/chart" uri="{C3380CC4-5D6E-409C-BE32-E72D297353CC}">
              <c16:uniqueId val="{00000005-7EE9-4F86-B197-FE0B98DD9700}"/>
            </c:ext>
          </c:extLst>
        </c:ser>
        <c:dLbls>
          <c:showLegendKey val="0"/>
          <c:showVal val="0"/>
          <c:showCatName val="0"/>
          <c:showSerName val="0"/>
          <c:showPercent val="0"/>
          <c:showBubbleSize val="0"/>
          <c:showLeaderLines val="1"/>
        </c:dLbls>
        <c:firstSliceAng val="0"/>
        <c:holeSize val="72"/>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BFBFBF"/>
            </a:solidFill>
          </c:spPr>
          <c:dPt>
            <c:idx val="0"/>
            <c:bubble3D val="0"/>
            <c:spPr>
              <a:solidFill>
                <a:srgbClr val="FFC000"/>
              </a:solidFill>
            </c:spPr>
            <c:extLst>
              <c:ext xmlns:c16="http://schemas.microsoft.com/office/drawing/2014/chart" uri="{C3380CC4-5D6E-409C-BE32-E72D297353CC}">
                <c16:uniqueId val="{00000001-72CE-4358-B4AB-8074D1279E98}"/>
              </c:ext>
            </c:extLst>
          </c:dPt>
          <c:dPt>
            <c:idx val="1"/>
            <c:bubble3D val="0"/>
            <c:extLst>
              <c:ext xmlns:c16="http://schemas.microsoft.com/office/drawing/2014/chart" uri="{C3380CC4-5D6E-409C-BE32-E72D297353CC}">
                <c16:uniqueId val="{00000003-72CE-4358-B4AB-8074D1279E98}"/>
              </c:ext>
            </c:extLst>
          </c:dPt>
          <c:dPt>
            <c:idx val="2"/>
            <c:bubble3D val="0"/>
            <c:extLst>
              <c:ext xmlns:c16="http://schemas.microsoft.com/office/drawing/2014/chart" uri="{C3380CC4-5D6E-409C-BE32-E72D297353CC}">
                <c16:uniqueId val="{00000004-72CE-4358-B4AB-8074D1279E98}"/>
              </c:ext>
            </c:extLst>
          </c:dPt>
          <c:cat>
            <c:strRef>
              <c:f>Sheet1!$A$2:$A$4</c:f>
              <c:strCache>
                <c:ptCount val="2"/>
                <c:pt idx="0">
                  <c:v>1st Qtr</c:v>
                </c:pt>
                <c:pt idx="1">
                  <c:v>2nd Qtr</c:v>
                </c:pt>
              </c:strCache>
            </c:strRef>
          </c:cat>
          <c:val>
            <c:numRef>
              <c:f>Sheet1!$B$2:$B$4</c:f>
              <c:numCache>
                <c:formatCode>General</c:formatCode>
                <c:ptCount val="3"/>
                <c:pt idx="0">
                  <c:v>78</c:v>
                </c:pt>
                <c:pt idx="1">
                  <c:v>22</c:v>
                </c:pt>
              </c:numCache>
            </c:numRef>
          </c:val>
          <c:extLst>
            <c:ext xmlns:c16="http://schemas.microsoft.com/office/drawing/2014/chart" uri="{C3380CC4-5D6E-409C-BE32-E72D297353CC}">
              <c16:uniqueId val="{00000005-72CE-4358-B4AB-8074D1279E9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3FD0-4929-99E0-0E2BEF3EB748}"/>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3FD0-4929-99E0-0E2BEF3EB748}"/>
              </c:ext>
            </c:extLst>
          </c:dPt>
          <c:dPt>
            <c:idx val="2"/>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3FD0-4929-99E0-0E2BEF3EB748}"/>
              </c:ext>
            </c:extLst>
          </c:dPt>
          <c:dPt>
            <c:idx val="3"/>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3FD0-4929-99E0-0E2BEF3EB748}"/>
              </c:ext>
            </c:extLst>
          </c:dPt>
          <c:dPt>
            <c:idx val="4"/>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3FD0-4929-99E0-0E2BEF3EB748}"/>
              </c:ext>
            </c:extLst>
          </c:dPt>
          <c:cat>
            <c:strRef>
              <c:f>Sheet1!$A$2:$A$6</c:f>
              <c:strCache>
                <c:ptCount val="5"/>
                <c:pt idx="0">
                  <c:v>On Track</c:v>
                </c:pt>
                <c:pt idx="1">
                  <c:v>Not Started</c:v>
                </c:pt>
                <c:pt idx="2">
                  <c:v>Completed</c:v>
                </c:pt>
                <c:pt idx="3">
                  <c:v>Deferred</c:v>
                </c:pt>
                <c:pt idx="4">
                  <c:v>Behind Schedule</c:v>
                </c:pt>
              </c:strCache>
            </c:strRef>
          </c:cat>
          <c:val>
            <c:numRef>
              <c:f>Sheet1!$B$2:$B$6</c:f>
              <c:numCache>
                <c:formatCode>General</c:formatCode>
                <c:ptCount val="5"/>
                <c:pt idx="0">
                  <c:v>5</c:v>
                </c:pt>
                <c:pt idx="3">
                  <c:v>1</c:v>
                </c:pt>
              </c:numCache>
            </c:numRef>
          </c:val>
          <c:extLst>
            <c:ext xmlns:c16="http://schemas.microsoft.com/office/drawing/2014/chart" uri="{C3380CC4-5D6E-409C-BE32-E72D297353CC}">
              <c16:uniqueId val="{0000000A-3FD0-4929-99E0-0E2BEF3EB748}"/>
            </c:ext>
          </c:extLst>
        </c:ser>
        <c:dLbls>
          <c:showLegendKey val="0"/>
          <c:showVal val="0"/>
          <c:showCatName val="0"/>
          <c:showSerName val="0"/>
          <c:showPercent val="0"/>
          <c:showBubbleSize val="0"/>
          <c:showLeaderLines val="1"/>
        </c:dLbls>
        <c:firstSliceAng val="144"/>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extLst>
              <c:ext xmlns:c16="http://schemas.microsoft.com/office/drawing/2014/chart" uri="{C3380CC4-5D6E-409C-BE32-E72D297353CC}">
                <c16:uniqueId val="{00000000-F5C9-4ECB-9C24-B38350E5F33D}"/>
              </c:ext>
            </c:extLst>
          </c:dPt>
          <c:dPt>
            <c:idx val="1"/>
            <c:bubble3D val="0"/>
            <c:extLst>
              <c:ext xmlns:c16="http://schemas.microsoft.com/office/drawing/2014/chart" uri="{C3380CC4-5D6E-409C-BE32-E72D297353CC}">
                <c16:uniqueId val="{00000001-F5C9-4ECB-9C24-B38350E5F33D}"/>
              </c:ext>
            </c:extLst>
          </c:dPt>
          <c:dPt>
            <c:idx val="2"/>
            <c:bubble3D val="0"/>
            <c:extLst>
              <c:ext xmlns:c16="http://schemas.microsoft.com/office/drawing/2014/chart" uri="{C3380CC4-5D6E-409C-BE32-E72D297353CC}">
                <c16:uniqueId val="{00000003-F5C9-4ECB-9C24-B38350E5F33D}"/>
              </c:ext>
            </c:extLst>
          </c:dPt>
          <c:cat>
            <c:strRef>
              <c:f>Sheet1!$A$2:$A$4</c:f>
              <c:strCache>
                <c:ptCount val="2"/>
                <c:pt idx="0">
                  <c:v>1st Qtr</c:v>
                </c:pt>
                <c:pt idx="1">
                  <c:v>2nd Qtr</c:v>
                </c:pt>
              </c:strCache>
            </c:strRef>
          </c:cat>
          <c:val>
            <c:numRef>
              <c:f>Sheet1!$B$2:$B$4</c:f>
              <c:numCache>
                <c:formatCode>General</c:formatCode>
                <c:ptCount val="3"/>
                <c:pt idx="0">
                  <c:v>98</c:v>
                </c:pt>
                <c:pt idx="1">
                  <c:v>2</c:v>
                </c:pt>
              </c:numCache>
            </c:numRef>
          </c:val>
          <c:extLst>
            <c:ext xmlns:c16="http://schemas.microsoft.com/office/drawing/2014/chart" uri="{C3380CC4-5D6E-409C-BE32-E72D297353CC}">
              <c16:uniqueId val="{00000004-F5C9-4ECB-9C24-B38350E5F33D}"/>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68CC-4049-BABD-245F8999BD43}"/>
              </c:ext>
            </c:extLst>
          </c:dPt>
          <c:dPt>
            <c:idx val="1"/>
            <c:bubble3D val="0"/>
            <c:extLst>
              <c:ext xmlns:c16="http://schemas.microsoft.com/office/drawing/2014/chart" uri="{C3380CC4-5D6E-409C-BE32-E72D297353CC}">
                <c16:uniqueId val="{00000001-68CC-4049-BABD-245F8999BD43}"/>
              </c:ext>
            </c:extLst>
          </c:dPt>
          <c:dPt>
            <c:idx val="2"/>
            <c:bubble3D val="0"/>
            <c:spPr>
              <a:solidFill>
                <a:schemeClr val="bg1">
                  <a:lumMod val="75000"/>
                </a:schemeClr>
              </a:solidFill>
            </c:spPr>
            <c:extLst>
              <c:ext xmlns:c16="http://schemas.microsoft.com/office/drawing/2014/chart" uri="{C3380CC4-5D6E-409C-BE32-E72D297353CC}">
                <c16:uniqueId val="{00000003-68CC-4049-BABD-245F8999BD43}"/>
              </c:ext>
            </c:extLst>
          </c:dPt>
          <c:cat>
            <c:strRef>
              <c:f>Sheet1!$A$2:$A$4</c:f>
              <c:strCache>
                <c:ptCount val="2"/>
                <c:pt idx="0">
                  <c:v>1st Qtr</c:v>
                </c:pt>
                <c:pt idx="1">
                  <c:v>2nd Qtr</c:v>
                </c:pt>
              </c:strCache>
            </c:strRef>
          </c:cat>
          <c:val>
            <c:numRef>
              <c:f>Sheet1!$B$2:$B$4</c:f>
              <c:numCache>
                <c:formatCode>General</c:formatCode>
                <c:ptCount val="3"/>
                <c:pt idx="0">
                  <c:v>80</c:v>
                </c:pt>
                <c:pt idx="1">
                  <c:v>20</c:v>
                </c:pt>
              </c:numCache>
            </c:numRef>
          </c:val>
          <c:extLst>
            <c:ext xmlns:c16="http://schemas.microsoft.com/office/drawing/2014/chart" uri="{C3380CC4-5D6E-409C-BE32-E72D297353CC}">
              <c16:uniqueId val="{00000004-68CC-4049-BABD-245F8999BD43}"/>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0-EB0F-4861-9AD6-32D233143ECA}"/>
              </c:ext>
            </c:extLst>
          </c:dPt>
          <c:dPt>
            <c:idx val="1"/>
            <c:bubble3D val="0"/>
            <c:extLst>
              <c:ext xmlns:c16="http://schemas.microsoft.com/office/drawing/2014/chart" uri="{C3380CC4-5D6E-409C-BE32-E72D297353CC}">
                <c16:uniqueId val="{00000001-EB0F-4861-9AD6-32D233143ECA}"/>
              </c:ext>
            </c:extLst>
          </c:dPt>
          <c:dPt>
            <c:idx val="2"/>
            <c:bubble3D val="0"/>
            <c:extLst>
              <c:ext xmlns:c16="http://schemas.microsoft.com/office/drawing/2014/chart" uri="{C3380CC4-5D6E-409C-BE32-E72D297353CC}">
                <c16:uniqueId val="{00000002-EB0F-4861-9AD6-32D233143ECA}"/>
              </c:ext>
            </c:extLst>
          </c:dPt>
          <c:cat>
            <c:strRef>
              <c:f>Sheet1!$A$2:$A$4</c:f>
              <c:strCache>
                <c:ptCount val="2"/>
                <c:pt idx="0">
                  <c:v>1st Qtr</c:v>
                </c:pt>
                <c:pt idx="1">
                  <c:v>2nd Qtr</c:v>
                </c:pt>
              </c:strCache>
            </c:strRef>
          </c:cat>
          <c:val>
            <c:numRef>
              <c:f>Sheet1!$B$2:$B$4</c:f>
              <c:numCache>
                <c:formatCode>General</c:formatCode>
                <c:ptCount val="3"/>
                <c:pt idx="0">
                  <c:v>80</c:v>
                </c:pt>
                <c:pt idx="1">
                  <c:v>20</c:v>
                </c:pt>
                <c:pt idx="2">
                  <c:v>0</c:v>
                </c:pt>
              </c:numCache>
            </c:numRef>
          </c:val>
          <c:extLst>
            <c:ext xmlns:c16="http://schemas.microsoft.com/office/drawing/2014/chart" uri="{C3380CC4-5D6E-409C-BE32-E72D297353CC}">
              <c16:uniqueId val="{00000003-EB0F-4861-9AD6-32D233143ECA}"/>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B050"/>
              </a:solidFill>
            </c:spPr>
            <c:extLst>
              <c:ext xmlns:c16="http://schemas.microsoft.com/office/drawing/2014/chart" uri="{C3380CC4-5D6E-409C-BE32-E72D297353CC}">
                <c16:uniqueId val="{00000001-F919-4853-B90F-71A870F588EC}"/>
              </c:ext>
            </c:extLst>
          </c:dPt>
          <c:dPt>
            <c:idx val="1"/>
            <c:bubble3D val="0"/>
            <c:spPr>
              <a:solidFill>
                <a:srgbClr val="00B050"/>
              </a:solidFill>
            </c:spPr>
            <c:extLst>
              <c:ext xmlns:c16="http://schemas.microsoft.com/office/drawing/2014/chart" uri="{C3380CC4-5D6E-409C-BE32-E72D297353CC}">
                <c16:uniqueId val="{00000003-F919-4853-B90F-71A870F588EC}"/>
              </c:ext>
            </c:extLst>
          </c:dPt>
          <c:dPt>
            <c:idx val="2"/>
            <c:bubble3D val="0"/>
            <c:spPr>
              <a:solidFill>
                <a:schemeClr val="bg1">
                  <a:lumMod val="75000"/>
                </a:schemeClr>
              </a:solidFill>
            </c:spPr>
            <c:extLst>
              <c:ext xmlns:c16="http://schemas.microsoft.com/office/drawing/2014/chart" uri="{C3380CC4-5D6E-409C-BE32-E72D297353CC}">
                <c16:uniqueId val="{00000005-F919-4853-B90F-71A870F588EC}"/>
              </c:ext>
            </c:extLst>
          </c:dPt>
          <c:cat>
            <c:strRef>
              <c:f>Sheet1!$A$2:$A$4</c:f>
              <c:strCache>
                <c:ptCount val="2"/>
                <c:pt idx="0">
                  <c:v>1st Qtr</c:v>
                </c:pt>
                <c:pt idx="1">
                  <c:v>2nd Qtr</c:v>
                </c:pt>
              </c:strCache>
            </c:strRef>
          </c:cat>
          <c:val>
            <c:numRef>
              <c:f>Sheet1!$B$2:$B$4</c:f>
              <c:numCache>
                <c:formatCode>General</c:formatCode>
                <c:ptCount val="3"/>
                <c:pt idx="0">
                  <c:v>80</c:v>
                </c:pt>
                <c:pt idx="1">
                  <c:v>8</c:v>
                </c:pt>
                <c:pt idx="2">
                  <c:v>12</c:v>
                </c:pt>
              </c:numCache>
            </c:numRef>
          </c:val>
          <c:extLst>
            <c:ext xmlns:c16="http://schemas.microsoft.com/office/drawing/2014/chart" uri="{C3380CC4-5D6E-409C-BE32-E72D297353CC}">
              <c16:uniqueId val="{00000006-F919-4853-B90F-71A870F588EC}"/>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6ADD-4A7F-B7BE-E7FB6D2BF0BF}"/>
              </c:ext>
            </c:extLst>
          </c:dPt>
          <c:dPt>
            <c:idx val="1"/>
            <c:bubble3D val="0"/>
            <c:extLst>
              <c:ext xmlns:c16="http://schemas.microsoft.com/office/drawing/2014/chart" uri="{C3380CC4-5D6E-409C-BE32-E72D297353CC}">
                <c16:uniqueId val="{00000001-6ADD-4A7F-B7BE-E7FB6D2BF0BF}"/>
              </c:ext>
            </c:extLst>
          </c:dPt>
          <c:dPt>
            <c:idx val="2"/>
            <c:bubble3D val="0"/>
            <c:spPr>
              <a:solidFill>
                <a:schemeClr val="bg1">
                  <a:lumMod val="85000"/>
                </a:schemeClr>
              </a:solidFill>
            </c:spPr>
            <c:extLst>
              <c:ext xmlns:c16="http://schemas.microsoft.com/office/drawing/2014/chart" uri="{C3380CC4-5D6E-409C-BE32-E72D297353CC}">
                <c16:uniqueId val="{00000002-6ADD-4A7F-B7BE-E7FB6D2BF0BF}"/>
              </c:ext>
            </c:extLst>
          </c:dPt>
          <c:cat>
            <c:strRef>
              <c:f>Sheet1!$A$2:$A$4</c:f>
              <c:strCache>
                <c:ptCount val="2"/>
                <c:pt idx="0">
                  <c:v>1st Qtr</c:v>
                </c:pt>
                <c:pt idx="1">
                  <c:v>2nd Qtr</c:v>
                </c:pt>
              </c:strCache>
            </c:strRef>
          </c:cat>
          <c:val>
            <c:numRef>
              <c:f>Sheet1!$B$2:$B$4</c:f>
              <c:numCache>
                <c:formatCode>General</c:formatCode>
                <c:ptCount val="3"/>
                <c:pt idx="0">
                  <c:v>80</c:v>
                </c:pt>
                <c:pt idx="1">
                  <c:v>3</c:v>
                </c:pt>
                <c:pt idx="2">
                  <c:v>17</c:v>
                </c:pt>
              </c:numCache>
            </c:numRef>
          </c:val>
          <c:extLst>
            <c:ext xmlns:c16="http://schemas.microsoft.com/office/drawing/2014/chart" uri="{C3380CC4-5D6E-409C-BE32-E72D297353CC}">
              <c16:uniqueId val="{00000003-6ADD-4A7F-B7BE-E7FB6D2BF0B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BFBFBF"/>
            </a:solidFill>
          </c:spPr>
          <c:dPt>
            <c:idx val="0"/>
            <c:bubble3D val="0"/>
            <c:extLst>
              <c:ext xmlns:c16="http://schemas.microsoft.com/office/drawing/2014/chart" uri="{C3380CC4-5D6E-409C-BE32-E72D297353CC}">
                <c16:uniqueId val="{00000001-388D-49F4-9001-4C626EBC8AB0}"/>
              </c:ext>
            </c:extLst>
          </c:dPt>
          <c:dPt>
            <c:idx val="1"/>
            <c:bubble3D val="0"/>
            <c:extLst>
              <c:ext xmlns:c16="http://schemas.microsoft.com/office/drawing/2014/chart" uri="{C3380CC4-5D6E-409C-BE32-E72D297353CC}">
                <c16:uniqueId val="{00000003-388D-49F4-9001-4C626EBC8AB0}"/>
              </c:ext>
            </c:extLst>
          </c:dPt>
          <c:dPt>
            <c:idx val="2"/>
            <c:bubble3D val="0"/>
            <c:extLst>
              <c:ext xmlns:c16="http://schemas.microsoft.com/office/drawing/2014/chart" uri="{C3380CC4-5D6E-409C-BE32-E72D297353CC}">
                <c16:uniqueId val="{00000004-388D-49F4-9001-4C626EBC8AB0}"/>
              </c:ext>
            </c:extLst>
          </c:dPt>
          <c:cat>
            <c:strRef>
              <c:f>Sheet1!$A$2:$A$4</c:f>
              <c:strCache>
                <c:ptCount val="2"/>
                <c:pt idx="0">
                  <c:v>1st Qtr</c:v>
                </c:pt>
                <c:pt idx="1">
                  <c:v>2nd Qtr</c:v>
                </c:pt>
              </c:strCache>
            </c:strRef>
          </c:cat>
          <c:val>
            <c:numRef>
              <c:f>Sheet1!$B$2:$B$4</c:f>
              <c:numCache>
                <c:formatCode>General</c:formatCode>
                <c:ptCount val="3"/>
                <c:pt idx="0">
                  <c:v>80</c:v>
                </c:pt>
                <c:pt idx="1">
                  <c:v>20</c:v>
                </c:pt>
                <c:pt idx="2">
                  <c:v>0</c:v>
                </c:pt>
              </c:numCache>
            </c:numRef>
          </c:val>
          <c:extLst>
            <c:ext xmlns:c16="http://schemas.microsoft.com/office/drawing/2014/chart" uri="{C3380CC4-5D6E-409C-BE32-E72D297353CC}">
              <c16:uniqueId val="{00000005-388D-49F4-9001-4C626EBC8AB0}"/>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extLst>
              <c:ext xmlns:c16="http://schemas.microsoft.com/office/drawing/2014/chart" uri="{C3380CC4-5D6E-409C-BE32-E72D297353CC}">
                <c16:uniqueId val="{00000000-86AF-4F42-98C8-172EC14F1EC4}"/>
              </c:ext>
            </c:extLst>
          </c:dPt>
          <c:dPt>
            <c:idx val="1"/>
            <c:bubble3D val="0"/>
            <c:extLst>
              <c:ext xmlns:c16="http://schemas.microsoft.com/office/drawing/2014/chart" uri="{C3380CC4-5D6E-409C-BE32-E72D297353CC}">
                <c16:uniqueId val="{00000001-86AF-4F42-98C8-172EC14F1EC4}"/>
              </c:ext>
            </c:extLst>
          </c:dPt>
          <c:dPt>
            <c:idx val="2"/>
            <c:bubble3D val="0"/>
            <c:extLst>
              <c:ext xmlns:c16="http://schemas.microsoft.com/office/drawing/2014/chart" uri="{C3380CC4-5D6E-409C-BE32-E72D297353CC}">
                <c16:uniqueId val="{00000002-86AF-4F42-98C8-172EC14F1EC4}"/>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3-86AF-4F42-98C8-172EC14F1EC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7529525485351"/>
          <c:y val="0.10688248206065142"/>
          <c:w val="0.67651131841151568"/>
          <c:h val="0.55132310107624616"/>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29A-4EC7-9E16-6014AAFFB79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67</c:v>
                </c:pt>
                <c:pt idx="1">
                  <c:v>66</c:v>
                </c:pt>
                <c:pt idx="2">
                  <c:v>46</c:v>
                </c:pt>
                <c:pt idx="3">
                  <c:v>76</c:v>
                </c:pt>
              </c:numCache>
            </c:numRef>
          </c:val>
          <c:smooth val="0"/>
          <c:extLst>
            <c:ext xmlns:c16="http://schemas.microsoft.com/office/drawing/2014/chart" uri="{C3380CC4-5D6E-409C-BE32-E72D297353CC}">
              <c16:uniqueId val="{00000001-129A-4EC7-9E16-6014AAFFB793}"/>
            </c:ext>
          </c:extLst>
        </c:ser>
        <c:dLbls>
          <c:showLegendKey val="0"/>
          <c:showVal val="0"/>
          <c:showCatName val="0"/>
          <c:showSerName val="0"/>
          <c:showPercent val="0"/>
          <c:showBubbleSize val="0"/>
        </c:dLbls>
        <c:marker val="1"/>
        <c:smooth val="0"/>
        <c:axId val="146516224"/>
        <c:axId val="146518016"/>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67</c:v>
                </c:pt>
                <c:pt idx="1">
                  <c:v>67</c:v>
                </c:pt>
                <c:pt idx="2">
                  <c:v>90</c:v>
                </c:pt>
                <c:pt idx="3">
                  <c:v>55</c:v>
                </c:pt>
              </c:numCache>
            </c:numRef>
          </c:val>
          <c:smooth val="0"/>
          <c:extLst>
            <c:ext xmlns:c16="http://schemas.microsoft.com/office/drawing/2014/chart" uri="{C3380CC4-5D6E-409C-BE32-E72D297353CC}">
              <c16:uniqueId val="{00000002-129A-4EC7-9E16-6014AAFFB793}"/>
            </c:ext>
          </c:extLst>
        </c:ser>
        <c:dLbls>
          <c:showLegendKey val="0"/>
          <c:showVal val="0"/>
          <c:showCatName val="0"/>
          <c:showSerName val="0"/>
          <c:showPercent val="0"/>
          <c:showBubbleSize val="0"/>
        </c:dLbls>
        <c:marker val="1"/>
        <c:smooth val="0"/>
        <c:axId val="146521088"/>
        <c:axId val="146519552"/>
      </c:lineChart>
      <c:catAx>
        <c:axId val="146516224"/>
        <c:scaling>
          <c:orientation val="minMax"/>
        </c:scaling>
        <c:delete val="0"/>
        <c:axPos val="b"/>
        <c:numFmt formatCode="General" sourceLinked="0"/>
        <c:majorTickMark val="none"/>
        <c:minorTickMark val="none"/>
        <c:tickLblPos val="nextTo"/>
        <c:txPr>
          <a:bodyPr/>
          <a:lstStyle/>
          <a:p>
            <a:pPr>
              <a:defRPr sz="800"/>
            </a:pPr>
            <a:endParaRPr lang="en-US"/>
          </a:p>
        </c:txPr>
        <c:crossAx val="146518016"/>
        <c:crosses val="autoZero"/>
        <c:auto val="1"/>
        <c:lblAlgn val="ctr"/>
        <c:lblOffset val="100"/>
        <c:noMultiLvlLbl val="0"/>
      </c:catAx>
      <c:valAx>
        <c:axId val="146518016"/>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6516224"/>
        <c:crosses val="autoZero"/>
        <c:crossBetween val="between"/>
        <c:majorUnit val="20"/>
        <c:minorUnit val="5"/>
      </c:valAx>
      <c:valAx>
        <c:axId val="146519552"/>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6521088"/>
        <c:crosses val="max"/>
        <c:crossBetween val="between"/>
      </c:valAx>
      <c:catAx>
        <c:axId val="146521088"/>
        <c:scaling>
          <c:orientation val="minMax"/>
        </c:scaling>
        <c:delete val="1"/>
        <c:axPos val="b"/>
        <c:numFmt formatCode="General" sourceLinked="1"/>
        <c:majorTickMark val="out"/>
        <c:minorTickMark val="none"/>
        <c:tickLblPos val="nextTo"/>
        <c:crossAx val="146519552"/>
        <c:crosses val="autoZero"/>
        <c:auto val="1"/>
        <c:lblAlgn val="ctr"/>
        <c:lblOffset val="100"/>
        <c:noMultiLvlLbl val="0"/>
      </c:catAx>
    </c:plotArea>
    <c:legend>
      <c:legendPos val="b"/>
      <c:layout>
        <c:manualLayout>
          <c:xMode val="edge"/>
          <c:yMode val="edge"/>
          <c:x val="0"/>
          <c:y val="0.83394884483525022"/>
          <c:w val="0.99443527892346795"/>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46683033772323"/>
          <c:y val="0.10573504780026445"/>
          <c:w val="0.66896427315803697"/>
          <c:h val="0.51769075261101993"/>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F2CB-4444-B02E-9FE5078B9C44}"/>
            </c:ext>
          </c:extLst>
        </c:ser>
        <c:ser>
          <c:idx val="1"/>
          <c:order val="1"/>
          <c:tx>
            <c:strRef>
              <c:f>Sheet1!$C$1</c:f>
              <c:strCache>
                <c:ptCount val="1"/>
                <c:pt idx="0">
                  <c:v>Result</c:v>
                </c:pt>
              </c:strCache>
            </c:strRef>
          </c:tx>
          <c:spPr>
            <a:ln>
              <a:solidFill>
                <a:schemeClr val="accent1"/>
              </a:solidFill>
            </a:ln>
          </c:spPr>
          <c:marker>
            <c:symbol val="diamond"/>
            <c:size val="7"/>
            <c:spPr>
              <a:solidFill>
                <a:schemeClr val="accent1"/>
              </a:solidFill>
              <a:ln>
                <a:solidFill>
                  <a:schemeClr val="accent1"/>
                </a:solidFill>
              </a:ln>
            </c:spPr>
          </c:marker>
          <c:dPt>
            <c:idx val="2"/>
            <c:bubble3D val="0"/>
            <c:spPr>
              <a:ln w="25400">
                <a:solidFill>
                  <a:schemeClr val="accent1"/>
                </a:solidFill>
              </a:ln>
            </c:spPr>
            <c:extLst>
              <c:ext xmlns:c16="http://schemas.microsoft.com/office/drawing/2014/chart" uri="{C3380CC4-5D6E-409C-BE32-E72D297353CC}">
                <c16:uniqueId val="{00000002-F2CB-4444-B02E-9FE5078B9C44}"/>
              </c:ext>
            </c:extLst>
          </c:dPt>
          <c:cat>
            <c:strRef>
              <c:f>Sheet1!$A$2:$A$5</c:f>
              <c:strCache>
                <c:ptCount val="4"/>
                <c:pt idx="0">
                  <c:v>Q4</c:v>
                </c:pt>
                <c:pt idx="1">
                  <c:v>Q1</c:v>
                </c:pt>
                <c:pt idx="2">
                  <c:v>Q2</c:v>
                </c:pt>
                <c:pt idx="3">
                  <c:v>Q3</c:v>
                </c:pt>
              </c:strCache>
            </c:strRef>
          </c:cat>
          <c:val>
            <c:numRef>
              <c:f>Sheet1!$C$2:$C$5</c:f>
              <c:numCache>
                <c:formatCode>General</c:formatCode>
                <c:ptCount val="4"/>
                <c:pt idx="0">
                  <c:v>82</c:v>
                </c:pt>
                <c:pt idx="1">
                  <c:v>100</c:v>
                </c:pt>
                <c:pt idx="2">
                  <c:v>100</c:v>
                </c:pt>
                <c:pt idx="3">
                  <c:v>100</c:v>
                </c:pt>
              </c:numCache>
            </c:numRef>
          </c:val>
          <c:smooth val="0"/>
          <c:extLst>
            <c:ext xmlns:c16="http://schemas.microsoft.com/office/drawing/2014/chart" uri="{C3380CC4-5D6E-409C-BE32-E72D297353CC}">
              <c16:uniqueId val="{00000003-F2CB-4444-B02E-9FE5078B9C44}"/>
            </c:ext>
          </c:extLst>
        </c:ser>
        <c:dLbls>
          <c:showLegendKey val="0"/>
          <c:showVal val="0"/>
          <c:showCatName val="0"/>
          <c:showSerName val="0"/>
          <c:showPercent val="0"/>
          <c:showBubbleSize val="0"/>
        </c:dLbls>
        <c:marker val="1"/>
        <c:smooth val="0"/>
        <c:axId val="147651968"/>
        <c:axId val="14773158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11</c:v>
                </c:pt>
                <c:pt idx="1">
                  <c:v>11</c:v>
                </c:pt>
                <c:pt idx="2">
                  <c:v>11</c:v>
                </c:pt>
                <c:pt idx="3">
                  <c:v>6</c:v>
                </c:pt>
              </c:numCache>
            </c:numRef>
          </c:val>
          <c:smooth val="0"/>
          <c:extLst>
            <c:ext xmlns:c16="http://schemas.microsoft.com/office/drawing/2014/chart" uri="{C3380CC4-5D6E-409C-BE32-E72D297353CC}">
              <c16:uniqueId val="{00000004-F2CB-4444-B02E-9FE5078B9C44}"/>
            </c:ext>
          </c:extLst>
        </c:ser>
        <c:dLbls>
          <c:showLegendKey val="0"/>
          <c:showVal val="0"/>
          <c:showCatName val="0"/>
          <c:showSerName val="0"/>
          <c:showPercent val="0"/>
          <c:showBubbleSize val="0"/>
        </c:dLbls>
        <c:marker val="1"/>
        <c:smooth val="0"/>
        <c:axId val="147734912"/>
        <c:axId val="147733120"/>
      </c:lineChart>
      <c:catAx>
        <c:axId val="147651968"/>
        <c:scaling>
          <c:orientation val="minMax"/>
        </c:scaling>
        <c:delete val="0"/>
        <c:axPos val="b"/>
        <c:numFmt formatCode="General" sourceLinked="0"/>
        <c:majorTickMark val="none"/>
        <c:minorTickMark val="none"/>
        <c:tickLblPos val="nextTo"/>
        <c:txPr>
          <a:bodyPr/>
          <a:lstStyle/>
          <a:p>
            <a:pPr>
              <a:defRPr sz="800"/>
            </a:pPr>
            <a:endParaRPr lang="en-US"/>
          </a:p>
        </c:txPr>
        <c:crossAx val="147731584"/>
        <c:crosses val="autoZero"/>
        <c:auto val="1"/>
        <c:lblAlgn val="ctr"/>
        <c:lblOffset val="100"/>
        <c:noMultiLvlLbl val="0"/>
      </c:catAx>
      <c:valAx>
        <c:axId val="147731584"/>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651968"/>
        <c:crosses val="autoZero"/>
        <c:crossBetween val="between"/>
        <c:majorUnit val="20"/>
        <c:minorUnit val="5"/>
      </c:valAx>
      <c:valAx>
        <c:axId val="14773312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734912"/>
        <c:crosses val="max"/>
        <c:crossBetween val="between"/>
      </c:valAx>
      <c:catAx>
        <c:axId val="147734912"/>
        <c:scaling>
          <c:orientation val="minMax"/>
        </c:scaling>
        <c:delete val="1"/>
        <c:axPos val="b"/>
        <c:numFmt formatCode="General" sourceLinked="1"/>
        <c:majorTickMark val="out"/>
        <c:minorTickMark val="none"/>
        <c:tickLblPos val="nextTo"/>
        <c:crossAx val="147733120"/>
        <c:crosses val="autoZero"/>
        <c:auto val="1"/>
        <c:lblAlgn val="ctr"/>
        <c:lblOffset val="100"/>
        <c:noMultiLvlLbl val="0"/>
      </c:catAx>
    </c:plotArea>
    <c:legend>
      <c:legendPos val="b"/>
      <c:layout>
        <c:manualLayout>
          <c:xMode val="edge"/>
          <c:yMode val="edge"/>
          <c:x val="2.782152230971128E-3"/>
          <c:y val="0.80479889338157051"/>
          <c:w val="0.99443527892346795"/>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7071725843034"/>
          <c:y val="0.15315315315315314"/>
          <c:w val="0.66485856548313937"/>
          <c:h val="0.51343193587288072"/>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E280-48EF-943A-731E5438EC2B}"/>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pt idx="0">
                  <c:v>100</c:v>
                </c:pt>
                <c:pt idx="1">
                  <c:v>98</c:v>
                </c:pt>
              </c:numCache>
            </c:numRef>
          </c:val>
          <c:smooth val="0"/>
          <c:extLst>
            <c:ext xmlns:c16="http://schemas.microsoft.com/office/drawing/2014/chart" uri="{C3380CC4-5D6E-409C-BE32-E72D297353CC}">
              <c16:uniqueId val="{00000001-E280-48EF-943A-731E5438EC2B}"/>
            </c:ext>
          </c:extLst>
        </c:ser>
        <c:dLbls>
          <c:showLegendKey val="0"/>
          <c:showVal val="0"/>
          <c:showCatName val="0"/>
          <c:showSerName val="0"/>
          <c:showPercent val="0"/>
          <c:showBubbleSize val="0"/>
        </c:dLbls>
        <c:marker val="1"/>
        <c:smooth val="0"/>
        <c:axId val="147767296"/>
        <c:axId val="147768832"/>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24</c:v>
                </c:pt>
                <c:pt idx="1">
                  <c:v>227</c:v>
                </c:pt>
                <c:pt idx="2">
                  <c:v>0</c:v>
                </c:pt>
                <c:pt idx="3">
                  <c:v>0</c:v>
                </c:pt>
              </c:numCache>
            </c:numRef>
          </c:val>
          <c:smooth val="0"/>
          <c:extLst>
            <c:ext xmlns:c16="http://schemas.microsoft.com/office/drawing/2014/chart" uri="{C3380CC4-5D6E-409C-BE32-E72D297353CC}">
              <c16:uniqueId val="{00000002-E280-48EF-943A-731E5438EC2B}"/>
            </c:ext>
          </c:extLst>
        </c:ser>
        <c:dLbls>
          <c:showLegendKey val="0"/>
          <c:showVal val="0"/>
          <c:showCatName val="0"/>
          <c:showSerName val="0"/>
          <c:showPercent val="0"/>
          <c:showBubbleSize val="0"/>
        </c:dLbls>
        <c:marker val="1"/>
        <c:smooth val="0"/>
        <c:axId val="147772160"/>
        <c:axId val="147770368"/>
      </c:lineChart>
      <c:catAx>
        <c:axId val="147767296"/>
        <c:scaling>
          <c:orientation val="minMax"/>
        </c:scaling>
        <c:delete val="0"/>
        <c:axPos val="b"/>
        <c:numFmt formatCode="General" sourceLinked="0"/>
        <c:majorTickMark val="none"/>
        <c:minorTickMark val="none"/>
        <c:tickLblPos val="nextTo"/>
        <c:txPr>
          <a:bodyPr/>
          <a:lstStyle/>
          <a:p>
            <a:pPr>
              <a:defRPr sz="800"/>
            </a:pPr>
            <a:endParaRPr lang="en-US"/>
          </a:p>
        </c:txPr>
        <c:crossAx val="147768832"/>
        <c:crosses val="autoZero"/>
        <c:auto val="1"/>
        <c:lblAlgn val="ctr"/>
        <c:lblOffset val="100"/>
        <c:noMultiLvlLbl val="0"/>
      </c:catAx>
      <c:valAx>
        <c:axId val="1477688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767296"/>
        <c:crosses val="autoZero"/>
        <c:crossBetween val="between"/>
        <c:majorUnit val="20"/>
        <c:minorUnit val="5"/>
      </c:valAx>
      <c:valAx>
        <c:axId val="14777036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772160"/>
        <c:crosses val="max"/>
        <c:crossBetween val="between"/>
      </c:valAx>
      <c:catAx>
        <c:axId val="147772160"/>
        <c:scaling>
          <c:orientation val="minMax"/>
        </c:scaling>
        <c:delete val="1"/>
        <c:axPos val="b"/>
        <c:numFmt formatCode="General" sourceLinked="1"/>
        <c:majorTickMark val="out"/>
        <c:minorTickMark val="none"/>
        <c:tickLblPos val="nextTo"/>
        <c:crossAx val="147770368"/>
        <c:crosses val="autoZero"/>
        <c:auto val="1"/>
        <c:lblAlgn val="ctr"/>
        <c:lblOffset val="100"/>
        <c:noMultiLvlLbl val="0"/>
      </c:catAx>
    </c:plotArea>
    <c:legend>
      <c:legendPos val="b"/>
      <c:overlay val="0"/>
      <c:txPr>
        <a:bodyPr/>
        <a:lstStyle/>
        <a:p>
          <a:pPr>
            <a:defRPr sz="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extLst>
              <c:ext xmlns:c16="http://schemas.microsoft.com/office/drawing/2014/chart" uri="{C3380CC4-5D6E-409C-BE32-E72D297353CC}">
                <c16:uniqueId val="{00000000-5F55-4274-84E7-30BBF157503F}"/>
              </c:ext>
            </c:extLst>
          </c:dPt>
          <c:dPt>
            <c:idx val="1"/>
            <c:bubble3D val="0"/>
            <c:extLst>
              <c:ext xmlns:c16="http://schemas.microsoft.com/office/drawing/2014/chart" uri="{C3380CC4-5D6E-409C-BE32-E72D297353CC}">
                <c16:uniqueId val="{00000001-5F55-4274-84E7-30BBF157503F}"/>
              </c:ext>
            </c:extLst>
          </c:dPt>
          <c:dPt>
            <c:idx val="2"/>
            <c:bubble3D val="0"/>
            <c:extLst>
              <c:ext xmlns:c16="http://schemas.microsoft.com/office/drawing/2014/chart" uri="{C3380CC4-5D6E-409C-BE32-E72D297353CC}">
                <c16:uniqueId val="{00000003-5F55-4274-84E7-30BBF157503F}"/>
              </c:ext>
            </c:extLst>
          </c:dPt>
          <c:cat>
            <c:strRef>
              <c:f>Sheet1!$A$2:$A$4</c:f>
              <c:strCache>
                <c:ptCount val="2"/>
                <c:pt idx="0">
                  <c:v>1st Qtr</c:v>
                </c:pt>
                <c:pt idx="1">
                  <c:v>2nd Qtr</c:v>
                </c:pt>
              </c:strCache>
            </c:strRef>
          </c:cat>
          <c:val>
            <c:numRef>
              <c:f>Sheet1!$B$2:$B$4</c:f>
              <c:numCache>
                <c:formatCode>General</c:formatCode>
                <c:ptCount val="3"/>
                <c:pt idx="0">
                  <c:v>76</c:v>
                </c:pt>
                <c:pt idx="1">
                  <c:v>14</c:v>
                </c:pt>
                <c:pt idx="2">
                  <c:v>10</c:v>
                </c:pt>
              </c:numCache>
            </c:numRef>
          </c:val>
          <c:extLst>
            <c:ext xmlns:c16="http://schemas.microsoft.com/office/drawing/2014/chart" uri="{C3380CC4-5D6E-409C-BE32-E72D297353CC}">
              <c16:uniqueId val="{00000004-5F55-4274-84E7-30BBF157503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72761685082239"/>
          <c:y val="9.90990990990991E-2"/>
          <c:w val="0.67401689221808914"/>
          <c:h val="0.51192452294814494"/>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0485-4DF8-8E22-9A577A7353E5}"/>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2">
                  <c:v>100</c:v>
                </c:pt>
                <c:pt idx="3">
                  <c:v>83</c:v>
                </c:pt>
              </c:numCache>
            </c:numRef>
          </c:val>
          <c:smooth val="0"/>
          <c:extLst>
            <c:ext xmlns:c16="http://schemas.microsoft.com/office/drawing/2014/chart" uri="{C3380CC4-5D6E-409C-BE32-E72D297353CC}">
              <c16:uniqueId val="{00000001-0485-4DF8-8E22-9A577A7353E5}"/>
            </c:ext>
          </c:extLst>
        </c:ser>
        <c:dLbls>
          <c:showLegendKey val="0"/>
          <c:showVal val="0"/>
          <c:showCatName val="0"/>
          <c:showSerName val="0"/>
          <c:showPercent val="0"/>
          <c:showBubbleSize val="0"/>
        </c:dLbls>
        <c:marker val="1"/>
        <c:smooth val="0"/>
        <c:axId val="147842176"/>
        <c:axId val="147843712"/>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2">
                  <c:v>5</c:v>
                </c:pt>
                <c:pt idx="3">
                  <c:v>6</c:v>
                </c:pt>
              </c:numCache>
            </c:numRef>
          </c:val>
          <c:smooth val="0"/>
          <c:extLst>
            <c:ext xmlns:c16="http://schemas.microsoft.com/office/drawing/2014/chart" uri="{C3380CC4-5D6E-409C-BE32-E72D297353CC}">
              <c16:uniqueId val="{00000002-0485-4DF8-8E22-9A577A7353E5}"/>
            </c:ext>
          </c:extLst>
        </c:ser>
        <c:dLbls>
          <c:showLegendKey val="0"/>
          <c:showVal val="0"/>
          <c:showCatName val="0"/>
          <c:showSerName val="0"/>
          <c:showPercent val="0"/>
          <c:showBubbleSize val="0"/>
        </c:dLbls>
        <c:marker val="1"/>
        <c:smooth val="0"/>
        <c:axId val="147855232"/>
        <c:axId val="147853696"/>
      </c:lineChart>
      <c:catAx>
        <c:axId val="147842176"/>
        <c:scaling>
          <c:orientation val="minMax"/>
        </c:scaling>
        <c:delete val="0"/>
        <c:axPos val="b"/>
        <c:numFmt formatCode="General" sourceLinked="0"/>
        <c:majorTickMark val="none"/>
        <c:minorTickMark val="none"/>
        <c:tickLblPos val="nextTo"/>
        <c:txPr>
          <a:bodyPr/>
          <a:lstStyle/>
          <a:p>
            <a:pPr>
              <a:defRPr sz="800"/>
            </a:pPr>
            <a:endParaRPr lang="en-US"/>
          </a:p>
        </c:txPr>
        <c:crossAx val="147843712"/>
        <c:crosses val="autoZero"/>
        <c:auto val="1"/>
        <c:lblAlgn val="ctr"/>
        <c:lblOffset val="100"/>
        <c:noMultiLvlLbl val="0"/>
      </c:catAx>
      <c:valAx>
        <c:axId val="147843712"/>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47842176"/>
        <c:crosses val="autoZero"/>
        <c:crossBetween val="between"/>
        <c:majorUnit val="20"/>
        <c:minorUnit val="5"/>
      </c:valAx>
      <c:valAx>
        <c:axId val="14785369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855232"/>
        <c:crosses val="max"/>
        <c:crossBetween val="between"/>
      </c:valAx>
      <c:catAx>
        <c:axId val="147855232"/>
        <c:scaling>
          <c:orientation val="minMax"/>
        </c:scaling>
        <c:delete val="1"/>
        <c:axPos val="b"/>
        <c:numFmt formatCode="General" sourceLinked="1"/>
        <c:majorTickMark val="out"/>
        <c:minorTickMark val="none"/>
        <c:tickLblPos val="nextTo"/>
        <c:crossAx val="147853696"/>
        <c:crosses val="autoZero"/>
        <c:auto val="1"/>
        <c:lblAlgn val="ctr"/>
        <c:lblOffset val="100"/>
        <c:noMultiLvlLbl val="0"/>
      </c:catAx>
    </c:plotArea>
    <c:legend>
      <c:legendPos val="b"/>
      <c:layout>
        <c:manualLayout>
          <c:xMode val="edge"/>
          <c:yMode val="edge"/>
          <c:x val="1.7835890602270039E-2"/>
          <c:y val="0.77626445342980777"/>
          <c:w val="0.98216410939772991"/>
          <c:h val="0.1696814925161381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D949-45F2-9F3C-183FC7F7520E}"/>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numCache>
            </c:numRef>
          </c:val>
          <c:smooth val="0"/>
          <c:extLst>
            <c:ext xmlns:c16="http://schemas.microsoft.com/office/drawing/2014/chart" uri="{C3380CC4-5D6E-409C-BE32-E72D297353CC}">
              <c16:uniqueId val="{00000001-D949-45F2-9F3C-183FC7F7520E}"/>
            </c:ext>
          </c:extLst>
        </c:ser>
        <c:dLbls>
          <c:showLegendKey val="0"/>
          <c:showVal val="0"/>
          <c:showCatName val="0"/>
          <c:showSerName val="0"/>
          <c:showPercent val="0"/>
          <c:showBubbleSize val="0"/>
        </c:dLbls>
        <c:marker val="1"/>
        <c:smooth val="0"/>
        <c:axId val="147887616"/>
        <c:axId val="147889152"/>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0</c:v>
                </c:pt>
                <c:pt idx="1">
                  <c:v>0</c:v>
                </c:pt>
                <c:pt idx="2">
                  <c:v>0</c:v>
                </c:pt>
                <c:pt idx="3">
                  <c:v>0</c:v>
                </c:pt>
              </c:numCache>
            </c:numRef>
          </c:val>
          <c:smooth val="0"/>
          <c:extLst>
            <c:ext xmlns:c16="http://schemas.microsoft.com/office/drawing/2014/chart" uri="{C3380CC4-5D6E-409C-BE32-E72D297353CC}">
              <c16:uniqueId val="{00000002-D949-45F2-9F3C-183FC7F7520E}"/>
            </c:ext>
          </c:extLst>
        </c:ser>
        <c:dLbls>
          <c:showLegendKey val="0"/>
          <c:showVal val="0"/>
          <c:showCatName val="0"/>
          <c:showSerName val="0"/>
          <c:showPercent val="0"/>
          <c:showBubbleSize val="0"/>
        </c:dLbls>
        <c:marker val="1"/>
        <c:smooth val="0"/>
        <c:axId val="147908864"/>
        <c:axId val="147907328"/>
      </c:lineChart>
      <c:catAx>
        <c:axId val="147887616"/>
        <c:scaling>
          <c:orientation val="minMax"/>
        </c:scaling>
        <c:delete val="0"/>
        <c:axPos val="b"/>
        <c:numFmt formatCode="General" sourceLinked="0"/>
        <c:majorTickMark val="none"/>
        <c:minorTickMark val="none"/>
        <c:tickLblPos val="nextTo"/>
        <c:txPr>
          <a:bodyPr/>
          <a:lstStyle/>
          <a:p>
            <a:pPr>
              <a:defRPr sz="800"/>
            </a:pPr>
            <a:endParaRPr lang="en-US"/>
          </a:p>
        </c:txPr>
        <c:crossAx val="147889152"/>
        <c:crosses val="autoZero"/>
        <c:auto val="1"/>
        <c:lblAlgn val="ctr"/>
        <c:lblOffset val="100"/>
        <c:noMultiLvlLbl val="0"/>
      </c:catAx>
      <c:valAx>
        <c:axId val="14788915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887616"/>
        <c:crosses val="autoZero"/>
        <c:crossBetween val="between"/>
        <c:majorUnit val="20"/>
        <c:minorUnit val="5"/>
      </c:valAx>
      <c:valAx>
        <c:axId val="14790732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908864"/>
        <c:crosses val="max"/>
        <c:crossBetween val="between"/>
      </c:valAx>
      <c:catAx>
        <c:axId val="147908864"/>
        <c:scaling>
          <c:orientation val="minMax"/>
        </c:scaling>
        <c:delete val="1"/>
        <c:axPos val="b"/>
        <c:numFmt formatCode="General" sourceLinked="1"/>
        <c:majorTickMark val="out"/>
        <c:minorTickMark val="none"/>
        <c:tickLblPos val="nextTo"/>
        <c:crossAx val="147907328"/>
        <c:crosses val="autoZero"/>
        <c:auto val="1"/>
        <c:lblAlgn val="ctr"/>
        <c:lblOffset val="100"/>
        <c:noMultiLvlLbl val="0"/>
      </c:catAx>
    </c:plotArea>
    <c:legend>
      <c:legendPos val="b"/>
      <c:overlay val="0"/>
      <c:txPr>
        <a:bodyPr/>
        <a:lstStyle/>
        <a:p>
          <a:pPr>
            <a:defRPr sz="800"/>
          </a:pPr>
          <a:endParaRPr lang="en-US"/>
        </a:p>
      </c:txPr>
    </c:legend>
    <c:plotVisOnly val="1"/>
    <c:dispBlanksAs val="gap"/>
    <c:showDLblsOverMax val="0"/>
  </c:chart>
  <c:spPr>
    <a:noFill/>
  </c:sp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52234215750714"/>
          <c:y val="9.90990990990991E-2"/>
          <c:w val="0.65895531568498567"/>
          <c:h val="0.54796055898418106"/>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E1B9-4489-990C-B753BE2116A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pt idx="0">
                  <c:v>93</c:v>
                </c:pt>
                <c:pt idx="1">
                  <c:v>93</c:v>
                </c:pt>
                <c:pt idx="2">
                  <c:v>93</c:v>
                </c:pt>
                <c:pt idx="3">
                  <c:v>98</c:v>
                </c:pt>
              </c:numCache>
            </c:numRef>
          </c:val>
          <c:smooth val="0"/>
          <c:extLst>
            <c:ext xmlns:c16="http://schemas.microsoft.com/office/drawing/2014/chart" uri="{C3380CC4-5D6E-409C-BE32-E72D297353CC}">
              <c16:uniqueId val="{00000001-E1B9-4489-990C-B753BE2116A4}"/>
            </c:ext>
          </c:extLst>
        </c:ser>
        <c:dLbls>
          <c:showLegendKey val="0"/>
          <c:showVal val="0"/>
          <c:showCatName val="0"/>
          <c:showSerName val="0"/>
          <c:showPercent val="0"/>
          <c:showBubbleSize val="0"/>
        </c:dLbls>
        <c:marker val="1"/>
        <c:smooth val="0"/>
        <c:axId val="147945344"/>
        <c:axId val="14794688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576</c:v>
                </c:pt>
                <c:pt idx="1">
                  <c:v>550</c:v>
                </c:pt>
                <c:pt idx="2">
                  <c:v>1665</c:v>
                </c:pt>
                <c:pt idx="3">
                  <c:v>526</c:v>
                </c:pt>
              </c:numCache>
            </c:numRef>
          </c:val>
          <c:smooth val="0"/>
          <c:extLst>
            <c:ext xmlns:c16="http://schemas.microsoft.com/office/drawing/2014/chart" uri="{C3380CC4-5D6E-409C-BE32-E72D297353CC}">
              <c16:uniqueId val="{00000002-E1B9-4489-990C-B753BE2116A4}"/>
            </c:ext>
          </c:extLst>
        </c:ser>
        <c:dLbls>
          <c:showLegendKey val="0"/>
          <c:showVal val="0"/>
          <c:showCatName val="0"/>
          <c:showSerName val="0"/>
          <c:showPercent val="0"/>
          <c:showBubbleSize val="0"/>
        </c:dLbls>
        <c:marker val="1"/>
        <c:smooth val="0"/>
        <c:axId val="147954304"/>
        <c:axId val="147952768"/>
      </c:lineChart>
      <c:catAx>
        <c:axId val="147945344"/>
        <c:scaling>
          <c:orientation val="minMax"/>
        </c:scaling>
        <c:delete val="0"/>
        <c:axPos val="b"/>
        <c:numFmt formatCode="General" sourceLinked="0"/>
        <c:majorTickMark val="none"/>
        <c:minorTickMark val="none"/>
        <c:tickLblPos val="nextTo"/>
        <c:txPr>
          <a:bodyPr/>
          <a:lstStyle/>
          <a:p>
            <a:pPr>
              <a:defRPr sz="800"/>
            </a:pPr>
            <a:endParaRPr lang="en-US"/>
          </a:p>
        </c:txPr>
        <c:crossAx val="147946880"/>
        <c:crosses val="autoZero"/>
        <c:auto val="1"/>
        <c:lblAlgn val="ctr"/>
        <c:lblOffset val="100"/>
        <c:noMultiLvlLbl val="0"/>
      </c:catAx>
      <c:valAx>
        <c:axId val="147946880"/>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945344"/>
        <c:crosses val="autoZero"/>
        <c:crossBetween val="between"/>
        <c:majorUnit val="20"/>
        <c:minorUnit val="5"/>
      </c:valAx>
      <c:valAx>
        <c:axId val="14795276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954304"/>
        <c:crosses val="max"/>
        <c:crossBetween val="between"/>
        <c:majorUnit val="300"/>
      </c:valAx>
      <c:catAx>
        <c:axId val="147954304"/>
        <c:scaling>
          <c:orientation val="minMax"/>
        </c:scaling>
        <c:delete val="1"/>
        <c:axPos val="b"/>
        <c:numFmt formatCode="General" sourceLinked="1"/>
        <c:majorTickMark val="out"/>
        <c:minorTickMark val="none"/>
        <c:tickLblPos val="nextTo"/>
        <c:crossAx val="147952768"/>
        <c:crosses val="autoZero"/>
        <c:auto val="1"/>
        <c:lblAlgn val="ctr"/>
        <c:lblOffset val="100"/>
        <c:noMultiLvlLbl val="0"/>
      </c:catAx>
    </c:plotArea>
    <c:legend>
      <c:legendPos val="b"/>
      <c:layout>
        <c:manualLayout>
          <c:xMode val="edge"/>
          <c:yMode val="edge"/>
          <c:x val="0"/>
          <c:y val="0.80479889338157051"/>
          <c:w val="1"/>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8575297107684"/>
          <c:y val="9.90990990990991E-2"/>
          <c:w val="0.70802599030242186"/>
          <c:h val="0.56597857700219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F2A-4EF5-A0DA-D53003647DD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pt idx="2">
                  <c:v>100</c:v>
                </c:pt>
                <c:pt idx="3">
                  <c:v>100</c:v>
                </c:pt>
              </c:numCache>
            </c:numRef>
          </c:val>
          <c:smooth val="0"/>
          <c:extLst>
            <c:ext xmlns:c16="http://schemas.microsoft.com/office/drawing/2014/chart" uri="{C3380CC4-5D6E-409C-BE32-E72D297353CC}">
              <c16:uniqueId val="{00000001-1F2A-4EF5-A0DA-D53003647DD4}"/>
            </c:ext>
          </c:extLst>
        </c:ser>
        <c:dLbls>
          <c:showLegendKey val="0"/>
          <c:showVal val="0"/>
          <c:showCatName val="0"/>
          <c:showSerName val="0"/>
          <c:showPercent val="0"/>
          <c:showBubbleSize val="0"/>
        </c:dLbls>
        <c:marker val="1"/>
        <c:smooth val="0"/>
        <c:axId val="148019456"/>
        <c:axId val="148033536"/>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0</c:v>
                </c:pt>
                <c:pt idx="1">
                  <c:v>0</c:v>
                </c:pt>
                <c:pt idx="2">
                  <c:v>1</c:v>
                </c:pt>
                <c:pt idx="3">
                  <c:v>0</c:v>
                </c:pt>
              </c:numCache>
            </c:numRef>
          </c:val>
          <c:smooth val="0"/>
          <c:extLst>
            <c:ext xmlns:c16="http://schemas.microsoft.com/office/drawing/2014/chart" uri="{C3380CC4-5D6E-409C-BE32-E72D297353CC}">
              <c16:uniqueId val="{00000002-1F2A-4EF5-A0DA-D53003647DD4}"/>
            </c:ext>
          </c:extLst>
        </c:ser>
        <c:dLbls>
          <c:showLegendKey val="0"/>
          <c:showVal val="0"/>
          <c:showCatName val="0"/>
          <c:showSerName val="0"/>
          <c:showPercent val="0"/>
          <c:showBubbleSize val="0"/>
        </c:dLbls>
        <c:marker val="1"/>
        <c:smooth val="0"/>
        <c:axId val="148036608"/>
        <c:axId val="148035072"/>
      </c:lineChart>
      <c:catAx>
        <c:axId val="148019456"/>
        <c:scaling>
          <c:orientation val="minMax"/>
        </c:scaling>
        <c:delete val="0"/>
        <c:axPos val="b"/>
        <c:numFmt formatCode="General" sourceLinked="0"/>
        <c:majorTickMark val="none"/>
        <c:minorTickMark val="none"/>
        <c:tickLblPos val="nextTo"/>
        <c:txPr>
          <a:bodyPr/>
          <a:lstStyle/>
          <a:p>
            <a:pPr>
              <a:defRPr sz="800"/>
            </a:pPr>
            <a:endParaRPr lang="en-US"/>
          </a:p>
        </c:txPr>
        <c:crossAx val="148033536"/>
        <c:crosses val="autoZero"/>
        <c:auto val="1"/>
        <c:lblAlgn val="ctr"/>
        <c:lblOffset val="100"/>
        <c:noMultiLvlLbl val="0"/>
      </c:catAx>
      <c:valAx>
        <c:axId val="148033536"/>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8019456"/>
        <c:crosses val="autoZero"/>
        <c:crossBetween val="between"/>
        <c:majorUnit val="20"/>
        <c:minorUnit val="5"/>
      </c:valAx>
      <c:valAx>
        <c:axId val="148035072"/>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8036608"/>
        <c:crosses val="max"/>
        <c:crossBetween val="between"/>
      </c:valAx>
      <c:catAx>
        <c:axId val="148036608"/>
        <c:scaling>
          <c:orientation val="minMax"/>
        </c:scaling>
        <c:delete val="1"/>
        <c:axPos val="b"/>
        <c:numFmt formatCode="General" sourceLinked="1"/>
        <c:majorTickMark val="out"/>
        <c:minorTickMark val="none"/>
        <c:tickLblPos val="nextTo"/>
        <c:crossAx val="148035072"/>
        <c:crosses val="autoZero"/>
        <c:auto val="1"/>
        <c:lblAlgn val="ctr"/>
        <c:lblOffset val="100"/>
        <c:noMultiLvlLbl val="0"/>
      </c:catAx>
    </c:plotArea>
    <c:legend>
      <c:legendPos val="b"/>
      <c:layout>
        <c:manualLayout>
          <c:xMode val="edge"/>
          <c:yMode val="edge"/>
          <c:x val="1.336416281298171E-2"/>
          <c:y val="0.80479889338157051"/>
          <c:w val="0.98663583718701831"/>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A77-4604-A77F-CDE370A53CE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numCache>
            </c:numRef>
          </c:val>
          <c:smooth val="0"/>
          <c:extLst>
            <c:ext xmlns:c16="http://schemas.microsoft.com/office/drawing/2014/chart" uri="{C3380CC4-5D6E-409C-BE32-E72D297353CC}">
              <c16:uniqueId val="{00000001-1A77-4604-A77F-CDE370A53CE4}"/>
            </c:ext>
          </c:extLst>
        </c:ser>
        <c:dLbls>
          <c:showLegendKey val="0"/>
          <c:showVal val="0"/>
          <c:showCatName val="0"/>
          <c:showSerName val="0"/>
          <c:showPercent val="0"/>
          <c:showBubbleSize val="0"/>
        </c:dLbls>
        <c:marker val="1"/>
        <c:smooth val="0"/>
        <c:axId val="148322944"/>
        <c:axId val="148328832"/>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2</c:v>
                </c:pt>
                <c:pt idx="1">
                  <c:v>0</c:v>
                </c:pt>
                <c:pt idx="2">
                  <c:v>1</c:v>
                </c:pt>
                <c:pt idx="3">
                  <c:v>0</c:v>
                </c:pt>
              </c:numCache>
            </c:numRef>
          </c:val>
          <c:smooth val="0"/>
          <c:extLst>
            <c:ext xmlns:c16="http://schemas.microsoft.com/office/drawing/2014/chart" uri="{C3380CC4-5D6E-409C-BE32-E72D297353CC}">
              <c16:uniqueId val="{00000002-1A77-4604-A77F-CDE370A53CE4}"/>
            </c:ext>
          </c:extLst>
        </c:ser>
        <c:dLbls>
          <c:showLegendKey val="0"/>
          <c:showVal val="0"/>
          <c:showCatName val="0"/>
          <c:showSerName val="0"/>
          <c:showPercent val="0"/>
          <c:showBubbleSize val="0"/>
        </c:dLbls>
        <c:marker val="1"/>
        <c:smooth val="0"/>
        <c:axId val="148331904"/>
        <c:axId val="148330368"/>
      </c:lineChart>
      <c:catAx>
        <c:axId val="148322944"/>
        <c:scaling>
          <c:orientation val="minMax"/>
        </c:scaling>
        <c:delete val="0"/>
        <c:axPos val="b"/>
        <c:numFmt formatCode="General" sourceLinked="0"/>
        <c:majorTickMark val="none"/>
        <c:minorTickMark val="none"/>
        <c:tickLblPos val="nextTo"/>
        <c:txPr>
          <a:bodyPr/>
          <a:lstStyle/>
          <a:p>
            <a:pPr>
              <a:defRPr sz="800"/>
            </a:pPr>
            <a:endParaRPr lang="en-US"/>
          </a:p>
        </c:txPr>
        <c:crossAx val="148328832"/>
        <c:crosses val="autoZero"/>
        <c:auto val="1"/>
        <c:lblAlgn val="ctr"/>
        <c:lblOffset val="100"/>
        <c:noMultiLvlLbl val="0"/>
      </c:catAx>
      <c:valAx>
        <c:axId val="1483288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8322944"/>
        <c:crosses val="autoZero"/>
        <c:crossBetween val="between"/>
        <c:majorUnit val="20"/>
        <c:minorUnit val="5"/>
      </c:valAx>
      <c:valAx>
        <c:axId val="148330368"/>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8331904"/>
        <c:crosses val="max"/>
        <c:crossBetween val="between"/>
      </c:valAx>
      <c:catAx>
        <c:axId val="148331904"/>
        <c:scaling>
          <c:orientation val="minMax"/>
        </c:scaling>
        <c:delete val="1"/>
        <c:axPos val="b"/>
        <c:numFmt formatCode="General" sourceLinked="1"/>
        <c:majorTickMark val="out"/>
        <c:minorTickMark val="none"/>
        <c:tickLblPos val="nextTo"/>
        <c:crossAx val="148330368"/>
        <c:crosses val="autoZero"/>
        <c:auto val="1"/>
        <c:lblAlgn val="ctr"/>
        <c:lblOffset val="100"/>
        <c:noMultiLvlLbl val="0"/>
      </c:catAx>
    </c:plotArea>
    <c:legend>
      <c:legendPos val="b"/>
      <c:layout>
        <c:manualLayout>
          <c:xMode val="edge"/>
          <c:yMode val="edge"/>
          <c:x val="0"/>
          <c:y val="0.80479889338157051"/>
          <c:w val="0.99443527892346795"/>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BFBFBF"/>
            </a:solidFill>
          </c:spPr>
          <c:dPt>
            <c:idx val="0"/>
            <c:bubble3D val="0"/>
            <c:spPr>
              <a:solidFill>
                <a:srgbClr val="00B050"/>
              </a:solidFill>
            </c:spPr>
            <c:extLst>
              <c:ext xmlns:c16="http://schemas.microsoft.com/office/drawing/2014/chart" uri="{C3380CC4-5D6E-409C-BE32-E72D297353CC}">
                <c16:uniqueId val="{00000000-B701-405B-BDE0-435FE2B31225}"/>
              </c:ext>
            </c:extLst>
          </c:dPt>
          <c:dPt>
            <c:idx val="1"/>
            <c:bubble3D val="0"/>
            <c:extLst>
              <c:ext xmlns:c16="http://schemas.microsoft.com/office/drawing/2014/chart" uri="{C3380CC4-5D6E-409C-BE32-E72D297353CC}">
                <c16:uniqueId val="{00000001-B701-405B-BDE0-435FE2B31225}"/>
              </c:ext>
            </c:extLst>
          </c:dPt>
          <c:dPt>
            <c:idx val="2"/>
            <c:bubble3D val="0"/>
            <c:extLst>
              <c:ext xmlns:c16="http://schemas.microsoft.com/office/drawing/2014/chart" uri="{C3380CC4-5D6E-409C-BE32-E72D297353CC}">
                <c16:uniqueId val="{00000002-B701-405B-BDE0-435FE2B31225}"/>
              </c:ext>
            </c:extLst>
          </c:dPt>
          <c:dPt>
            <c:idx val="3"/>
            <c:bubble3D val="0"/>
            <c:extLst>
              <c:ext xmlns:c16="http://schemas.microsoft.com/office/drawing/2014/chart" uri="{C3380CC4-5D6E-409C-BE32-E72D297353CC}">
                <c16:uniqueId val="{00000004-B701-405B-BDE0-435FE2B31225}"/>
              </c:ext>
            </c:extLst>
          </c:dPt>
          <c:cat>
            <c:strRef>
              <c:f>Sheet1!$A$2:$A$4</c:f>
              <c:strCache>
                <c:ptCount val="3"/>
                <c:pt idx="0">
                  <c:v>1st Qtr</c:v>
                </c:pt>
                <c:pt idx="1">
                  <c:v>2nd Qtr</c:v>
                </c:pt>
                <c:pt idx="2">
                  <c:v>3rd</c:v>
                </c:pt>
              </c:strCache>
            </c:strRef>
          </c:cat>
          <c:val>
            <c:numRef>
              <c:f>Sheet1!$B$2:$B$4</c:f>
              <c:numCache>
                <c:formatCode>General</c:formatCode>
                <c:ptCount val="3"/>
                <c:pt idx="0">
                  <c:v>7.7</c:v>
                </c:pt>
                <c:pt idx="1">
                  <c:v>4.3</c:v>
                </c:pt>
                <c:pt idx="2">
                  <c:v>8</c:v>
                </c:pt>
              </c:numCache>
            </c:numRef>
          </c:val>
          <c:extLst>
            <c:ext xmlns:c16="http://schemas.microsoft.com/office/drawing/2014/chart" uri="{C3380CC4-5D6E-409C-BE32-E72D297353CC}">
              <c16:uniqueId val="{00000005-B701-405B-BDE0-435FE2B3122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B74A-4639-8C4B-977D03AF924C}"/>
              </c:ext>
            </c:extLst>
          </c:dPt>
          <c:dPt>
            <c:idx val="1"/>
            <c:bubble3D val="0"/>
            <c:spPr>
              <a:solidFill>
                <a:srgbClr val="BFBFBF"/>
              </a:solidFill>
            </c:spPr>
            <c:extLst>
              <c:ext xmlns:c16="http://schemas.microsoft.com/office/drawing/2014/chart" uri="{C3380CC4-5D6E-409C-BE32-E72D297353CC}">
                <c16:uniqueId val="{00000001-B74A-4639-8C4B-977D03AF924C}"/>
              </c:ext>
            </c:extLst>
          </c:dPt>
          <c:dPt>
            <c:idx val="2"/>
            <c:bubble3D val="0"/>
            <c:spPr>
              <a:solidFill>
                <a:schemeClr val="bg1"/>
              </a:solidFill>
            </c:spPr>
            <c:extLst>
              <c:ext xmlns:c16="http://schemas.microsoft.com/office/drawing/2014/chart" uri="{C3380CC4-5D6E-409C-BE32-E72D297353CC}">
                <c16:uniqueId val="{00000002-B74A-4639-8C4B-977D03AF924C}"/>
              </c:ext>
            </c:extLst>
          </c:dPt>
          <c:cat>
            <c:strRef>
              <c:f>Sheet1!$A$2:$A$3</c:f>
              <c:strCache>
                <c:ptCount val="2"/>
                <c:pt idx="0">
                  <c:v>1st Qtr</c:v>
                </c:pt>
                <c:pt idx="1">
                  <c:v>2nd Qtr</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3-B74A-4639-8C4B-977D03AF924C}"/>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30377881433268"/>
          <c:y val="7.743172724720862E-2"/>
          <c:w val="0.71774816797271179"/>
          <c:h val="0.51963124863068355"/>
        </c:manualLayout>
      </c:layout>
      <c:lineChart>
        <c:grouping val="standard"/>
        <c:varyColors val="0"/>
        <c:ser>
          <c:idx val="0"/>
          <c:order val="0"/>
          <c:tx>
            <c:strRef>
              <c:f>Sheet1!$B$1</c:f>
              <c:strCache>
                <c:ptCount val="1"/>
                <c:pt idx="0">
                  <c:v>Volume</c:v>
                </c:pt>
              </c:strCache>
            </c:strRef>
          </c:tx>
          <c:spPr>
            <a:ln>
              <a:solidFill>
                <a:schemeClr val="accent6"/>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963</c:v>
                </c:pt>
                <c:pt idx="1">
                  <c:v>889</c:v>
                </c:pt>
                <c:pt idx="2">
                  <c:v>745</c:v>
                </c:pt>
                <c:pt idx="3">
                  <c:v>786</c:v>
                </c:pt>
              </c:numCache>
            </c:numRef>
          </c:val>
          <c:smooth val="0"/>
          <c:extLst>
            <c:ext xmlns:c16="http://schemas.microsoft.com/office/drawing/2014/chart" uri="{C3380CC4-5D6E-409C-BE32-E72D297353CC}">
              <c16:uniqueId val="{00000000-393D-4806-838C-7E93100D91BD}"/>
            </c:ext>
          </c:extLst>
        </c:ser>
        <c:dLbls>
          <c:showLegendKey val="0"/>
          <c:showVal val="0"/>
          <c:showCatName val="0"/>
          <c:showSerName val="0"/>
          <c:showPercent val="0"/>
          <c:showBubbleSize val="0"/>
        </c:dLbls>
        <c:smooth val="0"/>
        <c:axId val="5556096"/>
        <c:axId val="5557632"/>
      </c:lineChart>
      <c:catAx>
        <c:axId val="5556096"/>
        <c:scaling>
          <c:orientation val="minMax"/>
        </c:scaling>
        <c:delete val="0"/>
        <c:axPos val="b"/>
        <c:numFmt formatCode="General" sourceLinked="0"/>
        <c:majorTickMark val="none"/>
        <c:minorTickMark val="none"/>
        <c:tickLblPos val="nextTo"/>
        <c:txPr>
          <a:bodyPr/>
          <a:lstStyle/>
          <a:p>
            <a:pPr>
              <a:defRPr sz="800" baseline="0"/>
            </a:pPr>
            <a:endParaRPr lang="en-US"/>
          </a:p>
        </c:txPr>
        <c:crossAx val="5557632"/>
        <c:crossesAt val="0"/>
        <c:auto val="1"/>
        <c:lblAlgn val="ctr"/>
        <c:lblOffset val="100"/>
        <c:noMultiLvlLbl val="0"/>
      </c:catAx>
      <c:valAx>
        <c:axId val="5557632"/>
        <c:scaling>
          <c:orientation val="minMax"/>
          <c:max val="1100"/>
          <c:min val="0"/>
        </c:scaling>
        <c:delete val="0"/>
        <c:axPos val="l"/>
        <c:majorGridlines/>
        <c:numFmt formatCode="General" sourceLinked="1"/>
        <c:majorTickMark val="none"/>
        <c:minorTickMark val="none"/>
        <c:tickLblPos val="nextTo"/>
        <c:txPr>
          <a:bodyPr/>
          <a:lstStyle/>
          <a:p>
            <a:pPr>
              <a:defRPr sz="800"/>
            </a:pPr>
            <a:endParaRPr lang="en-US"/>
          </a:p>
        </c:txPr>
        <c:crossAx val="5556096"/>
        <c:crosses val="autoZero"/>
        <c:crossBetween val="between"/>
        <c:majorUnit val="300"/>
      </c:valAx>
    </c:plotArea>
    <c:legend>
      <c:legendPos val="b"/>
      <c:layout>
        <c:manualLayout>
          <c:xMode val="edge"/>
          <c:yMode val="edge"/>
          <c:x val="9.9086156628011124E-2"/>
          <c:y val="0.80285993151478685"/>
          <c:w val="0.80182768674397775"/>
          <c:h val="0.19714006848521318"/>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Volume</c:v>
                </c:pt>
              </c:strCache>
            </c:strRef>
          </c:tx>
          <c:spPr>
            <a:ln>
              <a:solidFill>
                <a:schemeClr val="accent3">
                  <a:lumMod val="75000"/>
                </a:schemeClr>
              </a:solidFill>
            </a:ln>
          </c:spPr>
          <c:marker>
            <c:symbol val="diamond"/>
            <c:size val="7"/>
            <c:spPr>
              <a:solidFill>
                <a:schemeClr val="accent3">
                  <a:lumMod val="75000"/>
                </a:schemeClr>
              </a:solidFill>
              <a:ln>
                <a:solidFill>
                  <a:schemeClr val="accent3">
                    <a:lumMod val="75000"/>
                  </a:schemeClr>
                </a:solidFill>
              </a:ln>
            </c:spPr>
          </c:marker>
          <c:cat>
            <c:strRef>
              <c:f>Sheet1!$K$1:$T$1</c:f>
              <c:strCache>
                <c:ptCount val="10"/>
                <c:pt idx="0">
                  <c:v>Q2 21/22</c:v>
                </c:pt>
                <c:pt idx="1">
                  <c:v>Q3 21/22</c:v>
                </c:pt>
                <c:pt idx="2">
                  <c:v>Q4 21/22</c:v>
                </c:pt>
                <c:pt idx="3">
                  <c:v>Q1 22/23</c:v>
                </c:pt>
                <c:pt idx="4">
                  <c:v>Q2 22/23</c:v>
                </c:pt>
                <c:pt idx="5">
                  <c:v>Q3 22/23</c:v>
                </c:pt>
                <c:pt idx="6">
                  <c:v>Q4 22/23</c:v>
                </c:pt>
                <c:pt idx="7">
                  <c:v>Q1 23/24</c:v>
                </c:pt>
                <c:pt idx="8">
                  <c:v>Q2 23/24</c:v>
                </c:pt>
                <c:pt idx="9">
                  <c:v>Q3 23/24</c:v>
                </c:pt>
              </c:strCache>
            </c:strRef>
          </c:cat>
          <c:val>
            <c:numRef>
              <c:f>Sheet1!$K$2:$T$2</c:f>
              <c:numCache>
                <c:formatCode>General</c:formatCode>
                <c:ptCount val="10"/>
                <c:pt idx="0">
                  <c:v>1407</c:v>
                </c:pt>
                <c:pt idx="1">
                  <c:v>1755</c:v>
                </c:pt>
                <c:pt idx="2">
                  <c:v>1741</c:v>
                </c:pt>
                <c:pt idx="3">
                  <c:v>1774</c:v>
                </c:pt>
                <c:pt idx="4">
                  <c:v>1965</c:v>
                </c:pt>
                <c:pt idx="5">
                  <c:v>1772</c:v>
                </c:pt>
                <c:pt idx="6">
                  <c:v>2033</c:v>
                </c:pt>
                <c:pt idx="7">
                  <c:v>3087</c:v>
                </c:pt>
                <c:pt idx="8">
                  <c:v>1824</c:v>
                </c:pt>
                <c:pt idx="9">
                  <c:v>1772</c:v>
                </c:pt>
              </c:numCache>
            </c:numRef>
          </c:val>
          <c:smooth val="0"/>
          <c:extLst>
            <c:ext xmlns:c16="http://schemas.microsoft.com/office/drawing/2014/chart" uri="{C3380CC4-5D6E-409C-BE32-E72D297353CC}">
              <c16:uniqueId val="{00000000-3D44-491B-8087-A7ABC8EE3804}"/>
            </c:ext>
          </c:extLst>
        </c:ser>
        <c:dLbls>
          <c:showLegendKey val="0"/>
          <c:showVal val="0"/>
          <c:showCatName val="0"/>
          <c:showSerName val="0"/>
          <c:showPercent val="0"/>
          <c:showBubbleSize val="0"/>
        </c:dLbls>
        <c:marker val="1"/>
        <c:smooth val="0"/>
        <c:axId val="6772992"/>
        <c:axId val="6775168"/>
      </c:lineChart>
      <c:catAx>
        <c:axId val="6772992"/>
        <c:scaling>
          <c:orientation val="minMax"/>
        </c:scaling>
        <c:delete val="0"/>
        <c:axPos val="b"/>
        <c:numFmt formatCode="General" sourceLinked="0"/>
        <c:majorTickMark val="none"/>
        <c:minorTickMark val="none"/>
        <c:tickLblPos val="nextTo"/>
        <c:crossAx val="6775168"/>
        <c:crosses val="autoZero"/>
        <c:auto val="1"/>
        <c:lblAlgn val="ctr"/>
        <c:lblOffset val="100"/>
        <c:noMultiLvlLbl val="0"/>
      </c:catAx>
      <c:valAx>
        <c:axId val="6775168"/>
        <c:scaling>
          <c:orientation val="minMax"/>
        </c:scaling>
        <c:delete val="0"/>
        <c:axPos val="l"/>
        <c:numFmt formatCode="General" sourceLinked="1"/>
        <c:majorTickMark val="none"/>
        <c:minorTickMark val="none"/>
        <c:tickLblPos val="nextTo"/>
        <c:crossAx val="6772992"/>
        <c:crosses val="autoZero"/>
        <c:crossBetween val="between"/>
      </c:valAx>
      <c:dTable>
        <c:showHorzBorder val="1"/>
        <c:showVertBorder val="1"/>
        <c:showOutline val="1"/>
        <c:showKeys val="1"/>
        <c:spPr>
          <a:ln w="9525">
            <a:noFill/>
          </a:ln>
        </c:spPr>
      </c:dTable>
    </c:plotArea>
    <c:plotVisOnly val="1"/>
    <c:dispBlanksAs val="gap"/>
    <c:showDLblsOverMax val="0"/>
  </c:chart>
  <c:spPr>
    <a:ln>
      <a:noFill/>
    </a:ln>
  </c:sp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0-0325-4909-BEB4-A54C87DCCB53}"/>
              </c:ext>
            </c:extLst>
          </c:dPt>
          <c:dPt>
            <c:idx val="1"/>
            <c:bubble3D val="0"/>
            <c:extLst>
              <c:ext xmlns:c16="http://schemas.microsoft.com/office/drawing/2014/chart" uri="{C3380CC4-5D6E-409C-BE32-E72D297353CC}">
                <c16:uniqueId val="{00000001-0325-4909-BEB4-A54C87DCCB53}"/>
              </c:ext>
            </c:extLst>
          </c:dPt>
          <c:dPt>
            <c:idx val="2"/>
            <c:bubble3D val="0"/>
            <c:extLst>
              <c:ext xmlns:c16="http://schemas.microsoft.com/office/drawing/2014/chart" uri="{C3380CC4-5D6E-409C-BE32-E72D297353CC}">
                <c16:uniqueId val="{00000002-0325-4909-BEB4-A54C87DCCB53}"/>
              </c:ext>
            </c:extLst>
          </c:dPt>
          <c:cat>
            <c:strRef>
              <c:f>Sheet1!$A$2:$A$4</c:f>
              <c:strCache>
                <c:ptCount val="2"/>
                <c:pt idx="0">
                  <c:v>1st Qtr</c:v>
                </c:pt>
                <c:pt idx="1">
                  <c:v>2nd Qtr</c:v>
                </c:pt>
              </c:strCache>
            </c:strRef>
          </c:cat>
          <c:val>
            <c:numRef>
              <c:f>Sheet1!$B$2:$B$4</c:f>
              <c:numCache>
                <c:formatCode>General</c:formatCode>
                <c:ptCount val="3"/>
                <c:pt idx="0">
                  <c:v>80</c:v>
                </c:pt>
                <c:pt idx="1">
                  <c:v>20</c:v>
                </c:pt>
                <c:pt idx="2">
                  <c:v>0</c:v>
                </c:pt>
              </c:numCache>
            </c:numRef>
          </c:val>
          <c:extLst>
            <c:ext xmlns:c16="http://schemas.microsoft.com/office/drawing/2014/chart" uri="{C3380CC4-5D6E-409C-BE32-E72D297353CC}">
              <c16:uniqueId val="{00000003-0325-4909-BEB4-A54C87DCCB53}"/>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FFC000"/>
              </a:solidFill>
            </c:spPr>
            <c:extLst>
              <c:ext xmlns:c16="http://schemas.microsoft.com/office/drawing/2014/chart" uri="{C3380CC4-5D6E-409C-BE32-E72D297353CC}">
                <c16:uniqueId val="{00000001-C23B-436A-8A69-941289F80631}"/>
              </c:ext>
            </c:extLst>
          </c:dPt>
          <c:dPt>
            <c:idx val="1"/>
            <c:bubble3D val="0"/>
            <c:extLst>
              <c:ext xmlns:c16="http://schemas.microsoft.com/office/drawing/2014/chart" uri="{C3380CC4-5D6E-409C-BE32-E72D297353CC}">
                <c16:uniqueId val="{00000002-C23B-436A-8A69-941289F80631}"/>
              </c:ext>
            </c:extLst>
          </c:dPt>
          <c:dPt>
            <c:idx val="2"/>
            <c:bubble3D val="0"/>
            <c:extLst>
              <c:ext xmlns:c16="http://schemas.microsoft.com/office/drawing/2014/chart" uri="{C3380CC4-5D6E-409C-BE32-E72D297353CC}">
                <c16:uniqueId val="{00000003-C23B-436A-8A69-941289F80631}"/>
              </c:ext>
            </c:extLst>
          </c:dPt>
          <c:cat>
            <c:strRef>
              <c:f>Sheet1!$A$2:$A$4</c:f>
              <c:strCache>
                <c:ptCount val="2"/>
                <c:pt idx="0">
                  <c:v>1st Qtr</c:v>
                </c:pt>
                <c:pt idx="1">
                  <c:v>2nd Qtr</c:v>
                </c:pt>
              </c:strCache>
            </c:strRef>
          </c:cat>
          <c:val>
            <c:numRef>
              <c:f>Sheet1!$B$2:$B$4</c:f>
              <c:numCache>
                <c:formatCode>General</c:formatCode>
                <c:ptCount val="3"/>
                <c:pt idx="0">
                  <c:v>50</c:v>
                </c:pt>
                <c:pt idx="1">
                  <c:v>30</c:v>
                </c:pt>
                <c:pt idx="2">
                  <c:v>20</c:v>
                </c:pt>
              </c:numCache>
            </c:numRef>
          </c:val>
          <c:extLst>
            <c:ext xmlns:c16="http://schemas.microsoft.com/office/drawing/2014/chart" uri="{C3380CC4-5D6E-409C-BE32-E72D297353CC}">
              <c16:uniqueId val="{00000004-C23B-436A-8A69-941289F80631}"/>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70650081298608"/>
          <c:y val="9.3068743625257411E-2"/>
          <c:w val="0.70828109352493984"/>
          <c:h val="0.5331639841949686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8A8C-4090-A38D-BBC900529482}"/>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numCache>
            </c:numRef>
          </c:val>
          <c:smooth val="0"/>
          <c:extLst>
            <c:ext xmlns:c16="http://schemas.microsoft.com/office/drawing/2014/chart" uri="{C3380CC4-5D6E-409C-BE32-E72D297353CC}">
              <c16:uniqueId val="{00000001-8A8C-4090-A38D-BBC900529482}"/>
            </c:ext>
          </c:extLst>
        </c:ser>
        <c:dLbls>
          <c:showLegendKey val="0"/>
          <c:showVal val="0"/>
          <c:showCatName val="0"/>
          <c:showSerName val="0"/>
          <c:showPercent val="0"/>
          <c:showBubbleSize val="0"/>
        </c:dLbls>
        <c:marker val="1"/>
        <c:smooth val="0"/>
        <c:axId val="6863488"/>
        <c:axId val="6865280"/>
      </c:lineChart>
      <c:lineChart>
        <c:grouping val="standard"/>
        <c:varyColors val="0"/>
        <c:ser>
          <c:idx val="2"/>
          <c:order val="2"/>
          <c:tx>
            <c:strRef>
              <c:f>Sheet1!$D$1</c:f>
              <c:strCache>
                <c:ptCount val="1"/>
                <c:pt idx="0">
                  <c:v>Volume</c:v>
                </c:pt>
              </c:strCache>
            </c:strRef>
          </c:tx>
          <c:spPr>
            <a:ln w="25400">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0</c:v>
                </c:pt>
                <c:pt idx="1">
                  <c:v>0</c:v>
                </c:pt>
                <c:pt idx="2">
                  <c:v>0</c:v>
                </c:pt>
                <c:pt idx="3">
                  <c:v>0</c:v>
                </c:pt>
              </c:numCache>
            </c:numRef>
          </c:val>
          <c:smooth val="0"/>
          <c:extLst>
            <c:ext xmlns:c16="http://schemas.microsoft.com/office/drawing/2014/chart" uri="{C3380CC4-5D6E-409C-BE32-E72D297353CC}">
              <c16:uniqueId val="{00000002-8A8C-4090-A38D-BBC900529482}"/>
            </c:ext>
          </c:extLst>
        </c:ser>
        <c:dLbls>
          <c:showLegendKey val="0"/>
          <c:showVal val="0"/>
          <c:showCatName val="0"/>
          <c:showSerName val="0"/>
          <c:showPercent val="0"/>
          <c:showBubbleSize val="0"/>
        </c:dLbls>
        <c:marker val="1"/>
        <c:smooth val="0"/>
        <c:axId val="6868352"/>
        <c:axId val="6866816"/>
      </c:lineChart>
      <c:catAx>
        <c:axId val="6863488"/>
        <c:scaling>
          <c:orientation val="minMax"/>
        </c:scaling>
        <c:delete val="0"/>
        <c:axPos val="b"/>
        <c:numFmt formatCode="General" sourceLinked="0"/>
        <c:majorTickMark val="none"/>
        <c:minorTickMark val="none"/>
        <c:tickLblPos val="nextTo"/>
        <c:txPr>
          <a:bodyPr/>
          <a:lstStyle/>
          <a:p>
            <a:pPr>
              <a:defRPr sz="800"/>
            </a:pPr>
            <a:endParaRPr lang="en-US"/>
          </a:p>
        </c:txPr>
        <c:crossAx val="6865280"/>
        <c:crosses val="autoZero"/>
        <c:auto val="1"/>
        <c:lblAlgn val="ctr"/>
        <c:lblOffset val="100"/>
        <c:noMultiLvlLbl val="0"/>
      </c:catAx>
      <c:valAx>
        <c:axId val="6865280"/>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6863488"/>
        <c:crosses val="autoZero"/>
        <c:crossBetween val="between"/>
        <c:majorUnit val="20"/>
        <c:minorUnit val="5"/>
      </c:valAx>
      <c:valAx>
        <c:axId val="6866816"/>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6868352"/>
        <c:crosses val="max"/>
        <c:crossBetween val="between"/>
      </c:valAx>
      <c:catAx>
        <c:axId val="6868352"/>
        <c:scaling>
          <c:orientation val="minMax"/>
        </c:scaling>
        <c:delete val="1"/>
        <c:axPos val="b"/>
        <c:numFmt formatCode="General" sourceLinked="1"/>
        <c:majorTickMark val="out"/>
        <c:minorTickMark val="none"/>
        <c:tickLblPos val="nextTo"/>
        <c:crossAx val="6866816"/>
        <c:crosses val="autoZero"/>
        <c:auto val="1"/>
        <c:lblAlgn val="ctr"/>
        <c:lblOffset val="100"/>
        <c:noMultiLvlLbl val="0"/>
      </c:catAx>
    </c:plotArea>
    <c:legend>
      <c:legendPos val="b"/>
      <c:layout>
        <c:manualLayout>
          <c:xMode val="edge"/>
          <c:yMode val="edge"/>
          <c:x val="2.218599682938031E-2"/>
          <c:y val="0.772957567448191"/>
          <c:w val="0.97781400317061973"/>
          <c:h val="0.1762776633016686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44364701089669"/>
          <c:y val="9.90990990990991E-2"/>
          <c:w val="0.64623565033399133"/>
          <c:h val="0.55696956799319008"/>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B5E-4E7D-932D-A9C6F43BC1C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98</c:v>
                </c:pt>
                <c:pt idx="1">
                  <c:v>100</c:v>
                </c:pt>
                <c:pt idx="2">
                  <c:v>98</c:v>
                </c:pt>
                <c:pt idx="3">
                  <c:v>99</c:v>
                </c:pt>
              </c:numCache>
            </c:numRef>
          </c:val>
          <c:smooth val="0"/>
          <c:extLst>
            <c:ext xmlns:c16="http://schemas.microsoft.com/office/drawing/2014/chart" uri="{C3380CC4-5D6E-409C-BE32-E72D297353CC}">
              <c16:uniqueId val="{00000001-1B5E-4E7D-932D-A9C6F43BC1CA}"/>
            </c:ext>
          </c:extLst>
        </c:ser>
        <c:dLbls>
          <c:showLegendKey val="0"/>
          <c:showVal val="0"/>
          <c:showCatName val="0"/>
          <c:showSerName val="0"/>
          <c:showPercent val="0"/>
          <c:showBubbleSize val="0"/>
        </c:dLbls>
        <c:marker val="1"/>
        <c:smooth val="0"/>
        <c:axId val="7072768"/>
        <c:axId val="1913728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Sheet1!$D$2:$D$5</c:f>
              <c:numCache>
                <c:formatCode>General</c:formatCode>
                <c:ptCount val="4"/>
                <c:pt idx="0">
                  <c:v>50</c:v>
                </c:pt>
                <c:pt idx="1">
                  <c:v>48</c:v>
                </c:pt>
                <c:pt idx="2">
                  <c:v>48</c:v>
                </c:pt>
                <c:pt idx="3">
                  <c:v>76</c:v>
                </c:pt>
              </c:numCache>
            </c:numRef>
          </c:val>
          <c:smooth val="0"/>
          <c:extLst>
            <c:ext xmlns:c16="http://schemas.microsoft.com/office/drawing/2014/chart" uri="{C3380CC4-5D6E-409C-BE32-E72D297353CC}">
              <c16:uniqueId val="{00000002-1B5E-4E7D-932D-A9C6F43BC1CA}"/>
            </c:ext>
          </c:extLst>
        </c:ser>
        <c:dLbls>
          <c:showLegendKey val="0"/>
          <c:showVal val="0"/>
          <c:showCatName val="0"/>
          <c:showSerName val="0"/>
          <c:showPercent val="0"/>
          <c:showBubbleSize val="0"/>
        </c:dLbls>
        <c:marker val="1"/>
        <c:smooth val="0"/>
        <c:axId val="19148800"/>
        <c:axId val="19138816"/>
      </c:lineChart>
      <c:catAx>
        <c:axId val="7072768"/>
        <c:scaling>
          <c:orientation val="minMax"/>
        </c:scaling>
        <c:delete val="0"/>
        <c:axPos val="b"/>
        <c:numFmt formatCode="General" sourceLinked="0"/>
        <c:majorTickMark val="none"/>
        <c:minorTickMark val="none"/>
        <c:tickLblPos val="nextTo"/>
        <c:txPr>
          <a:bodyPr/>
          <a:lstStyle/>
          <a:p>
            <a:pPr>
              <a:defRPr sz="800"/>
            </a:pPr>
            <a:endParaRPr lang="en-US"/>
          </a:p>
        </c:txPr>
        <c:crossAx val="19137280"/>
        <c:crosses val="autoZero"/>
        <c:auto val="1"/>
        <c:lblAlgn val="ctr"/>
        <c:lblOffset val="100"/>
        <c:noMultiLvlLbl val="0"/>
      </c:catAx>
      <c:valAx>
        <c:axId val="19137280"/>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7072768"/>
        <c:crosses val="autoZero"/>
        <c:crossBetween val="between"/>
        <c:majorUnit val="20"/>
        <c:minorUnit val="5"/>
      </c:valAx>
      <c:valAx>
        <c:axId val="1913881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9148800"/>
        <c:crosses val="max"/>
        <c:crossBetween val="between"/>
      </c:valAx>
      <c:catAx>
        <c:axId val="19148800"/>
        <c:scaling>
          <c:orientation val="minMax"/>
        </c:scaling>
        <c:delete val="1"/>
        <c:axPos val="b"/>
        <c:numFmt formatCode="General" sourceLinked="1"/>
        <c:majorTickMark val="out"/>
        <c:minorTickMark val="none"/>
        <c:tickLblPos val="nextTo"/>
        <c:crossAx val="19138816"/>
        <c:crosses val="autoZero"/>
        <c:auto val="1"/>
        <c:lblAlgn val="ctr"/>
        <c:lblOffset val="100"/>
        <c:noMultiLvlLbl val="0"/>
      </c:catAx>
    </c:plotArea>
    <c:legend>
      <c:legendPos val="b"/>
      <c:layout>
        <c:manualLayout>
          <c:xMode val="edge"/>
          <c:yMode val="edge"/>
          <c:x val="2.3809523809523773E-3"/>
          <c:y val="0.78303681634390299"/>
          <c:w val="0.99523809523809526"/>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7729472494087"/>
          <c:y val="0.10176461672813354"/>
          <c:w val="0.73050196163226866"/>
          <c:h val="0.5476430446194227"/>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12</c:v>
                </c:pt>
                <c:pt idx="1">
                  <c:v>12</c:v>
                </c:pt>
                <c:pt idx="2">
                  <c:v>12</c:v>
                </c:pt>
                <c:pt idx="3">
                  <c:v>12</c:v>
                </c:pt>
              </c:numCache>
            </c:numRef>
          </c:val>
          <c:smooth val="0"/>
          <c:extLst>
            <c:ext xmlns:c16="http://schemas.microsoft.com/office/drawing/2014/chart" uri="{C3380CC4-5D6E-409C-BE32-E72D297353CC}">
              <c16:uniqueId val="{00000000-6206-48BD-92F4-708A6094C0AD}"/>
            </c:ext>
          </c:extLst>
        </c:ser>
        <c:ser>
          <c:idx val="1"/>
          <c:order val="1"/>
          <c:tx>
            <c:strRef>
              <c:f>Sheet1!$C$1</c:f>
              <c:strCache>
                <c:ptCount val="1"/>
                <c:pt idx="0">
                  <c:v>Average</c:v>
                </c:pt>
              </c:strCache>
            </c:strRef>
          </c:tx>
          <c:spPr>
            <a:ln w="25400">
              <a:solidFill>
                <a:schemeClr val="accent4"/>
              </a:solidFill>
            </a:ln>
          </c:spPr>
          <c:marker>
            <c:symbol val="diamond"/>
            <c:size val="7"/>
            <c:spPr>
              <a:solidFill>
                <a:schemeClr val="accent4"/>
              </a:solidFill>
              <a:ln>
                <a:solidFill>
                  <a:schemeClr val="accent4"/>
                </a:solidFill>
              </a:ln>
            </c:spPr>
          </c:marker>
          <c:cat>
            <c:strRef>
              <c:f>Sheet1!$A$2:$A$5</c:f>
              <c:strCache>
                <c:ptCount val="4"/>
                <c:pt idx="0">
                  <c:v>Q4</c:v>
                </c:pt>
                <c:pt idx="1">
                  <c:v>Q1</c:v>
                </c:pt>
                <c:pt idx="2">
                  <c:v>Q2</c:v>
                </c:pt>
                <c:pt idx="3">
                  <c:v>Q3</c:v>
                </c:pt>
              </c:strCache>
            </c:strRef>
          </c:cat>
          <c:val>
            <c:numRef>
              <c:f>Sheet1!$C$2:$C$5</c:f>
              <c:numCache>
                <c:formatCode>General</c:formatCode>
                <c:ptCount val="4"/>
                <c:pt idx="0">
                  <c:v>15.26</c:v>
                </c:pt>
                <c:pt idx="1">
                  <c:v>10.84</c:v>
                </c:pt>
                <c:pt idx="2">
                  <c:v>12</c:v>
                </c:pt>
                <c:pt idx="3">
                  <c:v>12.83</c:v>
                </c:pt>
              </c:numCache>
            </c:numRef>
          </c:val>
          <c:smooth val="0"/>
          <c:extLst>
            <c:ext xmlns:c16="http://schemas.microsoft.com/office/drawing/2014/chart" uri="{C3380CC4-5D6E-409C-BE32-E72D297353CC}">
              <c16:uniqueId val="{00000001-6206-48BD-92F4-708A6094C0AD}"/>
            </c:ext>
          </c:extLst>
        </c:ser>
        <c:ser>
          <c:idx val="2"/>
          <c:order val="2"/>
          <c:tx>
            <c:strRef>
              <c:f>Sheet1!$D$1</c:f>
              <c:strCache>
                <c:ptCount val="1"/>
                <c:pt idx="0">
                  <c:v>Median</c:v>
                </c:pt>
              </c:strCache>
            </c:strRef>
          </c:tx>
          <c:spPr>
            <a:ln w="25400">
              <a:solidFill>
                <a:schemeClr val="accent5">
                  <a:lumMod val="75000"/>
                </a:schemeClr>
              </a:solidFill>
            </a:ln>
          </c:spPr>
          <c:marker>
            <c:symbol val="diamond"/>
            <c:size val="7"/>
            <c:spPr>
              <a:solidFill>
                <a:schemeClr val="accent5">
                  <a:lumMod val="75000"/>
                </a:schemeClr>
              </a:solidFill>
              <a:ln>
                <a:solidFill>
                  <a:schemeClr val="accent5">
                    <a:lumMod val="75000"/>
                  </a:schemeClr>
                </a:solidFill>
              </a:ln>
            </c:spPr>
          </c:marker>
          <c:cat>
            <c:strRef>
              <c:f>Sheet1!$A$2:$A$5</c:f>
              <c:strCache>
                <c:ptCount val="4"/>
                <c:pt idx="0">
                  <c:v>Q4</c:v>
                </c:pt>
                <c:pt idx="1">
                  <c:v>Q1</c:v>
                </c:pt>
                <c:pt idx="2">
                  <c:v>Q2</c:v>
                </c:pt>
                <c:pt idx="3">
                  <c:v>Q3</c:v>
                </c:pt>
              </c:strCache>
            </c:strRef>
          </c:cat>
          <c:val>
            <c:numRef>
              <c:f>Sheet1!$D$2:$D$5</c:f>
              <c:numCache>
                <c:formatCode>General</c:formatCode>
                <c:ptCount val="4"/>
                <c:pt idx="0">
                  <c:v>6.9</c:v>
                </c:pt>
                <c:pt idx="1">
                  <c:v>6.9</c:v>
                </c:pt>
                <c:pt idx="2">
                  <c:v>6.9</c:v>
                </c:pt>
                <c:pt idx="3">
                  <c:v>6.2</c:v>
                </c:pt>
              </c:numCache>
            </c:numRef>
          </c:val>
          <c:smooth val="0"/>
          <c:extLst>
            <c:ext xmlns:c16="http://schemas.microsoft.com/office/drawing/2014/chart" uri="{C3380CC4-5D6E-409C-BE32-E72D297353CC}">
              <c16:uniqueId val="{00000002-6206-48BD-92F4-708A6094C0AD}"/>
            </c:ext>
          </c:extLst>
        </c:ser>
        <c:dLbls>
          <c:showLegendKey val="0"/>
          <c:showVal val="0"/>
          <c:showCatName val="0"/>
          <c:showSerName val="0"/>
          <c:showPercent val="0"/>
          <c:showBubbleSize val="0"/>
        </c:dLbls>
        <c:marker val="1"/>
        <c:smooth val="0"/>
        <c:axId val="19178240"/>
        <c:axId val="19179776"/>
      </c:lineChart>
      <c:lineChart>
        <c:grouping val="standard"/>
        <c:varyColors val="0"/>
        <c:ser>
          <c:idx val="3"/>
          <c:order val="3"/>
          <c:tx>
            <c:strRef>
              <c:f>Sheet1!$E$1</c:f>
              <c:strCache>
                <c:ptCount val="1"/>
                <c:pt idx="0">
                  <c:v>Volume</c:v>
                </c:pt>
              </c:strCache>
            </c:strRef>
          </c:tx>
          <c:spPr>
            <a:ln w="22225">
              <a:solidFill>
                <a:schemeClr val="accent6"/>
              </a:solidFill>
            </a:ln>
          </c:spPr>
          <c:marker>
            <c:symbol val="none"/>
          </c:marker>
          <c:cat>
            <c:strRef>
              <c:f>Sheet1!$A$2:$A$5</c:f>
              <c:strCache>
                <c:ptCount val="4"/>
                <c:pt idx="0">
                  <c:v>Q4</c:v>
                </c:pt>
                <c:pt idx="1">
                  <c:v>Q1</c:v>
                </c:pt>
                <c:pt idx="2">
                  <c:v>Q2</c:v>
                </c:pt>
                <c:pt idx="3">
                  <c:v>Q3</c:v>
                </c:pt>
              </c:strCache>
            </c:strRef>
          </c:cat>
          <c:val>
            <c:numRef>
              <c:f>Sheet1!$E$2:$E$5</c:f>
              <c:numCache>
                <c:formatCode>General</c:formatCode>
                <c:ptCount val="4"/>
                <c:pt idx="0">
                  <c:v>234</c:v>
                </c:pt>
                <c:pt idx="1">
                  <c:v>204</c:v>
                </c:pt>
                <c:pt idx="2">
                  <c:v>192</c:v>
                </c:pt>
                <c:pt idx="3">
                  <c:v>188</c:v>
                </c:pt>
              </c:numCache>
            </c:numRef>
          </c:val>
          <c:smooth val="0"/>
          <c:extLst>
            <c:ext xmlns:c16="http://schemas.microsoft.com/office/drawing/2014/chart" uri="{C3380CC4-5D6E-409C-BE32-E72D297353CC}">
              <c16:uniqueId val="{00000003-6206-48BD-92F4-708A6094C0AD}"/>
            </c:ext>
          </c:extLst>
        </c:ser>
        <c:dLbls>
          <c:showLegendKey val="0"/>
          <c:showVal val="0"/>
          <c:showCatName val="0"/>
          <c:showSerName val="0"/>
          <c:showPercent val="0"/>
          <c:showBubbleSize val="0"/>
        </c:dLbls>
        <c:marker val="1"/>
        <c:smooth val="0"/>
        <c:axId val="19195392"/>
        <c:axId val="19193856"/>
      </c:lineChart>
      <c:catAx>
        <c:axId val="19178240"/>
        <c:scaling>
          <c:orientation val="minMax"/>
        </c:scaling>
        <c:delete val="0"/>
        <c:axPos val="b"/>
        <c:numFmt formatCode="General" sourceLinked="0"/>
        <c:majorTickMark val="none"/>
        <c:minorTickMark val="none"/>
        <c:tickLblPos val="nextTo"/>
        <c:txPr>
          <a:bodyPr/>
          <a:lstStyle/>
          <a:p>
            <a:pPr>
              <a:defRPr sz="800"/>
            </a:pPr>
            <a:endParaRPr lang="en-US"/>
          </a:p>
        </c:txPr>
        <c:crossAx val="19179776"/>
        <c:crosses val="autoZero"/>
        <c:auto val="1"/>
        <c:lblAlgn val="ctr"/>
        <c:lblOffset val="100"/>
        <c:noMultiLvlLbl val="0"/>
      </c:catAx>
      <c:valAx>
        <c:axId val="19179776"/>
        <c:scaling>
          <c:orientation val="minMax"/>
          <c:max val="25"/>
          <c:min val="0"/>
        </c:scaling>
        <c:delete val="0"/>
        <c:axPos val="l"/>
        <c:majorGridlines/>
        <c:numFmt formatCode="General" sourceLinked="1"/>
        <c:majorTickMark val="none"/>
        <c:minorTickMark val="none"/>
        <c:tickLblPos val="nextTo"/>
        <c:txPr>
          <a:bodyPr/>
          <a:lstStyle/>
          <a:p>
            <a:pPr>
              <a:defRPr sz="800"/>
            </a:pPr>
            <a:endParaRPr lang="en-US"/>
          </a:p>
        </c:txPr>
        <c:crossAx val="19178240"/>
        <c:crosses val="autoZero"/>
        <c:crossBetween val="between"/>
        <c:majorUnit val="5"/>
      </c:valAx>
      <c:valAx>
        <c:axId val="19193856"/>
        <c:scaling>
          <c:orientation val="minMax"/>
          <c:min val="10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9195392"/>
        <c:crosses val="max"/>
        <c:crossBetween val="between"/>
      </c:valAx>
      <c:catAx>
        <c:axId val="19195392"/>
        <c:scaling>
          <c:orientation val="minMax"/>
        </c:scaling>
        <c:delete val="1"/>
        <c:axPos val="b"/>
        <c:numFmt formatCode="General" sourceLinked="1"/>
        <c:majorTickMark val="out"/>
        <c:minorTickMark val="none"/>
        <c:tickLblPos val="nextTo"/>
        <c:crossAx val="19193856"/>
        <c:crosses val="autoZero"/>
        <c:auto val="1"/>
        <c:lblAlgn val="ctr"/>
        <c:lblOffset val="100"/>
        <c:noMultiLvlLbl val="0"/>
      </c:catAx>
    </c:plotArea>
    <c:legend>
      <c:legendPos val="b"/>
      <c:layout>
        <c:manualLayout>
          <c:xMode val="edge"/>
          <c:yMode val="edge"/>
          <c:x val="4.7142440528267299E-2"/>
          <c:y val="0.76725544442079896"/>
          <c:w val="0.92027655258475516"/>
          <c:h val="0.23274460186767029"/>
        </c:manualLayout>
      </c:layout>
      <c:overlay val="0"/>
      <c:txPr>
        <a:bodyPr/>
        <a:lstStyle/>
        <a:p>
          <a:pPr>
            <a:defRPr sz="800"/>
          </a:pPr>
          <a:endParaRPr lang="en-US"/>
        </a:p>
      </c:txPr>
    </c:legend>
    <c:plotVisOnly val="1"/>
    <c:dispBlanksAs val="gap"/>
    <c:showDLblsOverMax val="0"/>
  </c:chart>
  <c:spPr>
    <a:ln>
      <a:noFill/>
    </a:ln>
  </c:sp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2956374984195"/>
          <c:y val="9.3102890440581718E-2"/>
          <c:w val="0.70224969260736758"/>
          <c:h val="0.50533485201142314"/>
        </c:manualLayout>
      </c:layout>
      <c:lineChart>
        <c:grouping val="standard"/>
        <c:varyColors val="0"/>
        <c:ser>
          <c:idx val="0"/>
          <c:order val="0"/>
          <c:tx>
            <c:strRef>
              <c:f>Sheet1!$B$1</c:f>
              <c:strCache>
                <c:ptCount val="1"/>
                <c:pt idx="0">
                  <c:v>Average</c:v>
                </c:pt>
              </c:strCache>
            </c:strRef>
          </c:tx>
          <c:spPr>
            <a:ln w="25400">
              <a:solidFill>
                <a:schemeClr val="accent4"/>
              </a:solidFill>
            </a:ln>
          </c:spPr>
          <c:marker>
            <c:symbol val="diamond"/>
            <c:size val="7"/>
            <c:spPr>
              <a:solidFill>
                <a:schemeClr val="accent4"/>
              </a:solidFill>
              <a:ln>
                <a:solidFill>
                  <a:schemeClr val="accent4"/>
                </a:solidFill>
              </a:ln>
            </c:spPr>
          </c:marker>
          <c:cat>
            <c:strRef>
              <c:f>Sheet1!$A$2:$A$5</c:f>
              <c:strCache>
                <c:ptCount val="4"/>
                <c:pt idx="0">
                  <c:v>Q4</c:v>
                </c:pt>
                <c:pt idx="1">
                  <c:v>Q1</c:v>
                </c:pt>
                <c:pt idx="2">
                  <c:v>Q2</c:v>
                </c:pt>
                <c:pt idx="3">
                  <c:v>Q3</c:v>
                </c:pt>
              </c:strCache>
            </c:strRef>
          </c:cat>
          <c:val>
            <c:numRef>
              <c:f>Sheet1!$B$2:$B$5</c:f>
              <c:numCache>
                <c:formatCode>General</c:formatCode>
                <c:ptCount val="4"/>
                <c:pt idx="0">
                  <c:v>112</c:v>
                </c:pt>
                <c:pt idx="1">
                  <c:v>34</c:v>
                </c:pt>
                <c:pt idx="2">
                  <c:v>114</c:v>
                </c:pt>
                <c:pt idx="3">
                  <c:v>91</c:v>
                </c:pt>
              </c:numCache>
            </c:numRef>
          </c:val>
          <c:smooth val="0"/>
          <c:extLst>
            <c:ext xmlns:c16="http://schemas.microsoft.com/office/drawing/2014/chart" uri="{C3380CC4-5D6E-409C-BE32-E72D297353CC}">
              <c16:uniqueId val="{00000000-BA89-487E-8A2D-118D7F80A1D4}"/>
            </c:ext>
          </c:extLst>
        </c:ser>
        <c:ser>
          <c:idx val="1"/>
          <c:order val="1"/>
          <c:tx>
            <c:strRef>
              <c:f>Sheet1!$C$1</c:f>
              <c:strCache>
                <c:ptCount val="1"/>
                <c:pt idx="0">
                  <c:v>Median</c:v>
                </c:pt>
              </c:strCache>
            </c:strRef>
          </c:tx>
          <c:spPr>
            <a:ln w="25400">
              <a:solidFill>
                <a:schemeClr val="accent6">
                  <a:lumMod val="50000"/>
                </a:schemeClr>
              </a:solidFill>
            </a:ln>
          </c:spPr>
          <c:marker>
            <c:symbol val="diamond"/>
            <c:size val="7"/>
            <c:spPr>
              <a:solidFill>
                <a:schemeClr val="accent6">
                  <a:lumMod val="50000"/>
                </a:schemeClr>
              </a:solidFill>
              <a:ln>
                <a:solidFill>
                  <a:schemeClr val="accent6">
                    <a:lumMod val="50000"/>
                  </a:schemeClr>
                </a:solidFill>
              </a:ln>
            </c:spPr>
          </c:marker>
          <c:cat>
            <c:strRef>
              <c:f>Sheet1!$A$2:$A$5</c:f>
              <c:strCache>
                <c:ptCount val="4"/>
                <c:pt idx="0">
                  <c:v>Q4</c:v>
                </c:pt>
                <c:pt idx="1">
                  <c:v>Q1</c:v>
                </c:pt>
                <c:pt idx="2">
                  <c:v>Q2</c:v>
                </c:pt>
                <c:pt idx="3">
                  <c:v>Q3</c:v>
                </c:pt>
              </c:strCache>
            </c:strRef>
          </c:cat>
          <c:val>
            <c:numRef>
              <c:f>Sheet1!$C$2:$C$5</c:f>
              <c:numCache>
                <c:formatCode>General</c:formatCode>
                <c:ptCount val="4"/>
                <c:pt idx="0">
                  <c:v>4.8</c:v>
                </c:pt>
                <c:pt idx="1">
                  <c:v>5.9</c:v>
                </c:pt>
                <c:pt idx="2">
                  <c:v>13.9</c:v>
                </c:pt>
                <c:pt idx="3">
                  <c:v>15.1</c:v>
                </c:pt>
              </c:numCache>
            </c:numRef>
          </c:val>
          <c:smooth val="0"/>
          <c:extLst>
            <c:ext xmlns:c16="http://schemas.microsoft.com/office/drawing/2014/chart" uri="{C3380CC4-5D6E-409C-BE32-E72D297353CC}">
              <c16:uniqueId val="{00000001-BA89-487E-8A2D-118D7F80A1D4}"/>
            </c:ext>
          </c:extLst>
        </c:ser>
        <c:ser>
          <c:idx val="2"/>
          <c:order val="2"/>
          <c:tx>
            <c:strRef>
              <c:f>Sheet1!$D$1</c:f>
              <c:strCache>
                <c:ptCount val="1"/>
                <c:pt idx="0">
                  <c:v>80th %</c:v>
                </c:pt>
              </c:strCache>
            </c:strRef>
          </c:tx>
          <c:spPr>
            <a:ln w="25400">
              <a:solidFill>
                <a:schemeClr val="accent5">
                  <a:lumMod val="75000"/>
                </a:schemeClr>
              </a:solidFill>
            </a:ln>
          </c:spPr>
          <c:marker>
            <c:symbol val="diamond"/>
            <c:size val="7"/>
            <c:spPr>
              <a:solidFill>
                <a:schemeClr val="accent5">
                  <a:lumMod val="75000"/>
                </a:schemeClr>
              </a:solidFill>
              <a:ln>
                <a:solidFill>
                  <a:schemeClr val="accent5">
                    <a:lumMod val="75000"/>
                  </a:schemeClr>
                </a:solidFill>
              </a:ln>
            </c:spPr>
          </c:marker>
          <c:cat>
            <c:strRef>
              <c:f>Sheet1!$A$2:$A$5</c:f>
              <c:strCache>
                <c:ptCount val="4"/>
                <c:pt idx="0">
                  <c:v>Q4</c:v>
                </c:pt>
                <c:pt idx="1">
                  <c:v>Q1</c:v>
                </c:pt>
                <c:pt idx="2">
                  <c:v>Q2</c:v>
                </c:pt>
                <c:pt idx="3">
                  <c:v>Q3</c:v>
                </c:pt>
              </c:strCache>
            </c:strRef>
          </c:cat>
          <c:val>
            <c:numRef>
              <c:f>Sheet1!$D$2:$D$5</c:f>
              <c:numCache>
                <c:formatCode>General</c:formatCode>
                <c:ptCount val="4"/>
                <c:pt idx="0">
                  <c:v>23.94</c:v>
                </c:pt>
                <c:pt idx="1">
                  <c:v>24.88</c:v>
                </c:pt>
                <c:pt idx="2">
                  <c:v>119.87</c:v>
                </c:pt>
                <c:pt idx="3">
                  <c:v>132.91999999999999</c:v>
                </c:pt>
              </c:numCache>
            </c:numRef>
          </c:val>
          <c:smooth val="0"/>
          <c:extLst>
            <c:ext xmlns:c16="http://schemas.microsoft.com/office/drawing/2014/chart" uri="{C3380CC4-5D6E-409C-BE32-E72D297353CC}">
              <c16:uniqueId val="{00000002-BA89-487E-8A2D-118D7F80A1D4}"/>
            </c:ext>
          </c:extLst>
        </c:ser>
        <c:dLbls>
          <c:showLegendKey val="0"/>
          <c:showVal val="0"/>
          <c:showCatName val="0"/>
          <c:showSerName val="0"/>
          <c:showPercent val="0"/>
          <c:showBubbleSize val="0"/>
        </c:dLbls>
        <c:marker val="1"/>
        <c:smooth val="0"/>
        <c:axId val="19405056"/>
        <c:axId val="19410944"/>
      </c:lineChart>
      <c:lineChart>
        <c:grouping val="standard"/>
        <c:varyColors val="0"/>
        <c:ser>
          <c:idx val="3"/>
          <c:order val="3"/>
          <c:tx>
            <c:strRef>
              <c:f>Sheet1!$E$1</c:f>
              <c:strCache>
                <c:ptCount val="1"/>
                <c:pt idx="0">
                  <c:v>Volume</c:v>
                </c:pt>
              </c:strCache>
            </c:strRef>
          </c:tx>
          <c:spPr>
            <a:ln w="25400">
              <a:solidFill>
                <a:schemeClr val="accent6"/>
              </a:solidFill>
            </a:ln>
          </c:spPr>
          <c:marker>
            <c:symbol val="none"/>
          </c:marker>
          <c:cat>
            <c:strRef>
              <c:f>Sheet1!$A$2:$A$5</c:f>
              <c:strCache>
                <c:ptCount val="4"/>
                <c:pt idx="0">
                  <c:v>Q4</c:v>
                </c:pt>
                <c:pt idx="1">
                  <c:v>Q1</c:v>
                </c:pt>
                <c:pt idx="2">
                  <c:v>Q2</c:v>
                </c:pt>
                <c:pt idx="3">
                  <c:v>Q3</c:v>
                </c:pt>
              </c:strCache>
            </c:strRef>
          </c:cat>
          <c:val>
            <c:numRef>
              <c:f>Sheet1!$E$2:$E$5</c:f>
              <c:numCache>
                <c:formatCode>General</c:formatCode>
                <c:ptCount val="4"/>
                <c:pt idx="0">
                  <c:v>719</c:v>
                </c:pt>
                <c:pt idx="1">
                  <c:v>714</c:v>
                </c:pt>
                <c:pt idx="2">
                  <c:v>714</c:v>
                </c:pt>
                <c:pt idx="3">
                  <c:v>714</c:v>
                </c:pt>
              </c:numCache>
            </c:numRef>
          </c:val>
          <c:smooth val="0"/>
          <c:extLst>
            <c:ext xmlns:c16="http://schemas.microsoft.com/office/drawing/2014/chart" uri="{C3380CC4-5D6E-409C-BE32-E72D297353CC}">
              <c16:uniqueId val="{00000003-BA89-487E-8A2D-118D7F80A1D4}"/>
            </c:ext>
          </c:extLst>
        </c:ser>
        <c:dLbls>
          <c:showLegendKey val="0"/>
          <c:showVal val="0"/>
          <c:showCatName val="0"/>
          <c:showSerName val="0"/>
          <c:showPercent val="0"/>
          <c:showBubbleSize val="0"/>
        </c:dLbls>
        <c:marker val="1"/>
        <c:smooth val="0"/>
        <c:axId val="19414016"/>
        <c:axId val="19412480"/>
      </c:lineChart>
      <c:catAx>
        <c:axId val="19405056"/>
        <c:scaling>
          <c:orientation val="minMax"/>
        </c:scaling>
        <c:delete val="0"/>
        <c:axPos val="b"/>
        <c:numFmt formatCode="General" sourceLinked="0"/>
        <c:majorTickMark val="none"/>
        <c:minorTickMark val="none"/>
        <c:tickLblPos val="nextTo"/>
        <c:txPr>
          <a:bodyPr/>
          <a:lstStyle/>
          <a:p>
            <a:pPr>
              <a:defRPr sz="800"/>
            </a:pPr>
            <a:endParaRPr lang="en-US"/>
          </a:p>
        </c:txPr>
        <c:crossAx val="19410944"/>
        <c:crosses val="autoZero"/>
        <c:auto val="1"/>
        <c:lblAlgn val="ctr"/>
        <c:lblOffset val="100"/>
        <c:noMultiLvlLbl val="0"/>
      </c:catAx>
      <c:valAx>
        <c:axId val="19410944"/>
        <c:scaling>
          <c:orientation val="minMax"/>
        </c:scaling>
        <c:delete val="0"/>
        <c:axPos val="l"/>
        <c:majorGridlines/>
        <c:numFmt formatCode="General" sourceLinked="1"/>
        <c:majorTickMark val="none"/>
        <c:minorTickMark val="none"/>
        <c:tickLblPos val="nextTo"/>
        <c:txPr>
          <a:bodyPr/>
          <a:lstStyle/>
          <a:p>
            <a:pPr>
              <a:defRPr sz="800"/>
            </a:pPr>
            <a:endParaRPr lang="en-US"/>
          </a:p>
        </c:txPr>
        <c:crossAx val="19405056"/>
        <c:crosses val="autoZero"/>
        <c:crossBetween val="between"/>
        <c:majorUnit val="200"/>
      </c:valAx>
      <c:valAx>
        <c:axId val="1941248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9414016"/>
        <c:crosses val="max"/>
        <c:crossBetween val="between"/>
      </c:valAx>
      <c:catAx>
        <c:axId val="19414016"/>
        <c:scaling>
          <c:orientation val="minMax"/>
        </c:scaling>
        <c:delete val="1"/>
        <c:axPos val="b"/>
        <c:numFmt formatCode="General" sourceLinked="1"/>
        <c:majorTickMark val="out"/>
        <c:minorTickMark val="none"/>
        <c:tickLblPos val="nextTo"/>
        <c:crossAx val="19412480"/>
        <c:crosses val="autoZero"/>
        <c:auto val="1"/>
        <c:lblAlgn val="ctr"/>
        <c:lblOffset val="100"/>
        <c:noMultiLvlLbl val="0"/>
      </c:catAx>
    </c:plotArea>
    <c:legend>
      <c:legendPos val="b"/>
      <c:layout>
        <c:manualLayout>
          <c:xMode val="edge"/>
          <c:yMode val="edge"/>
          <c:x val="2.7157932928851658E-2"/>
          <c:y val="0.79174301325541852"/>
          <c:w val="0.9363749475462646"/>
          <c:h val="0.15794252133577644"/>
        </c:manualLayout>
      </c:layout>
      <c:overlay val="0"/>
      <c:txPr>
        <a:bodyPr/>
        <a:lstStyle/>
        <a:p>
          <a:pPr>
            <a:defRPr sz="800"/>
          </a:pPr>
          <a:endParaRPr lang="en-US"/>
        </a:p>
      </c:txPr>
    </c:legend>
    <c:plotVisOnly val="1"/>
    <c:dispBlanksAs val="gap"/>
    <c:showDLblsOverMax val="0"/>
  </c:chart>
  <c:spPr>
    <a:noFill/>
    <a:ln>
      <a:noFill/>
    </a:ln>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c:f>
              <c:strCache>
                <c:ptCount val="1"/>
                <c:pt idx="0">
                  <c:v>Category 1</c:v>
                </c:pt>
              </c:strCache>
            </c:strRef>
          </c:cat>
          <c:val>
            <c:numRef>
              <c:f>Sheet1!$B$2</c:f>
              <c:numCache>
                <c:formatCode>General</c:formatCode>
                <c:ptCount val="1"/>
                <c:pt idx="0">
                  <c:v>-962</c:v>
                </c:pt>
              </c:numCache>
            </c:numRef>
          </c:val>
          <c:extLst>
            <c:ext xmlns:c16="http://schemas.microsoft.com/office/drawing/2014/chart" uri="{C3380CC4-5D6E-409C-BE32-E72D297353CC}">
              <c16:uniqueId val="{00000000-7776-4176-B295-30D126D471D6}"/>
            </c:ext>
          </c:extLst>
        </c:ser>
        <c:ser>
          <c:idx val="1"/>
          <c:order val="1"/>
          <c:tx>
            <c:strRef>
              <c:f>Sheet1!$C$1</c:f>
              <c:strCache>
                <c:ptCount val="1"/>
                <c:pt idx="0">
                  <c:v>Series 2</c:v>
                </c:pt>
              </c:strCache>
            </c:strRef>
          </c:tx>
          <c:spPr>
            <a:solidFill>
              <a:schemeClr val="bg1">
                <a:lumMod val="75000"/>
                <a:alpha val="30000"/>
              </a:schemeClr>
            </a:solidFill>
            <a:ln>
              <a:noFill/>
            </a:ln>
            <a:effectLst/>
            <a:sp3d/>
          </c:spPr>
          <c:invertIfNegative val="0"/>
          <c:cat>
            <c:strRef>
              <c:f>Sheet1!$A$2</c:f>
              <c:strCache>
                <c:ptCount val="1"/>
                <c:pt idx="0">
                  <c:v>Category 1</c:v>
                </c:pt>
              </c:strCache>
            </c:strRef>
          </c:cat>
          <c:val>
            <c:numRef>
              <c:f>Sheet1!$C$2</c:f>
              <c:numCache>
                <c:formatCode>General</c:formatCode>
                <c:ptCount val="1"/>
                <c:pt idx="0">
                  <c:v>110</c:v>
                </c:pt>
              </c:numCache>
            </c:numRef>
          </c:val>
          <c:extLst>
            <c:ext xmlns:c16="http://schemas.microsoft.com/office/drawing/2014/chart" uri="{C3380CC4-5D6E-409C-BE32-E72D297353CC}">
              <c16:uniqueId val="{00000001-7776-4176-B295-30D126D471D6}"/>
            </c:ext>
          </c:extLst>
        </c:ser>
        <c:ser>
          <c:idx val="2"/>
          <c:order val="2"/>
          <c:tx>
            <c:strRef>
              <c:f>Sheet1!$D$1</c:f>
              <c:strCache>
                <c:ptCount val="1"/>
                <c:pt idx="0">
                  <c:v>Column1</c:v>
                </c:pt>
              </c:strCache>
            </c:strRef>
          </c:tx>
          <c:spPr>
            <a:solidFill>
              <a:schemeClr val="accent3"/>
            </a:solidFill>
            <a:ln>
              <a:noFill/>
            </a:ln>
            <a:effectLst/>
            <a:sp3d/>
          </c:spPr>
          <c:invertIfNegative val="0"/>
          <c:cat>
            <c:strRef>
              <c:f>Sheet1!$A$2</c:f>
              <c:strCache>
                <c:ptCount val="1"/>
                <c:pt idx="0">
                  <c:v>Category 1</c:v>
                </c:pt>
              </c:strCache>
            </c:strRef>
          </c:cat>
          <c:val>
            <c:numRef>
              <c:f>Sheet1!$D$2</c:f>
              <c:numCache>
                <c:formatCode>General</c:formatCode>
                <c:ptCount val="1"/>
              </c:numCache>
            </c:numRef>
          </c:val>
          <c:extLst>
            <c:ext xmlns:c16="http://schemas.microsoft.com/office/drawing/2014/chart" uri="{C3380CC4-5D6E-409C-BE32-E72D297353CC}">
              <c16:uniqueId val="{00000002-7776-4176-B295-30D126D471D6}"/>
            </c:ext>
          </c:extLst>
        </c:ser>
        <c:dLbls>
          <c:showLegendKey val="0"/>
          <c:showVal val="0"/>
          <c:showCatName val="0"/>
          <c:showSerName val="0"/>
          <c:showPercent val="0"/>
          <c:showBubbleSize val="0"/>
        </c:dLbls>
        <c:gapWidth val="140"/>
        <c:gapDepth val="104"/>
        <c:shape val="box"/>
        <c:axId val="1827868704"/>
        <c:axId val="1954180736"/>
        <c:axId val="0"/>
      </c:bar3DChart>
      <c:catAx>
        <c:axId val="1827868704"/>
        <c:scaling>
          <c:orientation val="minMax"/>
        </c:scaling>
        <c:delete val="1"/>
        <c:axPos val="l"/>
        <c:numFmt formatCode="General" sourceLinked="1"/>
        <c:majorTickMark val="none"/>
        <c:minorTickMark val="none"/>
        <c:tickLblPos val="nextTo"/>
        <c:crossAx val="1954180736"/>
        <c:crosses val="autoZero"/>
        <c:auto val="1"/>
        <c:lblAlgn val="ctr"/>
        <c:lblOffset val="100"/>
        <c:noMultiLvlLbl val="0"/>
      </c:catAx>
      <c:valAx>
        <c:axId val="195418073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82786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4078-48A9-A0E0-2DEBC04511DF}"/>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84</c:v>
                </c:pt>
                <c:pt idx="1">
                  <c:v>96</c:v>
                </c:pt>
                <c:pt idx="2">
                  <c:v>76</c:v>
                </c:pt>
              </c:numCache>
            </c:numRef>
          </c:val>
          <c:smooth val="0"/>
          <c:extLst>
            <c:ext xmlns:c16="http://schemas.microsoft.com/office/drawing/2014/chart" uri="{C3380CC4-5D6E-409C-BE32-E72D297353CC}">
              <c16:uniqueId val="{00000001-4078-48A9-A0E0-2DEBC04511DF}"/>
            </c:ext>
          </c:extLst>
        </c:ser>
        <c:dLbls>
          <c:showLegendKey val="0"/>
          <c:showVal val="0"/>
          <c:showCatName val="0"/>
          <c:showSerName val="0"/>
          <c:showPercent val="0"/>
          <c:showBubbleSize val="0"/>
        </c:dLbls>
        <c:smooth val="0"/>
        <c:axId val="150125952"/>
        <c:axId val="150132224"/>
      </c:lineChart>
      <c:catAx>
        <c:axId val="150125952"/>
        <c:scaling>
          <c:orientation val="minMax"/>
        </c:scaling>
        <c:delete val="0"/>
        <c:axPos val="b"/>
        <c:numFmt formatCode="General" sourceLinked="0"/>
        <c:majorTickMark val="none"/>
        <c:minorTickMark val="none"/>
        <c:tickLblPos val="nextTo"/>
        <c:txPr>
          <a:bodyPr/>
          <a:lstStyle/>
          <a:p>
            <a:pPr>
              <a:defRPr sz="800"/>
            </a:pPr>
            <a:endParaRPr lang="en-US"/>
          </a:p>
        </c:txPr>
        <c:crossAx val="150132224"/>
        <c:crosses val="autoZero"/>
        <c:auto val="1"/>
        <c:lblAlgn val="ctr"/>
        <c:lblOffset val="100"/>
        <c:noMultiLvlLbl val="0"/>
      </c:catAx>
      <c:valAx>
        <c:axId val="150132224"/>
        <c:scaling>
          <c:orientation val="minMax"/>
          <c:max val="120"/>
          <c:min val="40"/>
        </c:scaling>
        <c:delete val="0"/>
        <c:axPos val="l"/>
        <c:majorGridlines/>
        <c:numFmt formatCode="General" sourceLinked="1"/>
        <c:majorTickMark val="none"/>
        <c:minorTickMark val="none"/>
        <c:tickLblPos val="nextTo"/>
        <c:txPr>
          <a:bodyPr/>
          <a:lstStyle/>
          <a:p>
            <a:pPr>
              <a:defRPr sz="800"/>
            </a:pPr>
            <a:endParaRPr lang="en-US"/>
          </a:p>
        </c:txPr>
        <c:crossAx val="150125952"/>
        <c:crosses val="autoZero"/>
        <c:crossBetween val="between"/>
        <c:majorUnit val="20"/>
        <c:minorUnit val="5"/>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Q4</c:v>
                </c:pt>
                <c:pt idx="1">
                  <c:v>Q1</c:v>
                </c:pt>
                <c:pt idx="2">
                  <c:v>Q2</c:v>
                </c:pt>
                <c:pt idx="3">
                  <c:v>Q3</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C62-41E4-965C-40DB02171BA9}"/>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Q4</c:v>
                </c:pt>
                <c:pt idx="1">
                  <c:v>Q1</c:v>
                </c:pt>
                <c:pt idx="2">
                  <c:v>Q2</c:v>
                </c:pt>
                <c:pt idx="3">
                  <c:v>Q3</c:v>
                </c:pt>
              </c:strCache>
            </c:strRef>
          </c:cat>
          <c:val>
            <c:numRef>
              <c:f>Sheet1!$C$2:$C$5</c:f>
              <c:numCache>
                <c:formatCode>General</c:formatCode>
                <c:ptCount val="4"/>
                <c:pt idx="0">
                  <c:v>60</c:v>
                </c:pt>
                <c:pt idx="1">
                  <c:v>50</c:v>
                </c:pt>
                <c:pt idx="2">
                  <c:v>50</c:v>
                </c:pt>
                <c:pt idx="3">
                  <c:v>50</c:v>
                </c:pt>
              </c:numCache>
            </c:numRef>
          </c:val>
          <c:smooth val="0"/>
          <c:extLst>
            <c:ext xmlns:c16="http://schemas.microsoft.com/office/drawing/2014/chart" uri="{C3380CC4-5D6E-409C-BE32-E72D297353CC}">
              <c16:uniqueId val="{00000001-1C62-41E4-965C-40DB02171BA9}"/>
            </c:ext>
          </c:extLst>
        </c:ser>
        <c:dLbls>
          <c:showLegendKey val="0"/>
          <c:showVal val="0"/>
          <c:showCatName val="0"/>
          <c:showSerName val="0"/>
          <c:showPercent val="0"/>
          <c:showBubbleSize val="0"/>
        </c:dLbls>
        <c:smooth val="0"/>
        <c:axId val="150693760"/>
        <c:axId val="150700032"/>
      </c:lineChart>
      <c:catAx>
        <c:axId val="150693760"/>
        <c:scaling>
          <c:orientation val="minMax"/>
        </c:scaling>
        <c:delete val="0"/>
        <c:axPos val="b"/>
        <c:numFmt formatCode="General" sourceLinked="0"/>
        <c:majorTickMark val="none"/>
        <c:minorTickMark val="none"/>
        <c:tickLblPos val="nextTo"/>
        <c:txPr>
          <a:bodyPr/>
          <a:lstStyle/>
          <a:p>
            <a:pPr>
              <a:defRPr sz="800"/>
            </a:pPr>
            <a:endParaRPr lang="en-US"/>
          </a:p>
        </c:txPr>
        <c:crossAx val="150700032"/>
        <c:crosses val="autoZero"/>
        <c:auto val="1"/>
        <c:lblAlgn val="ctr"/>
        <c:lblOffset val="100"/>
        <c:noMultiLvlLbl val="0"/>
      </c:catAx>
      <c:valAx>
        <c:axId val="1507000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50693760"/>
        <c:crosses val="autoZero"/>
        <c:crossBetween val="between"/>
        <c:majorUnit val="20"/>
        <c:minorUnit val="5"/>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1440" tIns="45721" rIns="91440" bIns="45721" rtlCol="0"/>
          <a:lstStyle>
            <a:lvl1pPr algn="l">
              <a:defRPr sz="1200"/>
            </a:lvl1pPr>
          </a:lstStyle>
          <a:p>
            <a:endParaRPr lang="en-AU" dirty="0"/>
          </a:p>
        </p:txBody>
      </p:sp>
      <p:sp>
        <p:nvSpPr>
          <p:cNvPr id="3" name="Date Placeholder 2"/>
          <p:cNvSpPr>
            <a:spLocks noGrp="1"/>
          </p:cNvSpPr>
          <p:nvPr>
            <p:ph type="dt" idx="1"/>
          </p:nvPr>
        </p:nvSpPr>
        <p:spPr>
          <a:xfrm>
            <a:off x="3850444" y="2"/>
            <a:ext cx="2945659" cy="496332"/>
          </a:xfrm>
          <a:prstGeom prst="rect">
            <a:avLst/>
          </a:prstGeom>
        </p:spPr>
        <p:txBody>
          <a:bodyPr vert="horz" lIns="91440" tIns="45721" rIns="91440" bIns="45721" rtlCol="0"/>
          <a:lstStyle>
            <a:lvl1pPr algn="r">
              <a:defRPr sz="1200"/>
            </a:lvl1pPr>
          </a:lstStyle>
          <a:p>
            <a:fld id="{ACE4DD29-A34F-4446-A4CD-B0F66AED6034}" type="datetimeFigureOut">
              <a:rPr lang="en-AU" smtClean="0"/>
              <a:t>15/04/2024</a:t>
            </a:fld>
            <a:endParaRPr lang="en-AU" dirty="0"/>
          </a:p>
        </p:txBody>
      </p:sp>
      <p:sp>
        <p:nvSpPr>
          <p:cNvPr id="4" name="Slide Image Placeholder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440" tIns="45721" rIns="91440" bIns="45721" rtlCol="0" anchor="ctr"/>
          <a:lstStyle/>
          <a:p>
            <a:endParaRPr lang="en-AU" dirty="0"/>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1440" tIns="45721" rIns="91440" bIns="457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1" rIns="91440" bIns="45721"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1" rIns="91440" bIns="45721" rtlCol="0" anchor="b"/>
          <a:lstStyle>
            <a:lvl1pPr algn="r">
              <a:defRPr sz="1200"/>
            </a:lvl1pPr>
          </a:lstStyle>
          <a:p>
            <a:fld id="{F2EFC43E-BA66-4096-AE79-1ADE588CA169}" type="slidenum">
              <a:rPr lang="en-AU" smtClean="0"/>
              <a:t>‹#›</a:t>
            </a:fld>
            <a:endParaRPr lang="en-AU" dirty="0"/>
          </a:p>
        </p:txBody>
      </p:sp>
    </p:spTree>
    <p:extLst>
      <p:ext uri="{BB962C8B-B14F-4D97-AF65-F5344CB8AC3E}">
        <p14:creationId xmlns:p14="http://schemas.microsoft.com/office/powerpoint/2010/main" val="240231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2</a:t>
            </a:fld>
            <a:endParaRPr lang="en-AU" dirty="0"/>
          </a:p>
        </p:txBody>
      </p:sp>
    </p:spTree>
    <p:extLst>
      <p:ext uri="{BB962C8B-B14F-4D97-AF65-F5344CB8AC3E}">
        <p14:creationId xmlns:p14="http://schemas.microsoft.com/office/powerpoint/2010/main" val="241061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6</a:t>
            </a:fld>
            <a:endParaRPr lang="en-AU" dirty="0"/>
          </a:p>
        </p:txBody>
      </p:sp>
    </p:spTree>
    <p:extLst>
      <p:ext uri="{BB962C8B-B14F-4D97-AF65-F5344CB8AC3E}">
        <p14:creationId xmlns:p14="http://schemas.microsoft.com/office/powerpoint/2010/main" val="338323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7</a:t>
            </a:fld>
            <a:endParaRPr lang="en-AU" dirty="0"/>
          </a:p>
        </p:txBody>
      </p:sp>
    </p:spTree>
    <p:extLst>
      <p:ext uri="{BB962C8B-B14F-4D97-AF65-F5344CB8AC3E}">
        <p14:creationId xmlns:p14="http://schemas.microsoft.com/office/powerpoint/2010/main" val="236363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8</a:t>
            </a:fld>
            <a:endParaRPr lang="en-AU" dirty="0"/>
          </a:p>
        </p:txBody>
      </p:sp>
    </p:spTree>
    <p:extLst>
      <p:ext uri="{BB962C8B-B14F-4D97-AF65-F5344CB8AC3E}">
        <p14:creationId xmlns:p14="http://schemas.microsoft.com/office/powerpoint/2010/main" val="319710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9</a:t>
            </a:fld>
            <a:endParaRPr lang="en-AU" dirty="0"/>
          </a:p>
        </p:txBody>
      </p:sp>
    </p:spTree>
    <p:extLst>
      <p:ext uri="{BB962C8B-B14F-4D97-AF65-F5344CB8AC3E}">
        <p14:creationId xmlns:p14="http://schemas.microsoft.com/office/powerpoint/2010/main" val="260897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10</a:t>
            </a:fld>
            <a:endParaRPr lang="en-AU" dirty="0"/>
          </a:p>
        </p:txBody>
      </p:sp>
    </p:spTree>
    <p:extLst>
      <p:ext uri="{BB962C8B-B14F-4D97-AF65-F5344CB8AC3E}">
        <p14:creationId xmlns:p14="http://schemas.microsoft.com/office/powerpoint/2010/main" val="328303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11</a:t>
            </a:fld>
            <a:endParaRPr lang="en-AU" dirty="0"/>
          </a:p>
        </p:txBody>
      </p:sp>
    </p:spTree>
    <p:extLst>
      <p:ext uri="{BB962C8B-B14F-4D97-AF65-F5344CB8AC3E}">
        <p14:creationId xmlns:p14="http://schemas.microsoft.com/office/powerpoint/2010/main" val="218852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EFC43E-BA66-4096-AE79-1ADE588CA169}" type="slidenum">
              <a:rPr lang="en-AU" smtClean="0"/>
              <a:t>18</a:t>
            </a:fld>
            <a:endParaRPr lang="en-AU" dirty="0"/>
          </a:p>
        </p:txBody>
      </p:sp>
    </p:spTree>
    <p:extLst>
      <p:ext uri="{BB962C8B-B14F-4D97-AF65-F5344CB8AC3E}">
        <p14:creationId xmlns:p14="http://schemas.microsoft.com/office/powerpoint/2010/main" val="26525443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16632" y="9473952"/>
            <a:ext cx="792088" cy="467744"/>
            <a:chOff x="116632" y="9473952"/>
            <a:chExt cx="792088" cy="467744"/>
          </a:xfrm>
        </p:grpSpPr>
        <p:sp>
          <p:nvSpPr>
            <p:cNvPr id="2" name="Isosceles Triangle 1"/>
            <p:cNvSpPr/>
            <p:nvPr userDrawn="1"/>
          </p:nvSpPr>
          <p:spPr>
            <a:xfrm>
              <a:off x="116632" y="9473952"/>
              <a:ext cx="792088" cy="43204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userDrawn="1"/>
          </p:nvSpPr>
          <p:spPr>
            <a:xfrm>
              <a:off x="420310" y="9572364"/>
              <a:ext cx="184731" cy="369332"/>
            </a:xfrm>
            <a:prstGeom prst="rect">
              <a:avLst/>
            </a:prstGeom>
          </p:spPr>
          <p:txBody>
            <a:bodyPr wrap="none">
              <a:spAutoFit/>
            </a:bodyPr>
            <a:lstStyle/>
            <a:p>
              <a:pPr algn="ctr"/>
              <a:endParaRPr lang="en-AU" dirty="0">
                <a:solidFill>
                  <a:schemeClr val="bg1">
                    <a:lumMod val="50000"/>
                  </a:schemeClr>
                </a:solidFill>
              </a:endParaRPr>
            </a:p>
          </p:txBody>
        </p:sp>
      </p:grpSp>
      <p:grpSp>
        <p:nvGrpSpPr>
          <p:cNvPr id="6" name="Group 5"/>
          <p:cNvGrpSpPr/>
          <p:nvPr userDrawn="1"/>
        </p:nvGrpSpPr>
        <p:grpSpPr>
          <a:xfrm>
            <a:off x="0" y="0"/>
            <a:ext cx="6858000" cy="810649"/>
            <a:chOff x="0" y="1982111"/>
            <a:chExt cx="6858000" cy="810649"/>
          </a:xfrm>
        </p:grpSpPr>
        <p:sp>
          <p:nvSpPr>
            <p:cNvPr id="8" name="Rectangle 7"/>
            <p:cNvSpPr/>
            <p:nvPr userDrawn="1"/>
          </p:nvSpPr>
          <p:spPr>
            <a:xfrm>
              <a:off x="0" y="1982111"/>
              <a:ext cx="6858000" cy="810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5" name="Picture 4"/>
            <p:cNvPicPr>
              <a:picLocks noChangeAspect="1"/>
            </p:cNvPicPr>
            <p:nvPr userDrawn="1"/>
          </p:nvPicPr>
          <p:blipFill rotWithShape="1">
            <a:blip r:embed="rId2">
              <a:clrChange>
                <a:clrFrom>
                  <a:srgbClr val="004744"/>
                </a:clrFrom>
                <a:clrTo>
                  <a:srgbClr val="00474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4681" l="224" r="100000">
                          <a14:foregroundMark x1="33632" y1="25532" x2="33632" y2="25532"/>
                          <a14:foregroundMark x1="32960" y1="9574" x2="32960" y2="9574"/>
                          <a14:foregroundMark x1="42152" y1="82979" x2="42152" y2="82979"/>
                          <a14:foregroundMark x1="64798" y1="50000" x2="64798" y2="50000"/>
                          <a14:foregroundMark x1="64350" y1="9574" x2="64350" y2="9574"/>
                          <a14:foregroundMark x1="62108" y1="34043" x2="62108" y2="34043"/>
                          <a14:foregroundMark x1="62108" y1="11702" x2="62108" y2="11702"/>
                          <a14:foregroundMark x1="64350" y1="27660" x2="64350" y2="27660"/>
                          <a14:foregroundMark x1="59193" y1="81915" x2="59193" y2="81915"/>
                          <a14:foregroundMark x1="60090" y1="42553" x2="60090" y2="42553"/>
                          <a14:foregroundMark x1="59865" y1="57447" x2="59865" y2="57447"/>
                          <a14:foregroundMark x1="62108" y1="76596" x2="62108" y2="76596"/>
                          <a14:foregroundMark x1="64350" y1="86170" x2="64350" y2="86170"/>
                          <a14:foregroundMark x1="60090" y1="70213" x2="60090" y2="70213"/>
                          <a14:foregroundMark x1="52691" y1="50000" x2="52691" y2="50000"/>
                          <a14:foregroundMark x1="51794" y1="32979" x2="54260" y2="47872"/>
                          <a14:foregroundMark x1="62780" y1="86170" x2="39686" y2="81915"/>
                          <a14:foregroundMark x1="57848" y1="30851" x2="59417" y2="55319"/>
                          <a14:foregroundMark x1="20628" y1="9574" x2="20628" y2="9574"/>
                          <a14:foregroundMark x1="22646" y1="65957" x2="22646" y2="65957"/>
                          <a14:foregroundMark x1="60762" y1="53191" x2="60762" y2="53191"/>
                          <a14:foregroundMark x1="59865" y1="29787" x2="59865" y2="29787"/>
                          <a14:foregroundMark x1="55157" y1="50000" x2="62556" y2="52128"/>
                          <a14:foregroundMark x1="12332" y1="27660" x2="12332" y2="27660"/>
                          <a14:foregroundMark x1="17937" y1="9574" x2="17937" y2="9574"/>
                          <a14:foregroundMark x1="13229" y1="11702" x2="13229" y2="11702"/>
                          <a14:foregroundMark x1="11435" y1="5319" x2="11435" y2="5319"/>
                        </a14:backgroundRemoval>
                      </a14:imgEffect>
                    </a14:imgLayer>
                  </a14:imgProps>
                </a:ext>
                <a:ext uri="{28A0092B-C50C-407E-A947-70E740481C1C}">
                  <a14:useLocalDpi xmlns:a14="http://schemas.microsoft.com/office/drawing/2010/main" val="0"/>
                </a:ext>
              </a:extLst>
            </a:blip>
            <a:srcRect l="1213" r="40038" b="11522"/>
            <a:stretch/>
          </p:blipFill>
          <p:spPr>
            <a:xfrm>
              <a:off x="4382344" y="1991391"/>
              <a:ext cx="2475656" cy="792088"/>
            </a:xfrm>
            <a:prstGeom prst="rect">
              <a:avLst/>
            </a:prstGeom>
          </p:spPr>
        </p:pic>
      </p:grpSp>
      <p:sp>
        <p:nvSpPr>
          <p:cNvPr id="7" name="TextBox 6"/>
          <p:cNvSpPr txBox="1"/>
          <p:nvPr userDrawn="1"/>
        </p:nvSpPr>
        <p:spPr>
          <a:xfrm>
            <a:off x="284088" y="9575426"/>
            <a:ext cx="457176" cy="369332"/>
          </a:xfrm>
          <a:prstGeom prst="rect">
            <a:avLst/>
          </a:prstGeom>
          <a:noFill/>
        </p:spPr>
        <p:txBody>
          <a:bodyPr wrap="none" rtlCol="0">
            <a:spAutoFit/>
          </a:bodyPr>
          <a:lstStyle/>
          <a:p>
            <a:pPr algn="ctr"/>
            <a:fld id="{6B816A83-D253-4B73-97F4-879B391FC7FC}" type="slidenum">
              <a:rPr lang="en-AU" smtClean="0"/>
              <a:pPr algn="ctr"/>
              <a:t>‹#›</a:t>
            </a:fld>
            <a:endParaRPr lang="en-AU" dirty="0"/>
          </a:p>
        </p:txBody>
      </p:sp>
    </p:spTree>
    <p:extLst>
      <p:ext uri="{BB962C8B-B14F-4D97-AF65-F5344CB8AC3E}">
        <p14:creationId xmlns:p14="http://schemas.microsoft.com/office/powerpoint/2010/main" val="210447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2900" y="9181395"/>
            <a:ext cx="1600200" cy="527403"/>
          </a:xfrm>
          <a:prstGeom prst="rect">
            <a:avLst/>
          </a:prstGeom>
        </p:spPr>
        <p:txBody>
          <a:bodyPr/>
          <a:lstStyle/>
          <a:p>
            <a:endParaRPr lang="en-AU" dirty="0"/>
          </a:p>
        </p:txBody>
      </p:sp>
      <p:sp>
        <p:nvSpPr>
          <p:cNvPr id="6" name="Footer Placeholder 5"/>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7" name="Slide Number Placeholder 6"/>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159098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9181395"/>
            <a:ext cx="1600200" cy="527403"/>
          </a:xfrm>
          <a:prstGeom prst="rect">
            <a:avLst/>
          </a:prstGeom>
        </p:spPr>
        <p:txBody>
          <a:bodyPr/>
          <a:lstStyle/>
          <a:p>
            <a:endParaRPr lang="en-AU" dirty="0"/>
          </a:p>
        </p:txBody>
      </p:sp>
      <p:sp>
        <p:nvSpPr>
          <p:cNvPr id="5" name="Footer Placeholder 4"/>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6" name="Slide Number Placeholder 5"/>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392339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9181395"/>
            <a:ext cx="1600200" cy="527403"/>
          </a:xfrm>
          <a:prstGeom prst="rect">
            <a:avLst/>
          </a:prstGeom>
        </p:spPr>
        <p:txBody>
          <a:bodyPr/>
          <a:lstStyle/>
          <a:p>
            <a:endParaRPr lang="en-AU" dirty="0"/>
          </a:p>
        </p:txBody>
      </p:sp>
      <p:sp>
        <p:nvSpPr>
          <p:cNvPr id="5" name="Footer Placeholder 4"/>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6" name="Slide Number Placeholder 5"/>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109111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1"/>
            <a:ext cx="6858000" cy="632520"/>
            <a:chOff x="0" y="1982111"/>
            <a:chExt cx="6858000" cy="810649"/>
          </a:xfrm>
        </p:grpSpPr>
        <p:sp>
          <p:nvSpPr>
            <p:cNvPr id="8" name="Rectangle 7"/>
            <p:cNvSpPr/>
            <p:nvPr userDrawn="1"/>
          </p:nvSpPr>
          <p:spPr>
            <a:xfrm>
              <a:off x="0" y="1982111"/>
              <a:ext cx="6858000" cy="810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5" name="Picture 4"/>
            <p:cNvPicPr>
              <a:picLocks noChangeAspect="1"/>
            </p:cNvPicPr>
            <p:nvPr userDrawn="1"/>
          </p:nvPicPr>
          <p:blipFill rotWithShape="1">
            <a:blip r:embed="rId2">
              <a:clrChange>
                <a:clrFrom>
                  <a:srgbClr val="004744"/>
                </a:clrFrom>
                <a:clrTo>
                  <a:srgbClr val="00474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4681" l="224" r="100000">
                          <a14:foregroundMark x1="33632" y1="25532" x2="33632" y2="25532"/>
                          <a14:foregroundMark x1="32960" y1="9574" x2="32960" y2="9574"/>
                          <a14:foregroundMark x1="42152" y1="82979" x2="42152" y2="82979"/>
                          <a14:foregroundMark x1="64798" y1="50000" x2="64798" y2="50000"/>
                          <a14:foregroundMark x1="64350" y1="9574" x2="64350" y2="9574"/>
                          <a14:foregroundMark x1="62108" y1="34043" x2="62108" y2="34043"/>
                          <a14:foregroundMark x1="62108" y1="11702" x2="62108" y2="11702"/>
                          <a14:foregroundMark x1="64350" y1="27660" x2="64350" y2="27660"/>
                          <a14:foregroundMark x1="59193" y1="81915" x2="59193" y2="81915"/>
                          <a14:foregroundMark x1="60090" y1="42553" x2="60090" y2="42553"/>
                          <a14:foregroundMark x1="59865" y1="57447" x2="59865" y2="57447"/>
                          <a14:foregroundMark x1="62108" y1="76596" x2="62108" y2="76596"/>
                          <a14:foregroundMark x1="64350" y1="86170" x2="64350" y2="86170"/>
                          <a14:foregroundMark x1="60090" y1="70213" x2="60090" y2="70213"/>
                          <a14:foregroundMark x1="52691" y1="50000" x2="52691" y2="50000"/>
                          <a14:foregroundMark x1="51794" y1="32979" x2="54260" y2="47872"/>
                          <a14:foregroundMark x1="62780" y1="86170" x2="39686" y2="81915"/>
                          <a14:foregroundMark x1="57848" y1="30851" x2="59417" y2="55319"/>
                          <a14:foregroundMark x1="20628" y1="9574" x2="20628" y2="9574"/>
                          <a14:foregroundMark x1="22646" y1="65957" x2="22646" y2="65957"/>
                          <a14:foregroundMark x1="60762" y1="53191" x2="60762" y2="53191"/>
                          <a14:foregroundMark x1="59865" y1="29787" x2="59865" y2="29787"/>
                          <a14:foregroundMark x1="55157" y1="50000" x2="62556" y2="52128"/>
                          <a14:foregroundMark x1="12332" y1="27660" x2="12332" y2="27660"/>
                          <a14:foregroundMark x1="17937" y1="9574" x2="17937" y2="9574"/>
                          <a14:foregroundMark x1="13229" y1="11702" x2="13229" y2="11702"/>
                          <a14:foregroundMark x1="11435" y1="5319" x2="11435" y2="5319"/>
                        </a14:backgroundRemoval>
                      </a14:imgEffect>
                    </a14:imgLayer>
                  </a14:imgProps>
                </a:ext>
                <a:ext uri="{28A0092B-C50C-407E-A947-70E740481C1C}">
                  <a14:useLocalDpi xmlns:a14="http://schemas.microsoft.com/office/drawing/2010/main" val="0"/>
                </a:ext>
              </a:extLst>
            </a:blip>
            <a:srcRect l="1213" r="40038" b="11522"/>
            <a:stretch/>
          </p:blipFill>
          <p:spPr>
            <a:xfrm>
              <a:off x="4382344" y="1991391"/>
              <a:ext cx="2475656" cy="792088"/>
            </a:xfrm>
            <a:prstGeom prst="rect">
              <a:avLst/>
            </a:prstGeom>
          </p:spPr>
        </p:pic>
      </p:grpSp>
    </p:spTree>
    <p:extLst>
      <p:ext uri="{BB962C8B-B14F-4D97-AF65-F5344CB8AC3E}">
        <p14:creationId xmlns:p14="http://schemas.microsoft.com/office/powerpoint/2010/main" val="130309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Isosceles Triangle 3"/>
          <p:cNvSpPr/>
          <p:nvPr userDrawn="1"/>
        </p:nvSpPr>
        <p:spPr>
          <a:xfrm>
            <a:off x="116632" y="9473952"/>
            <a:ext cx="792088" cy="43204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userDrawn="1"/>
        </p:nvSpPr>
        <p:spPr>
          <a:xfrm>
            <a:off x="284087" y="9575426"/>
            <a:ext cx="457176" cy="369332"/>
          </a:xfrm>
          <a:prstGeom prst="rect">
            <a:avLst/>
          </a:prstGeom>
          <a:noFill/>
        </p:spPr>
        <p:txBody>
          <a:bodyPr wrap="none" rtlCol="0">
            <a:spAutoFit/>
          </a:bodyPr>
          <a:lstStyle/>
          <a:p>
            <a:pPr algn="ctr"/>
            <a:fld id="{6B816A83-D253-4B73-97F4-879B391FC7FC}" type="slidenum">
              <a:rPr lang="en-AU" smtClean="0"/>
              <a:pPr algn="ctr"/>
              <a:t>‹#›</a:t>
            </a:fld>
            <a:endParaRPr lang="en-AU" dirty="0"/>
          </a:p>
        </p:txBody>
      </p:sp>
    </p:spTree>
    <p:extLst>
      <p:ext uri="{BB962C8B-B14F-4D97-AF65-F5344CB8AC3E}">
        <p14:creationId xmlns:p14="http://schemas.microsoft.com/office/powerpoint/2010/main" val="56301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2900" y="9181395"/>
            <a:ext cx="1600200" cy="527403"/>
          </a:xfrm>
          <a:prstGeom prst="rect">
            <a:avLst/>
          </a:prstGeom>
        </p:spPr>
        <p:txBody>
          <a:bodyPr/>
          <a:lstStyle/>
          <a:p>
            <a:endParaRPr lang="en-AU" dirty="0"/>
          </a:p>
        </p:txBody>
      </p:sp>
      <p:sp>
        <p:nvSpPr>
          <p:cNvPr id="5" name="Footer Placeholder 4"/>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6" name="Slide Number Placeholder 5"/>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274326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342900" y="9181395"/>
            <a:ext cx="1600200" cy="527403"/>
          </a:xfrm>
          <a:prstGeom prst="rect">
            <a:avLst/>
          </a:prstGeom>
        </p:spPr>
        <p:txBody>
          <a:bodyPr/>
          <a:lstStyle/>
          <a:p>
            <a:endParaRPr lang="en-AU" dirty="0"/>
          </a:p>
        </p:txBody>
      </p:sp>
      <p:sp>
        <p:nvSpPr>
          <p:cNvPr id="6" name="Footer Placeholder 5"/>
          <p:cNvSpPr>
            <a:spLocks noGrp="1"/>
          </p:cNvSpPr>
          <p:nvPr>
            <p:ph type="ftr" sz="quarter" idx="11"/>
          </p:nvPr>
        </p:nvSpPr>
        <p:spPr>
          <a:xfrm>
            <a:off x="2343150" y="9181395"/>
            <a:ext cx="2171700" cy="527403"/>
          </a:xfrm>
          <a:prstGeom prst="rect">
            <a:avLst/>
          </a:prstGeom>
        </p:spPr>
        <p:txBody>
          <a:bodyPr/>
          <a:lstStyle/>
          <a:p>
            <a:endParaRPr lang="en-AU" dirty="0"/>
          </a:p>
        </p:txBody>
      </p:sp>
    </p:spTree>
    <p:extLst>
      <p:ext uri="{BB962C8B-B14F-4D97-AF65-F5344CB8AC3E}">
        <p14:creationId xmlns:p14="http://schemas.microsoft.com/office/powerpoint/2010/main" val="153442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342900" y="9181395"/>
            <a:ext cx="1600200" cy="527403"/>
          </a:xfrm>
          <a:prstGeom prst="rect">
            <a:avLst/>
          </a:prstGeom>
        </p:spPr>
        <p:txBody>
          <a:bodyPr/>
          <a:lstStyle/>
          <a:p>
            <a:endParaRPr lang="en-AU" dirty="0"/>
          </a:p>
        </p:txBody>
      </p:sp>
      <p:sp>
        <p:nvSpPr>
          <p:cNvPr id="8" name="Footer Placeholder 7"/>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9" name="Slide Number Placeholder 8"/>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167089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342900" y="9181395"/>
            <a:ext cx="1600200" cy="527403"/>
          </a:xfrm>
          <a:prstGeom prst="rect">
            <a:avLst/>
          </a:prstGeom>
        </p:spPr>
        <p:txBody>
          <a:bodyPr/>
          <a:lstStyle/>
          <a:p>
            <a:endParaRPr lang="en-AU" dirty="0"/>
          </a:p>
        </p:txBody>
      </p:sp>
      <p:sp>
        <p:nvSpPr>
          <p:cNvPr id="4" name="Footer Placeholder 3"/>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5" name="Slide Number Placeholder 4"/>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355073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9181395"/>
            <a:ext cx="1600200" cy="527403"/>
          </a:xfrm>
          <a:prstGeom prst="rect">
            <a:avLst/>
          </a:prstGeom>
        </p:spPr>
        <p:txBody>
          <a:bodyPr/>
          <a:lstStyle/>
          <a:p>
            <a:endParaRPr lang="en-AU" dirty="0"/>
          </a:p>
        </p:txBody>
      </p:sp>
      <p:sp>
        <p:nvSpPr>
          <p:cNvPr id="3" name="Footer Placeholder 2"/>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4" name="Slide Number Placeholder 3"/>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21118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2900" y="9181395"/>
            <a:ext cx="1600200" cy="527403"/>
          </a:xfrm>
          <a:prstGeom prst="rect">
            <a:avLst/>
          </a:prstGeom>
        </p:spPr>
        <p:txBody>
          <a:bodyPr/>
          <a:lstStyle/>
          <a:p>
            <a:endParaRPr lang="en-AU" dirty="0"/>
          </a:p>
        </p:txBody>
      </p:sp>
      <p:sp>
        <p:nvSpPr>
          <p:cNvPr id="6" name="Footer Placeholder 5"/>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7" name="Slide Number Placeholder 6"/>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354389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255090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15.png"/><Relationship Id="rId7"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17.xml"/><Relationship Id="rId11" Type="http://schemas.openxmlformats.org/officeDocument/2006/relationships/image" Target="../media/image11.png"/><Relationship Id="rId5" Type="http://schemas.openxmlformats.org/officeDocument/2006/relationships/chart" Target="../charts/chart16.xml"/><Relationship Id="rId10" Type="http://schemas.openxmlformats.org/officeDocument/2006/relationships/chart" Target="../charts/chart21.xml"/><Relationship Id="rId4" Type="http://schemas.openxmlformats.org/officeDocument/2006/relationships/image" Target="../media/image16.png"/><Relationship Id="rId9" Type="http://schemas.openxmlformats.org/officeDocument/2006/relationships/chart" Target="../charts/chart20.xml"/></Relationships>
</file>

<file path=ppt/slides/_rels/slide12.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18.png"/><Relationship Id="rId7" Type="http://schemas.openxmlformats.org/officeDocument/2006/relationships/chart" Target="../charts/chart24.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10" Type="http://schemas.openxmlformats.org/officeDocument/2006/relationships/chart" Target="../charts/chart27.xml"/><Relationship Id="rId4" Type="http://schemas.openxmlformats.org/officeDocument/2006/relationships/image" Target="../media/image11.png"/><Relationship Id="rId9" Type="http://schemas.openxmlformats.org/officeDocument/2006/relationships/chart" Target="../charts/char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31.xml"/><Relationship Id="rId5" Type="http://schemas.openxmlformats.org/officeDocument/2006/relationships/chart" Target="../charts/chart30.xml"/><Relationship Id="rId10" Type="http://schemas.openxmlformats.org/officeDocument/2006/relationships/chart" Target="../charts/chart35.xml"/><Relationship Id="rId4" Type="http://schemas.openxmlformats.org/officeDocument/2006/relationships/chart" Target="../charts/chart29.xml"/><Relationship Id="rId9" Type="http://schemas.openxmlformats.org/officeDocument/2006/relationships/chart" Target="../charts/char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chart" Target="../charts/chart42.xml"/><Relationship Id="rId13" Type="http://schemas.openxmlformats.org/officeDocument/2006/relationships/chart" Target="../charts/chart47.xml"/><Relationship Id="rId3" Type="http://schemas.openxmlformats.org/officeDocument/2006/relationships/chart" Target="../charts/chart37.xml"/><Relationship Id="rId7" Type="http://schemas.openxmlformats.org/officeDocument/2006/relationships/chart" Target="../charts/chart41.xml"/><Relationship Id="rId12" Type="http://schemas.openxmlformats.org/officeDocument/2006/relationships/chart" Target="../charts/chart46.xml"/><Relationship Id="rId2" Type="http://schemas.openxmlformats.org/officeDocument/2006/relationships/chart" Target="../charts/chart36.xml"/><Relationship Id="rId1" Type="http://schemas.openxmlformats.org/officeDocument/2006/relationships/slideLayout" Target="../slideLayouts/slideLayout1.xml"/><Relationship Id="rId6" Type="http://schemas.openxmlformats.org/officeDocument/2006/relationships/chart" Target="../charts/chart40.xml"/><Relationship Id="rId11" Type="http://schemas.openxmlformats.org/officeDocument/2006/relationships/chart" Target="../charts/chart45.xml"/><Relationship Id="rId5" Type="http://schemas.openxmlformats.org/officeDocument/2006/relationships/chart" Target="../charts/chart39.xml"/><Relationship Id="rId10" Type="http://schemas.openxmlformats.org/officeDocument/2006/relationships/chart" Target="../charts/chart44.xml"/><Relationship Id="rId4" Type="http://schemas.openxmlformats.org/officeDocument/2006/relationships/chart" Target="../charts/chart38.xml"/><Relationship Id="rId9" Type="http://schemas.openxmlformats.org/officeDocument/2006/relationships/chart" Target="../charts/chart43.xml"/><Relationship Id="rId14" Type="http://schemas.openxmlformats.org/officeDocument/2006/relationships/chart" Target="../charts/chart48.xml"/></Relationships>
</file>

<file path=ppt/slides/_rels/slide18.xml.rels><?xml version="1.0" encoding="UTF-8" standalone="yes"?>
<Relationships xmlns="http://schemas.openxmlformats.org/package/2006/relationships"><Relationship Id="rId8" Type="http://schemas.openxmlformats.org/officeDocument/2006/relationships/chart" Target="../charts/chart54.xml"/><Relationship Id="rId13" Type="http://schemas.openxmlformats.org/officeDocument/2006/relationships/chart" Target="../charts/chart59.xml"/><Relationship Id="rId18" Type="http://schemas.openxmlformats.org/officeDocument/2006/relationships/chart" Target="../charts/chart64.xml"/><Relationship Id="rId3" Type="http://schemas.openxmlformats.org/officeDocument/2006/relationships/chart" Target="../charts/chart49.xml"/><Relationship Id="rId7" Type="http://schemas.openxmlformats.org/officeDocument/2006/relationships/chart" Target="../charts/chart53.xml"/><Relationship Id="rId12" Type="http://schemas.openxmlformats.org/officeDocument/2006/relationships/chart" Target="../charts/chart58.xml"/><Relationship Id="rId17" Type="http://schemas.openxmlformats.org/officeDocument/2006/relationships/chart" Target="../charts/chart63.xml"/><Relationship Id="rId2" Type="http://schemas.openxmlformats.org/officeDocument/2006/relationships/notesSlide" Target="../notesSlides/notesSlide8.xml"/><Relationship Id="rId16" Type="http://schemas.openxmlformats.org/officeDocument/2006/relationships/chart" Target="../charts/chart62.xml"/><Relationship Id="rId1" Type="http://schemas.openxmlformats.org/officeDocument/2006/relationships/slideLayout" Target="../slideLayouts/slideLayout3.xml"/><Relationship Id="rId6" Type="http://schemas.openxmlformats.org/officeDocument/2006/relationships/chart" Target="../charts/chart52.xml"/><Relationship Id="rId11" Type="http://schemas.openxmlformats.org/officeDocument/2006/relationships/chart" Target="../charts/chart57.xml"/><Relationship Id="rId5" Type="http://schemas.openxmlformats.org/officeDocument/2006/relationships/chart" Target="../charts/chart51.xml"/><Relationship Id="rId15" Type="http://schemas.openxmlformats.org/officeDocument/2006/relationships/chart" Target="../charts/chart61.xml"/><Relationship Id="rId10" Type="http://schemas.openxmlformats.org/officeDocument/2006/relationships/chart" Target="../charts/chart56.xml"/><Relationship Id="rId4" Type="http://schemas.openxmlformats.org/officeDocument/2006/relationships/chart" Target="../charts/chart50.xml"/><Relationship Id="rId9" Type="http://schemas.openxmlformats.org/officeDocument/2006/relationships/chart" Target="../charts/chart55.xml"/><Relationship Id="rId14" Type="http://schemas.openxmlformats.org/officeDocument/2006/relationships/chart" Target="../charts/chart60.xml"/></Relationships>
</file>

<file path=ppt/slides/_rels/slide19.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chart" Target="../charts/chart66.xml"/><Relationship Id="rId7" Type="http://schemas.openxmlformats.org/officeDocument/2006/relationships/chart" Target="../charts/chart70.xml"/><Relationship Id="rId2" Type="http://schemas.openxmlformats.org/officeDocument/2006/relationships/chart" Target="../charts/chart65.xml"/><Relationship Id="rId1" Type="http://schemas.openxmlformats.org/officeDocument/2006/relationships/slideLayout" Target="../slideLayouts/slideLayout3.xml"/><Relationship Id="rId6" Type="http://schemas.openxmlformats.org/officeDocument/2006/relationships/chart" Target="../charts/chart69.xml"/><Relationship Id="rId5" Type="http://schemas.openxmlformats.org/officeDocument/2006/relationships/chart" Target="../charts/chart68.xml"/><Relationship Id="rId10" Type="http://schemas.openxmlformats.org/officeDocument/2006/relationships/chart" Target="../charts/chart73.xml"/><Relationship Id="rId4" Type="http://schemas.openxmlformats.org/officeDocument/2006/relationships/chart" Target="../charts/chart67.xml"/><Relationship Id="rId9" Type="http://schemas.openxmlformats.org/officeDocument/2006/relationships/chart" Target="../charts/chart7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chart" Target="../charts/chart5.xml"/><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image" Target="../media/image6.png"/><Relationship Id="rId5" Type="http://schemas.openxmlformats.org/officeDocument/2006/relationships/chart" Target="../charts/chart3.xml"/><Relationship Id="rId15" Type="http://schemas.microsoft.com/office/2007/relationships/hdphoto" Target="../media/hdphoto4.wdp"/><Relationship Id="rId10" Type="http://schemas.openxmlformats.org/officeDocument/2006/relationships/image" Target="../media/image5.png"/><Relationship Id="rId4" Type="http://schemas.openxmlformats.org/officeDocument/2006/relationships/chart" Target="../charts/chart2.xml"/><Relationship Id="rId9" Type="http://schemas.microsoft.com/office/2007/relationships/hdphoto" Target="../media/hdphoto2.wdp"/><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9.png"/><Relationship Id="rId7"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image" Target="../media/image11.png"/><Relationship Id="rId10" Type="http://schemas.openxmlformats.org/officeDocument/2006/relationships/chart" Target="../charts/chart10.xml"/><Relationship Id="rId4" Type="http://schemas.openxmlformats.org/officeDocument/2006/relationships/image" Target="../media/image10.png"/><Relationship Id="rId9"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13.png"/><Relationship Id="rId7"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transport, yellow&#10;&#10;Description automatically generated">
            <a:extLst>
              <a:ext uri="{FF2B5EF4-FFF2-40B4-BE49-F238E27FC236}">
                <a16:creationId xmlns:a16="http://schemas.microsoft.com/office/drawing/2014/main" id="{F157E6C2-719B-6161-5FF4-8A033EC7F78B}"/>
              </a:ext>
            </a:extLst>
          </p:cNvPr>
          <p:cNvPicPr>
            <a:picLocks noChangeAspect="1"/>
          </p:cNvPicPr>
          <p:nvPr/>
        </p:nvPicPr>
        <p:blipFill rotWithShape="1">
          <a:blip r:embed="rId2">
            <a:extLst>
              <a:ext uri="{28A0092B-C50C-407E-A947-70E740481C1C}">
                <a14:useLocalDpi xmlns:a14="http://schemas.microsoft.com/office/drawing/2010/main" val="0"/>
              </a:ext>
            </a:extLst>
          </a:blip>
          <a:srcRect l="17412" t="291" r="54672" b="-291"/>
          <a:stretch/>
        </p:blipFill>
        <p:spPr>
          <a:xfrm>
            <a:off x="0" y="-1"/>
            <a:ext cx="3853662" cy="10024603"/>
          </a:xfrm>
          <a:prstGeom prst="rect">
            <a:avLst/>
          </a:prstGeom>
        </p:spPr>
      </p:pic>
      <p:sp>
        <p:nvSpPr>
          <p:cNvPr id="3" name="Rectangle 2"/>
          <p:cNvSpPr/>
          <p:nvPr/>
        </p:nvSpPr>
        <p:spPr>
          <a:xfrm flipH="1">
            <a:off x="3717032" y="-28814"/>
            <a:ext cx="3140964" cy="10024604"/>
          </a:xfrm>
          <a:prstGeom prst="rect">
            <a:avLst/>
          </a:prstGeom>
          <a:solidFill>
            <a:srgbClr val="008675"/>
          </a:solidFill>
          <a:ln>
            <a:solidFill>
              <a:srgbClr val="0086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6" name="Text Box 45"/>
          <p:cNvSpPr txBox="1"/>
          <p:nvPr/>
        </p:nvSpPr>
        <p:spPr>
          <a:xfrm>
            <a:off x="548680" y="776536"/>
            <a:ext cx="5809259" cy="204787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80340">
              <a:spcAft>
                <a:spcPts val="0"/>
              </a:spcAft>
            </a:pPr>
            <a:r>
              <a:rPr lang="en-US" sz="1000" b="1" dirty="0">
                <a:solidFill>
                  <a:srgbClr val="808080"/>
                </a:solidFill>
                <a:effectLst/>
                <a:latin typeface="FS Lola"/>
                <a:ea typeface="Times New Roman"/>
                <a:cs typeface="Times New Roman"/>
              </a:rPr>
              <a:t> </a:t>
            </a:r>
            <a:endParaRPr lang="en-AU" sz="1300" dirty="0">
              <a:effectLst/>
              <a:latin typeface="Garamond"/>
              <a:ea typeface="Times New Roman"/>
              <a:cs typeface="Times New Roman"/>
            </a:endParaRPr>
          </a:p>
          <a:p>
            <a:pPr marL="180340">
              <a:spcAft>
                <a:spcPts val="0"/>
              </a:spcAft>
            </a:pPr>
            <a:r>
              <a:rPr lang="en-US" sz="3000" b="1" dirty="0">
                <a:solidFill>
                  <a:srgbClr val="808080"/>
                </a:solidFill>
                <a:effectLst/>
                <a:latin typeface="FS Lola"/>
                <a:ea typeface="Times New Roman"/>
                <a:cs typeface="Times New Roman"/>
              </a:rPr>
              <a:t>Quarterly Council </a:t>
            </a:r>
            <a:endParaRPr lang="en-AU" sz="1300" dirty="0">
              <a:effectLst/>
              <a:latin typeface="Garamond"/>
              <a:ea typeface="Times New Roman"/>
              <a:cs typeface="Times New Roman"/>
            </a:endParaRPr>
          </a:p>
          <a:p>
            <a:pPr marL="180340">
              <a:spcAft>
                <a:spcPts val="0"/>
              </a:spcAft>
            </a:pPr>
            <a:r>
              <a:rPr lang="en-US" sz="3000" b="1" dirty="0">
                <a:solidFill>
                  <a:srgbClr val="808080"/>
                </a:solidFill>
                <a:effectLst/>
                <a:latin typeface="FS Lola"/>
                <a:ea typeface="Times New Roman"/>
                <a:cs typeface="Times New Roman"/>
              </a:rPr>
              <a:t>Performance Report</a:t>
            </a:r>
            <a:endParaRPr lang="en-AU" sz="1300" dirty="0">
              <a:effectLst/>
              <a:latin typeface="Garamond"/>
              <a:ea typeface="Times New Roman"/>
              <a:cs typeface="Times New Roman"/>
            </a:endParaRPr>
          </a:p>
          <a:p>
            <a:pPr marL="180340">
              <a:spcAft>
                <a:spcPts val="0"/>
              </a:spcAft>
            </a:pPr>
            <a:r>
              <a:rPr lang="en-US" sz="1500" b="1" dirty="0">
                <a:solidFill>
                  <a:srgbClr val="808080"/>
                </a:solidFill>
                <a:effectLst/>
                <a:latin typeface="FS Lola"/>
                <a:ea typeface="Times New Roman"/>
                <a:cs typeface="Times New Roman"/>
              </a:rPr>
              <a:t> </a:t>
            </a:r>
            <a:endParaRPr lang="en-AU" sz="1300" dirty="0">
              <a:effectLst/>
              <a:latin typeface="Garamond"/>
              <a:ea typeface="Times New Roman"/>
              <a:cs typeface="Times New Roman"/>
            </a:endParaRPr>
          </a:p>
          <a:p>
            <a:pPr marL="180340">
              <a:spcAft>
                <a:spcPts val="0"/>
              </a:spcAft>
            </a:pPr>
            <a:r>
              <a:rPr lang="en-US" sz="1500" b="1" dirty="0">
                <a:solidFill>
                  <a:srgbClr val="808080"/>
                </a:solidFill>
                <a:effectLst/>
                <a:latin typeface="FS Lola"/>
                <a:ea typeface="Times New Roman"/>
                <a:cs typeface="Times New Roman"/>
              </a:rPr>
              <a:t>Quarter 3 – 1 January to 31 March 2024</a:t>
            </a:r>
            <a:endParaRPr lang="en-AU" sz="1300" dirty="0">
              <a:effectLst/>
              <a:latin typeface="Garamond"/>
              <a:ea typeface="Times New Roman"/>
              <a:cs typeface="Times New Roman"/>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158" b="11423"/>
          <a:stretch/>
        </p:blipFill>
        <p:spPr bwMode="auto">
          <a:xfrm>
            <a:off x="4927331" y="1292434"/>
            <a:ext cx="1237973" cy="996270"/>
          </a:xfrm>
          <a:prstGeom prst="rect">
            <a:avLst/>
          </a:prstGeom>
          <a:ln>
            <a:noFill/>
          </a:ln>
          <a:extLst>
            <a:ext uri="{53640926-AAD7-44D8-BBD7-CCE9431645EC}">
              <a14:shadowObscured xmlns:a14="http://schemas.microsoft.com/office/drawing/2010/main"/>
            </a:ext>
          </a:extLst>
        </p:spPr>
      </p:pic>
      <p:cxnSp>
        <p:nvCxnSpPr>
          <p:cNvPr id="9" name="Straight Connector 8"/>
          <p:cNvCxnSpPr/>
          <p:nvPr/>
        </p:nvCxnSpPr>
        <p:spPr>
          <a:xfrm>
            <a:off x="4276725" y="18130464"/>
            <a:ext cx="5657850" cy="0"/>
          </a:xfrm>
          <a:prstGeom prst="line">
            <a:avLst/>
          </a:prstGeom>
          <a:ln w="19050">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836712" y="2445316"/>
            <a:ext cx="522356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72823" y="6796232"/>
            <a:ext cx="1089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99543" y="6824335"/>
            <a:ext cx="341825" cy="1846659"/>
          </a:xfrm>
          <a:prstGeom prst="rect">
            <a:avLst/>
          </a:prstGeom>
          <a:noFill/>
        </p:spPr>
        <p:txBody>
          <a:bodyPr wrap="none" rtlCol="0">
            <a:spAutoFit/>
          </a:bodyPr>
          <a:lstStyle/>
          <a:p>
            <a:pPr algn="r">
              <a:spcAft>
                <a:spcPts val="600"/>
              </a:spcAft>
            </a:pPr>
            <a:r>
              <a:rPr lang="en-AU" sz="1200" b="1" dirty="0">
                <a:solidFill>
                  <a:schemeClr val="bg1"/>
                </a:solidFill>
              </a:rPr>
              <a:t>2</a:t>
            </a:r>
          </a:p>
          <a:p>
            <a:pPr algn="r">
              <a:spcAft>
                <a:spcPts val="600"/>
              </a:spcAft>
            </a:pPr>
            <a:r>
              <a:rPr lang="en-AU" sz="1200" b="1" dirty="0">
                <a:solidFill>
                  <a:schemeClr val="bg1"/>
                </a:solidFill>
              </a:rPr>
              <a:t>3</a:t>
            </a:r>
          </a:p>
          <a:p>
            <a:pPr algn="r">
              <a:spcAft>
                <a:spcPts val="600"/>
              </a:spcAft>
            </a:pPr>
            <a:r>
              <a:rPr lang="en-US" sz="1200" b="1" dirty="0">
                <a:solidFill>
                  <a:schemeClr val="bg1"/>
                </a:solidFill>
              </a:rPr>
              <a:t>6</a:t>
            </a:r>
            <a:endParaRPr lang="en-AU" sz="1200" b="1" dirty="0">
              <a:solidFill>
                <a:schemeClr val="bg1"/>
              </a:solidFill>
            </a:endParaRPr>
          </a:p>
          <a:p>
            <a:pPr algn="r">
              <a:spcAft>
                <a:spcPts val="600"/>
              </a:spcAft>
            </a:pPr>
            <a:r>
              <a:rPr lang="en-US" sz="1200" b="1" dirty="0">
                <a:solidFill>
                  <a:schemeClr val="bg1"/>
                </a:solidFill>
              </a:rPr>
              <a:t>17</a:t>
            </a:r>
            <a:endParaRPr lang="en-AU" sz="1200" b="1" dirty="0">
              <a:solidFill>
                <a:schemeClr val="bg1"/>
              </a:solidFill>
            </a:endParaRPr>
          </a:p>
          <a:p>
            <a:pPr algn="r">
              <a:spcAft>
                <a:spcPts val="600"/>
              </a:spcAft>
            </a:pPr>
            <a:r>
              <a:rPr lang="en-US" sz="1200" b="1" dirty="0">
                <a:solidFill>
                  <a:schemeClr val="bg1"/>
                </a:solidFill>
              </a:rPr>
              <a:t>20</a:t>
            </a:r>
            <a:endParaRPr lang="en-AU" sz="1200" b="1" dirty="0">
              <a:solidFill>
                <a:schemeClr val="bg1"/>
              </a:solidFill>
            </a:endParaRPr>
          </a:p>
          <a:p>
            <a:pPr algn="r">
              <a:spcAft>
                <a:spcPts val="600"/>
              </a:spcAft>
            </a:pPr>
            <a:r>
              <a:rPr lang="en-US" sz="1200" b="1" dirty="0">
                <a:solidFill>
                  <a:schemeClr val="bg1"/>
                </a:solidFill>
              </a:rPr>
              <a:t>21</a:t>
            </a:r>
          </a:p>
          <a:p>
            <a:pPr algn="r">
              <a:spcAft>
                <a:spcPts val="600"/>
              </a:spcAft>
            </a:pPr>
            <a:r>
              <a:rPr lang="en-US" sz="1200" b="1" dirty="0">
                <a:solidFill>
                  <a:schemeClr val="bg1"/>
                </a:solidFill>
              </a:rPr>
              <a:t>23</a:t>
            </a:r>
            <a:endParaRPr lang="en-AU" sz="1200" b="1" dirty="0">
              <a:solidFill>
                <a:schemeClr val="bg1"/>
              </a:solidFill>
            </a:endParaRPr>
          </a:p>
        </p:txBody>
      </p:sp>
      <p:sp>
        <p:nvSpPr>
          <p:cNvPr id="8" name="TextBox 7"/>
          <p:cNvSpPr txBox="1"/>
          <p:nvPr/>
        </p:nvSpPr>
        <p:spPr>
          <a:xfrm>
            <a:off x="3853662" y="6490136"/>
            <a:ext cx="2640907" cy="2190343"/>
          </a:xfrm>
          <a:prstGeom prst="rect">
            <a:avLst/>
          </a:prstGeom>
          <a:noFill/>
        </p:spPr>
        <p:txBody>
          <a:bodyPr wrap="square" rtlCol="0">
            <a:spAutoFit/>
          </a:bodyPr>
          <a:lstStyle/>
          <a:p>
            <a:pPr algn="ctr">
              <a:spcAft>
                <a:spcPts val="1000"/>
              </a:spcAft>
            </a:pPr>
            <a:r>
              <a:rPr lang="en-AU" sz="1400" b="1" dirty="0">
                <a:solidFill>
                  <a:schemeClr val="bg1"/>
                </a:solidFill>
              </a:rPr>
              <a:t>          Table of Contents</a:t>
            </a:r>
          </a:p>
          <a:p>
            <a:pPr marL="182563" indent="-182563" defTabSz="2506663">
              <a:spcAft>
                <a:spcPts val="600"/>
              </a:spcAft>
              <a:buAutoNum type="arabicPeriod"/>
            </a:pPr>
            <a:r>
              <a:rPr lang="en-AU" sz="1200" dirty="0">
                <a:solidFill>
                  <a:schemeClr val="bg1"/>
                </a:solidFill>
              </a:rPr>
              <a:t>Executive Summary</a:t>
            </a:r>
          </a:p>
          <a:p>
            <a:pPr marL="182563" indent="-182563" defTabSz="2506663">
              <a:spcAft>
                <a:spcPts val="600"/>
              </a:spcAft>
              <a:buAutoNum type="arabicPeriod"/>
            </a:pPr>
            <a:r>
              <a:rPr lang="en-US" sz="1200" dirty="0">
                <a:solidFill>
                  <a:schemeClr val="bg1"/>
                </a:solidFill>
              </a:rPr>
              <a:t>Adelaide Hills Council Major Projects</a:t>
            </a:r>
            <a:endParaRPr lang="en-AU" sz="1200" dirty="0">
              <a:solidFill>
                <a:schemeClr val="bg1"/>
              </a:solidFill>
            </a:endParaRPr>
          </a:p>
          <a:p>
            <a:pPr marL="182563" indent="-182563" defTabSz="2506663">
              <a:spcAft>
                <a:spcPts val="600"/>
              </a:spcAft>
              <a:buAutoNum type="arabicPeriod"/>
            </a:pPr>
            <a:r>
              <a:rPr lang="en-AU" sz="1200" dirty="0">
                <a:solidFill>
                  <a:schemeClr val="bg1"/>
                </a:solidFill>
              </a:rPr>
              <a:t>Performance by Strategic Goal</a:t>
            </a:r>
          </a:p>
          <a:p>
            <a:pPr marL="182563" indent="-182563">
              <a:spcAft>
                <a:spcPts val="600"/>
              </a:spcAft>
              <a:buAutoNum type="arabicPeriod"/>
            </a:pPr>
            <a:r>
              <a:rPr lang="en-AU" sz="1200" dirty="0">
                <a:solidFill>
                  <a:schemeClr val="bg1"/>
                </a:solidFill>
              </a:rPr>
              <a:t>Customer Service Standards</a:t>
            </a:r>
          </a:p>
          <a:p>
            <a:pPr marL="182563" indent="-182563">
              <a:spcAft>
                <a:spcPts val="600"/>
              </a:spcAft>
              <a:buAutoNum type="arabicPeriod"/>
            </a:pPr>
            <a:r>
              <a:rPr lang="en-AU" sz="1200" dirty="0">
                <a:solidFill>
                  <a:schemeClr val="bg1"/>
                </a:solidFill>
              </a:rPr>
              <a:t>Capital Works Performance</a:t>
            </a:r>
          </a:p>
          <a:p>
            <a:pPr marL="182563" indent="-182563">
              <a:spcAft>
                <a:spcPts val="600"/>
              </a:spcAft>
              <a:buAutoNum type="arabicPeriod"/>
            </a:pPr>
            <a:r>
              <a:rPr lang="en-US" sz="1200" dirty="0">
                <a:solidFill>
                  <a:schemeClr val="bg1"/>
                </a:solidFill>
              </a:rPr>
              <a:t>Savings Strategies</a:t>
            </a:r>
            <a:endParaRPr lang="en-AU" sz="1200" dirty="0">
              <a:solidFill>
                <a:schemeClr val="bg1"/>
              </a:solidFill>
            </a:endParaRPr>
          </a:p>
          <a:p>
            <a:pPr marL="182563" indent="-182563">
              <a:spcAft>
                <a:spcPts val="600"/>
              </a:spcAft>
              <a:buAutoNum type="arabicPeriod"/>
            </a:pPr>
            <a:r>
              <a:rPr lang="en-AU" sz="1200" dirty="0">
                <a:solidFill>
                  <a:schemeClr val="bg1"/>
                </a:solidFill>
              </a:rPr>
              <a:t>Quarterly Financial Performance</a:t>
            </a:r>
          </a:p>
        </p:txBody>
      </p:sp>
      <p:sp>
        <p:nvSpPr>
          <p:cNvPr id="4" name="TextBox 3">
            <a:extLst>
              <a:ext uri="{FF2B5EF4-FFF2-40B4-BE49-F238E27FC236}">
                <a16:creationId xmlns:a16="http://schemas.microsoft.com/office/drawing/2014/main" id="{2023D1F0-E8D7-231C-26DB-C6EFC2D76CC0}"/>
              </a:ext>
            </a:extLst>
          </p:cNvPr>
          <p:cNvSpPr txBox="1"/>
          <p:nvPr/>
        </p:nvSpPr>
        <p:spPr>
          <a:xfrm>
            <a:off x="5327869" y="2472793"/>
            <a:ext cx="803425" cy="369332"/>
          </a:xfrm>
          <a:prstGeom prst="rect">
            <a:avLst/>
          </a:prstGeom>
          <a:noFill/>
        </p:spPr>
        <p:txBody>
          <a:bodyPr wrap="none" rtlCol="0">
            <a:spAutoFit/>
          </a:bodyPr>
          <a:lstStyle/>
          <a:p>
            <a:r>
              <a:rPr lang="en-AU" dirty="0"/>
              <a:t>DRAFT</a:t>
            </a:r>
          </a:p>
        </p:txBody>
      </p:sp>
    </p:spTree>
    <p:extLst>
      <p:ext uri="{BB962C8B-B14F-4D97-AF65-F5344CB8AC3E}">
        <p14:creationId xmlns:p14="http://schemas.microsoft.com/office/powerpoint/2010/main" val="101687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 y="128464"/>
            <a:ext cx="500471" cy="48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88225"/>
            <a:ext cx="3300316" cy="4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p:cNvSpPr/>
          <p:nvPr/>
        </p:nvSpPr>
        <p:spPr>
          <a:xfrm>
            <a:off x="275875" y="704528"/>
            <a:ext cx="6480175" cy="1099865"/>
          </a:xfrm>
          <a:prstGeom prst="rect">
            <a:avLst/>
          </a:prstGeom>
          <a:gradFill>
            <a:gsLst>
              <a:gs pos="0">
                <a:schemeClr val="bg1"/>
              </a:gs>
              <a:gs pos="46000">
                <a:schemeClr val="accent4">
                  <a:lumMod val="20000"/>
                  <a:lumOff val="80000"/>
                </a:schemeClr>
              </a:gs>
              <a:gs pos="100000">
                <a:schemeClr val="accent4">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783840141"/>
              </p:ext>
            </p:extLst>
          </p:nvPr>
        </p:nvGraphicFramePr>
        <p:xfrm>
          <a:off x="526489" y="1040776"/>
          <a:ext cx="5832648" cy="3227609"/>
        </p:xfrm>
        <a:graphic>
          <a:graphicData uri="http://schemas.openxmlformats.org/drawingml/2006/table">
            <a:tbl>
              <a:tblPr firstRow="1" bandRow="1">
                <a:tableStyleId>{00A15C55-8517-42AA-B614-E9B94910E393}</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223627">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318795">
                <a:tc>
                  <a:txBody>
                    <a:bodyPr/>
                    <a:lstStyle/>
                    <a:p>
                      <a:pPr algn="ctr" fontAlgn="b"/>
                      <a:r>
                        <a:rPr lang="en-AU" sz="1100" b="0" i="0" u="none" strike="noStrike" dirty="0">
                          <a:solidFill>
                            <a:srgbClr val="000000"/>
                          </a:solidFill>
                          <a:effectLst/>
                          <a:latin typeface="Calibri" panose="020F0502020204030204" pitchFamily="34" charset="0"/>
                        </a:rPr>
                        <a:t>C4006</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Play Space Framework Implementation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5835982"/>
                  </a:ext>
                </a:extLst>
              </a:tr>
              <a:tr h="318795">
                <a:tc>
                  <a:txBody>
                    <a:bodyPr/>
                    <a:lstStyle/>
                    <a:p>
                      <a:pPr algn="ctr" fontAlgn="b"/>
                      <a:r>
                        <a:rPr lang="en-AU" sz="1100" b="0" i="0" u="none" strike="noStrike" dirty="0">
                          <a:solidFill>
                            <a:srgbClr val="000000"/>
                          </a:solidFill>
                          <a:effectLst/>
                          <a:latin typeface="Calibri" panose="020F0502020204030204" pitchFamily="34" charset="0"/>
                        </a:rPr>
                        <a:t>C4012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Climate Change Adaption Plan Projects-All hazards emergency management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541896"/>
                  </a:ext>
                </a:extLst>
              </a:tr>
              <a:tr h="318795">
                <a:tc>
                  <a:txBody>
                    <a:bodyPr/>
                    <a:lstStyle/>
                    <a:p>
                      <a:pPr algn="ctr" fontAlgn="b"/>
                      <a:r>
                        <a:rPr lang="en-AU" sz="1100" b="0" i="0" u="none" strike="noStrike">
                          <a:solidFill>
                            <a:srgbClr val="000000"/>
                          </a:solidFill>
                          <a:effectLst/>
                          <a:latin typeface="Calibri" panose="020F0502020204030204" pitchFamily="34" charset="0"/>
                        </a:rPr>
                        <a:t>C4021</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Community &amp; recreation facilities framework implementation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9055022"/>
                  </a:ext>
                </a:extLst>
              </a:tr>
              <a:tr h="433409">
                <a:tc>
                  <a:txBody>
                    <a:bodyPr/>
                    <a:lstStyle/>
                    <a:p>
                      <a:pPr algn="ctr" fontAlgn="b"/>
                      <a:r>
                        <a:rPr lang="en-AU" sz="1100" b="0" i="0" u="none" strike="noStrike" dirty="0">
                          <a:solidFill>
                            <a:srgbClr val="000000"/>
                          </a:solidFill>
                          <a:effectLst/>
                          <a:latin typeface="Calibri" panose="020F0502020204030204" pitchFamily="34" charset="0"/>
                        </a:rPr>
                        <a:t>C4022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Towards Community Led </a:t>
                      </a:r>
                      <a:r>
                        <a:rPr lang="en-US" sz="1100" b="0" i="0" u="none" strike="noStrike" dirty="0" err="1">
                          <a:solidFill>
                            <a:srgbClr val="000000"/>
                          </a:solidFill>
                          <a:effectLst/>
                          <a:latin typeface="Calibri" panose="020F0502020204030204" pitchFamily="34" charset="0"/>
                        </a:rPr>
                        <a:t>Resilence</a:t>
                      </a:r>
                      <a:r>
                        <a:rPr lang="en-US" sz="1100" b="0" i="0" u="none" strike="noStrike" dirty="0">
                          <a:solidFill>
                            <a:srgbClr val="000000"/>
                          </a:solidFill>
                          <a:effectLst/>
                          <a:latin typeface="Calibri" panose="020F0502020204030204" pitchFamily="34" charset="0"/>
                        </a:rPr>
                        <a:t> Program</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4166515"/>
                  </a:ext>
                </a:extLst>
              </a:tr>
              <a:tr h="318795">
                <a:tc>
                  <a:txBody>
                    <a:bodyPr/>
                    <a:lstStyle/>
                    <a:p>
                      <a:pPr algn="ctr" fontAlgn="b"/>
                      <a:r>
                        <a:rPr lang="en-AU" sz="1100" b="0" i="0" u="none" strike="noStrike" dirty="0">
                          <a:solidFill>
                            <a:srgbClr val="000000"/>
                          </a:solidFill>
                          <a:effectLst/>
                          <a:latin typeface="Calibri" panose="020F0502020204030204" pitchFamily="34" charset="0"/>
                        </a:rPr>
                        <a:t>C4024</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Implement activities from "Our Watch Toolkit for Local Government"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7609609"/>
                  </a:ext>
                </a:extLst>
              </a:tr>
              <a:tr h="318795">
                <a:tc>
                  <a:txBody>
                    <a:bodyPr/>
                    <a:lstStyle/>
                    <a:p>
                      <a:pPr algn="ctr" fontAlgn="b"/>
                      <a:r>
                        <a:rPr lang="en-AU" sz="1100" b="0" i="0" u="none" strike="noStrike" dirty="0">
                          <a:solidFill>
                            <a:srgbClr val="000000"/>
                          </a:solidFill>
                          <a:effectLst/>
                          <a:latin typeface="Calibri" panose="020F0502020204030204" pitchFamily="34" charset="0"/>
                        </a:rPr>
                        <a:t>C5003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Actions from adoption of Aboriginal Place naming Action plan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2542963"/>
                  </a:ext>
                </a:extLst>
              </a:tr>
              <a:tr h="318795">
                <a:tc>
                  <a:txBody>
                    <a:bodyPr/>
                    <a:lstStyle/>
                    <a:p>
                      <a:pPr algn="ctr" fontAlgn="b"/>
                      <a:r>
                        <a:rPr lang="en-AU" sz="1100" b="0" i="0" u="none" strike="noStrike" dirty="0">
                          <a:solidFill>
                            <a:srgbClr val="000000"/>
                          </a:solidFill>
                          <a:effectLst/>
                          <a:latin typeface="Calibri" panose="020F0502020204030204" pitchFamily="34" charset="0"/>
                        </a:rPr>
                        <a:t>C6001</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Fabrik Activation Capital</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8015305"/>
                  </a:ext>
                </a:extLst>
              </a:tr>
              <a:tr h="318795">
                <a:tc>
                  <a:txBody>
                    <a:bodyPr/>
                    <a:lstStyle/>
                    <a:p>
                      <a:pPr algn="ctr" fontAlgn="b"/>
                      <a:r>
                        <a:rPr lang="en-AU" sz="1100" b="0" i="0" u="none" strike="noStrike" dirty="0">
                          <a:solidFill>
                            <a:srgbClr val="000000"/>
                          </a:solidFill>
                          <a:effectLst/>
                          <a:latin typeface="Calibri" panose="020F0502020204030204" pitchFamily="34" charset="0"/>
                        </a:rPr>
                        <a:t>C6003</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Capital Divestment - Capital Cost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6998603"/>
                  </a:ext>
                </a:extLst>
              </a:tr>
              <a:tr h="318795">
                <a:tc>
                  <a:txBody>
                    <a:bodyPr/>
                    <a:lstStyle/>
                    <a:p>
                      <a:pPr algn="ctr" fontAlgn="b"/>
                      <a:r>
                        <a:rPr lang="en-AU" sz="1100" b="0" i="0" u="none" strike="noStrike" dirty="0">
                          <a:solidFill>
                            <a:srgbClr val="000000"/>
                          </a:solidFill>
                          <a:effectLst/>
                          <a:latin typeface="Calibri" panose="020F0502020204030204" pitchFamily="34" charset="0"/>
                        </a:rPr>
                        <a:t>C6006</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Tour Down Under 2024</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5459971"/>
                  </a:ext>
                </a:extLst>
              </a:tr>
            </a:tbl>
          </a:graphicData>
        </a:graphic>
      </p:graphicFrame>
      <p:sp>
        <p:nvSpPr>
          <p:cNvPr id="5" name="TextBox 4"/>
          <p:cNvSpPr txBox="1"/>
          <p:nvPr/>
        </p:nvSpPr>
        <p:spPr>
          <a:xfrm>
            <a:off x="307910" y="752882"/>
            <a:ext cx="4827091" cy="307777"/>
          </a:xfrm>
          <a:prstGeom prst="rect">
            <a:avLst/>
          </a:prstGeom>
          <a:noFill/>
        </p:spPr>
        <p:txBody>
          <a:bodyPr wrap="none" rtlCol="0">
            <a:spAutoFit/>
          </a:bodyPr>
          <a:lstStyle/>
          <a:p>
            <a:r>
              <a:rPr lang="en-US" sz="1400" b="1" dirty="0">
                <a:solidFill>
                  <a:schemeClr val="accent4"/>
                </a:solidFill>
              </a:rPr>
              <a:t>Progress on Strategic Initiatives from the Annual Business Plan</a:t>
            </a:r>
            <a:endParaRPr lang="en-AU" sz="1400" b="1" dirty="0">
              <a:solidFill>
                <a:schemeClr val="accent4"/>
              </a:solidFill>
            </a:endParaRPr>
          </a:p>
        </p:txBody>
      </p:sp>
      <p:grpSp>
        <p:nvGrpSpPr>
          <p:cNvPr id="7" name="Group 6">
            <a:extLst>
              <a:ext uri="{FF2B5EF4-FFF2-40B4-BE49-F238E27FC236}">
                <a16:creationId xmlns:a16="http://schemas.microsoft.com/office/drawing/2014/main" id="{D38182D4-FCD1-77EA-AD8E-5C78F4726F15}"/>
              </a:ext>
            </a:extLst>
          </p:cNvPr>
          <p:cNvGrpSpPr/>
          <p:nvPr/>
        </p:nvGrpSpPr>
        <p:grpSpPr>
          <a:xfrm>
            <a:off x="5882526" y="1364970"/>
            <a:ext cx="180000" cy="180000"/>
            <a:chOff x="2564900" y="9680038"/>
            <a:chExt cx="180000" cy="180000"/>
          </a:xfrm>
        </p:grpSpPr>
        <p:sp>
          <p:nvSpPr>
            <p:cNvPr id="8" name="Oval 7">
              <a:extLst>
                <a:ext uri="{FF2B5EF4-FFF2-40B4-BE49-F238E27FC236}">
                  <a16:creationId xmlns:a16="http://schemas.microsoft.com/office/drawing/2014/main" id="{7CCA6EBD-9F5D-D940-3C38-5DADACE992C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 name="Rounded Rectangle 198">
              <a:extLst>
                <a:ext uri="{FF2B5EF4-FFF2-40B4-BE49-F238E27FC236}">
                  <a16:creationId xmlns:a16="http://schemas.microsoft.com/office/drawing/2014/main" id="{807F271B-6512-EAD5-B1C7-DBD01A0B215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2" name="Group 11">
            <a:extLst>
              <a:ext uri="{FF2B5EF4-FFF2-40B4-BE49-F238E27FC236}">
                <a16:creationId xmlns:a16="http://schemas.microsoft.com/office/drawing/2014/main" id="{3DE67ED0-F7B7-E42F-65B0-F39917418C07}"/>
              </a:ext>
            </a:extLst>
          </p:cNvPr>
          <p:cNvGrpSpPr/>
          <p:nvPr/>
        </p:nvGrpSpPr>
        <p:grpSpPr>
          <a:xfrm>
            <a:off x="5882526" y="2377816"/>
            <a:ext cx="180000" cy="180000"/>
            <a:chOff x="2564900" y="9680038"/>
            <a:chExt cx="180000" cy="180000"/>
          </a:xfrm>
        </p:grpSpPr>
        <p:sp>
          <p:nvSpPr>
            <p:cNvPr id="13" name="Oval 12">
              <a:extLst>
                <a:ext uri="{FF2B5EF4-FFF2-40B4-BE49-F238E27FC236}">
                  <a16:creationId xmlns:a16="http://schemas.microsoft.com/office/drawing/2014/main" id="{AD803F0E-8623-F515-E32C-F260458D8EE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 name="Rounded Rectangle 198">
              <a:extLst>
                <a:ext uri="{FF2B5EF4-FFF2-40B4-BE49-F238E27FC236}">
                  <a16:creationId xmlns:a16="http://schemas.microsoft.com/office/drawing/2014/main" id="{FE06154E-AF0C-2184-FFD4-D52A1C038C1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5" name="Group 14">
            <a:extLst>
              <a:ext uri="{FF2B5EF4-FFF2-40B4-BE49-F238E27FC236}">
                <a16:creationId xmlns:a16="http://schemas.microsoft.com/office/drawing/2014/main" id="{6F3CFDD9-76D0-3455-C4DC-041BC1051795}"/>
              </a:ext>
            </a:extLst>
          </p:cNvPr>
          <p:cNvGrpSpPr/>
          <p:nvPr/>
        </p:nvGrpSpPr>
        <p:grpSpPr>
          <a:xfrm>
            <a:off x="5882526" y="1652864"/>
            <a:ext cx="180000" cy="180000"/>
            <a:chOff x="2564900" y="9680038"/>
            <a:chExt cx="180000" cy="180000"/>
          </a:xfrm>
        </p:grpSpPr>
        <p:sp>
          <p:nvSpPr>
            <p:cNvPr id="16" name="Oval 15">
              <a:extLst>
                <a:ext uri="{FF2B5EF4-FFF2-40B4-BE49-F238E27FC236}">
                  <a16:creationId xmlns:a16="http://schemas.microsoft.com/office/drawing/2014/main" id="{C348C3FB-3A77-6D22-8D65-7D48413AA67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7" name="Rounded Rectangle 198">
              <a:extLst>
                <a:ext uri="{FF2B5EF4-FFF2-40B4-BE49-F238E27FC236}">
                  <a16:creationId xmlns:a16="http://schemas.microsoft.com/office/drawing/2014/main" id="{3245D389-D63A-45AA-F3DE-D002A90D598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8" name="Group 17">
            <a:extLst>
              <a:ext uri="{FF2B5EF4-FFF2-40B4-BE49-F238E27FC236}">
                <a16:creationId xmlns:a16="http://schemas.microsoft.com/office/drawing/2014/main" id="{B5FA1C69-B5E3-112F-5B80-EC8F899F15A9}"/>
              </a:ext>
            </a:extLst>
          </p:cNvPr>
          <p:cNvGrpSpPr/>
          <p:nvPr/>
        </p:nvGrpSpPr>
        <p:grpSpPr>
          <a:xfrm>
            <a:off x="5882526" y="1989112"/>
            <a:ext cx="180000" cy="180000"/>
            <a:chOff x="2564900" y="9680038"/>
            <a:chExt cx="180000" cy="180000"/>
          </a:xfrm>
        </p:grpSpPr>
        <p:sp>
          <p:nvSpPr>
            <p:cNvPr id="19" name="Oval 18">
              <a:extLst>
                <a:ext uri="{FF2B5EF4-FFF2-40B4-BE49-F238E27FC236}">
                  <a16:creationId xmlns:a16="http://schemas.microsoft.com/office/drawing/2014/main" id="{6E23B063-4D5F-F690-5C5D-6BF7A39F9C3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0" name="Rounded Rectangle 198">
              <a:extLst>
                <a:ext uri="{FF2B5EF4-FFF2-40B4-BE49-F238E27FC236}">
                  <a16:creationId xmlns:a16="http://schemas.microsoft.com/office/drawing/2014/main" id="{17CA7479-B067-3CA1-E5FD-F65C4920FAB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1" name="Group 20">
            <a:extLst>
              <a:ext uri="{FF2B5EF4-FFF2-40B4-BE49-F238E27FC236}">
                <a16:creationId xmlns:a16="http://schemas.microsoft.com/office/drawing/2014/main" id="{CFA4BCF4-DC3E-B6FC-F551-73D053CB88CF}"/>
              </a:ext>
            </a:extLst>
          </p:cNvPr>
          <p:cNvGrpSpPr/>
          <p:nvPr/>
        </p:nvGrpSpPr>
        <p:grpSpPr>
          <a:xfrm>
            <a:off x="5882526" y="2748904"/>
            <a:ext cx="180000" cy="180000"/>
            <a:chOff x="2564900" y="9680038"/>
            <a:chExt cx="180000" cy="180000"/>
          </a:xfrm>
        </p:grpSpPr>
        <p:sp>
          <p:nvSpPr>
            <p:cNvPr id="22" name="Oval 21">
              <a:extLst>
                <a:ext uri="{FF2B5EF4-FFF2-40B4-BE49-F238E27FC236}">
                  <a16:creationId xmlns:a16="http://schemas.microsoft.com/office/drawing/2014/main" id="{5AB6D6E3-A520-B189-7E0D-1914EB877A7C}"/>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3" name="Rounded Rectangle 198">
              <a:extLst>
                <a:ext uri="{FF2B5EF4-FFF2-40B4-BE49-F238E27FC236}">
                  <a16:creationId xmlns:a16="http://schemas.microsoft.com/office/drawing/2014/main" id="{CB99DA3F-7B01-3422-688A-9122D73310A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4" name="Group 23">
            <a:extLst>
              <a:ext uri="{FF2B5EF4-FFF2-40B4-BE49-F238E27FC236}">
                <a16:creationId xmlns:a16="http://schemas.microsoft.com/office/drawing/2014/main" id="{CF482131-2738-6A9C-ABA5-13C77A378715}"/>
              </a:ext>
            </a:extLst>
          </p:cNvPr>
          <p:cNvGrpSpPr/>
          <p:nvPr/>
        </p:nvGrpSpPr>
        <p:grpSpPr>
          <a:xfrm>
            <a:off x="5882526" y="3048362"/>
            <a:ext cx="180000" cy="180000"/>
            <a:chOff x="2564900" y="9680038"/>
            <a:chExt cx="180000" cy="180000"/>
          </a:xfrm>
        </p:grpSpPr>
        <p:sp>
          <p:nvSpPr>
            <p:cNvPr id="25" name="Oval 24">
              <a:extLst>
                <a:ext uri="{FF2B5EF4-FFF2-40B4-BE49-F238E27FC236}">
                  <a16:creationId xmlns:a16="http://schemas.microsoft.com/office/drawing/2014/main" id="{D1B56A4B-BA4B-A202-277A-4995EAE6C5D3}"/>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6" name="Rounded Rectangle 198">
              <a:extLst>
                <a:ext uri="{FF2B5EF4-FFF2-40B4-BE49-F238E27FC236}">
                  <a16:creationId xmlns:a16="http://schemas.microsoft.com/office/drawing/2014/main" id="{8EC042CE-CC5E-2A6B-9A21-CDDA3E22C31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7" name="Group 26">
            <a:extLst>
              <a:ext uri="{FF2B5EF4-FFF2-40B4-BE49-F238E27FC236}">
                <a16:creationId xmlns:a16="http://schemas.microsoft.com/office/drawing/2014/main" id="{FFAE1BB5-2073-56A7-8574-A57C7EACB97F}"/>
              </a:ext>
            </a:extLst>
          </p:cNvPr>
          <p:cNvGrpSpPr/>
          <p:nvPr/>
        </p:nvGrpSpPr>
        <p:grpSpPr>
          <a:xfrm>
            <a:off x="5882526" y="3358915"/>
            <a:ext cx="180000" cy="180000"/>
            <a:chOff x="2564900" y="9680038"/>
            <a:chExt cx="180000" cy="180000"/>
          </a:xfrm>
        </p:grpSpPr>
        <p:sp>
          <p:nvSpPr>
            <p:cNvPr id="28" name="Oval 27">
              <a:extLst>
                <a:ext uri="{FF2B5EF4-FFF2-40B4-BE49-F238E27FC236}">
                  <a16:creationId xmlns:a16="http://schemas.microsoft.com/office/drawing/2014/main" id="{48D50101-54AD-4909-373E-58E932CDB70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9" name="Rounded Rectangle 198">
              <a:extLst>
                <a:ext uri="{FF2B5EF4-FFF2-40B4-BE49-F238E27FC236}">
                  <a16:creationId xmlns:a16="http://schemas.microsoft.com/office/drawing/2014/main" id="{D0D0DE5E-47C3-C49F-7236-05C61760D24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0" name="Group 29">
            <a:extLst>
              <a:ext uri="{FF2B5EF4-FFF2-40B4-BE49-F238E27FC236}">
                <a16:creationId xmlns:a16="http://schemas.microsoft.com/office/drawing/2014/main" id="{243E6A67-3E49-17E5-975F-A34B14E5392C}"/>
              </a:ext>
            </a:extLst>
          </p:cNvPr>
          <p:cNvGrpSpPr/>
          <p:nvPr/>
        </p:nvGrpSpPr>
        <p:grpSpPr>
          <a:xfrm>
            <a:off x="5882526" y="3718908"/>
            <a:ext cx="180000" cy="180000"/>
            <a:chOff x="2564900" y="9680038"/>
            <a:chExt cx="180000" cy="180000"/>
          </a:xfrm>
        </p:grpSpPr>
        <p:sp>
          <p:nvSpPr>
            <p:cNvPr id="31" name="Oval 30">
              <a:extLst>
                <a:ext uri="{FF2B5EF4-FFF2-40B4-BE49-F238E27FC236}">
                  <a16:creationId xmlns:a16="http://schemas.microsoft.com/office/drawing/2014/main" id="{05EA3B23-0081-3167-BC17-2A46755863A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2" name="Rounded Rectangle 198">
              <a:extLst>
                <a:ext uri="{FF2B5EF4-FFF2-40B4-BE49-F238E27FC236}">
                  <a16:creationId xmlns:a16="http://schemas.microsoft.com/office/drawing/2014/main" id="{D1638495-4C9C-4DEC-EF80-F66492AF555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6" name="Oval 3">
            <a:extLst>
              <a:ext uri="{FF2B5EF4-FFF2-40B4-BE49-F238E27FC236}">
                <a16:creationId xmlns:a16="http://schemas.microsoft.com/office/drawing/2014/main" id="{81A58696-3786-9741-7B0D-EAB3786CD230}"/>
              </a:ext>
            </a:extLst>
          </p:cNvPr>
          <p:cNvSpPr/>
          <p:nvPr/>
        </p:nvSpPr>
        <p:spPr>
          <a:xfrm>
            <a:off x="5885815" y="404056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9" name="Group 8">
            <a:extLst>
              <a:ext uri="{FF2B5EF4-FFF2-40B4-BE49-F238E27FC236}">
                <a16:creationId xmlns:a16="http://schemas.microsoft.com/office/drawing/2014/main" id="{6ABD61D5-3841-FD95-C682-6D877D62CF20}"/>
              </a:ext>
            </a:extLst>
          </p:cNvPr>
          <p:cNvGrpSpPr/>
          <p:nvPr/>
        </p:nvGrpSpPr>
        <p:grpSpPr>
          <a:xfrm>
            <a:off x="875923" y="9534611"/>
            <a:ext cx="5897903" cy="246221"/>
            <a:chOff x="908720" y="9640521"/>
            <a:chExt cx="5897903" cy="246221"/>
          </a:xfrm>
        </p:grpSpPr>
        <p:sp>
          <p:nvSpPr>
            <p:cNvPr id="11" name="Oval 306">
              <a:extLst>
                <a:ext uri="{FF2B5EF4-FFF2-40B4-BE49-F238E27FC236}">
                  <a16:creationId xmlns:a16="http://schemas.microsoft.com/office/drawing/2014/main" id="{C6DD1D55-1B00-A88F-0690-4F04689B3848}"/>
                </a:ext>
              </a:extLst>
            </p:cNvPr>
            <p:cNvSpPr>
              <a:spLocks noChangeAspect="1"/>
            </p:cNvSpPr>
            <p:nvPr/>
          </p:nvSpPr>
          <p:spPr>
            <a:xfrm>
              <a:off x="2458457"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3" name="Group 32">
              <a:extLst>
                <a:ext uri="{FF2B5EF4-FFF2-40B4-BE49-F238E27FC236}">
                  <a16:creationId xmlns:a16="http://schemas.microsoft.com/office/drawing/2014/main" id="{E1F01358-79AF-4E6C-154A-3CF55ABA39FE}"/>
                </a:ext>
              </a:extLst>
            </p:cNvPr>
            <p:cNvGrpSpPr/>
            <p:nvPr/>
          </p:nvGrpSpPr>
          <p:grpSpPr>
            <a:xfrm>
              <a:off x="1485715" y="9673631"/>
              <a:ext cx="180000" cy="180000"/>
              <a:chOff x="2564900" y="9680038"/>
              <a:chExt cx="180000" cy="180000"/>
            </a:xfrm>
          </p:grpSpPr>
          <p:sp>
            <p:nvSpPr>
              <p:cNvPr id="48" name="Oval 47">
                <a:extLst>
                  <a:ext uri="{FF2B5EF4-FFF2-40B4-BE49-F238E27FC236}">
                    <a16:creationId xmlns:a16="http://schemas.microsoft.com/office/drawing/2014/main" id="{3EE9C0D3-1EAE-8F9F-3839-0138AAC7615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9" name="Rounded Rectangle 198">
                <a:extLst>
                  <a:ext uri="{FF2B5EF4-FFF2-40B4-BE49-F238E27FC236}">
                    <a16:creationId xmlns:a16="http://schemas.microsoft.com/office/drawing/2014/main" id="{FB53230D-5BFA-DBDD-56CE-23B2DB35A1A5}"/>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4" name="Group 33">
              <a:extLst>
                <a:ext uri="{FF2B5EF4-FFF2-40B4-BE49-F238E27FC236}">
                  <a16:creationId xmlns:a16="http://schemas.microsoft.com/office/drawing/2014/main" id="{27584864-DEC5-F39F-8986-FFBCF5D12C9B}"/>
                </a:ext>
              </a:extLst>
            </p:cNvPr>
            <p:cNvGrpSpPr/>
            <p:nvPr/>
          </p:nvGrpSpPr>
          <p:grpSpPr>
            <a:xfrm>
              <a:off x="4471965" y="9673631"/>
              <a:ext cx="180000" cy="180000"/>
              <a:chOff x="5566528" y="9680038"/>
              <a:chExt cx="180000" cy="180000"/>
            </a:xfrm>
          </p:grpSpPr>
          <p:sp>
            <p:nvSpPr>
              <p:cNvPr id="46" name="Oval 45">
                <a:extLst>
                  <a:ext uri="{FF2B5EF4-FFF2-40B4-BE49-F238E27FC236}">
                    <a16:creationId xmlns:a16="http://schemas.microsoft.com/office/drawing/2014/main" id="{663D1000-C8FE-C3E7-BE69-74BED1C93536}"/>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Rounded Rectangle 181">
                <a:extLst>
                  <a:ext uri="{FF2B5EF4-FFF2-40B4-BE49-F238E27FC236}">
                    <a16:creationId xmlns:a16="http://schemas.microsoft.com/office/drawing/2014/main" id="{8AE81E47-70A5-EA07-CE48-8742F6C0B267}"/>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5" name="Oval 3">
              <a:extLst>
                <a:ext uri="{FF2B5EF4-FFF2-40B4-BE49-F238E27FC236}">
                  <a16:creationId xmlns:a16="http://schemas.microsoft.com/office/drawing/2014/main" id="{01E574F0-2039-A8BB-DB7F-D627EF0F8EB2}"/>
                </a:ext>
              </a:extLst>
            </p:cNvPr>
            <p:cNvSpPr/>
            <p:nvPr/>
          </p:nvSpPr>
          <p:spPr>
            <a:xfrm>
              <a:off x="5822833" y="967363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TextBox 35">
              <a:extLst>
                <a:ext uri="{FF2B5EF4-FFF2-40B4-BE49-F238E27FC236}">
                  <a16:creationId xmlns:a16="http://schemas.microsoft.com/office/drawing/2014/main" id="{F619CF66-075B-A787-7A78-1AA5F9BD7CF0}"/>
                </a:ext>
              </a:extLst>
            </p:cNvPr>
            <p:cNvSpPr txBox="1"/>
            <p:nvPr/>
          </p:nvSpPr>
          <p:spPr>
            <a:xfrm>
              <a:off x="1637155" y="9640521"/>
              <a:ext cx="739305" cy="246221"/>
            </a:xfrm>
            <a:prstGeom prst="rect">
              <a:avLst/>
            </a:prstGeom>
            <a:noFill/>
          </p:spPr>
          <p:txBody>
            <a:bodyPr wrap="none" rtlCol="0">
              <a:spAutoFit/>
            </a:bodyPr>
            <a:lstStyle/>
            <a:p>
              <a:r>
                <a:rPr lang="en-US" sz="1000" dirty="0"/>
                <a:t>= On Track</a:t>
              </a:r>
              <a:endParaRPr lang="en-AU" sz="1000" dirty="0"/>
            </a:p>
          </p:txBody>
        </p:sp>
        <p:sp>
          <p:nvSpPr>
            <p:cNvPr id="37" name="TextBox 36">
              <a:extLst>
                <a:ext uri="{FF2B5EF4-FFF2-40B4-BE49-F238E27FC236}">
                  <a16:creationId xmlns:a16="http://schemas.microsoft.com/office/drawing/2014/main" id="{64C79253-8986-C3A6-405D-7CE562278F11}"/>
                </a:ext>
              </a:extLst>
            </p:cNvPr>
            <p:cNvSpPr txBox="1"/>
            <p:nvPr/>
          </p:nvSpPr>
          <p:spPr>
            <a:xfrm>
              <a:off x="908720" y="9640521"/>
              <a:ext cx="596638" cy="246221"/>
            </a:xfrm>
            <a:prstGeom prst="rect">
              <a:avLst/>
            </a:prstGeom>
            <a:noFill/>
          </p:spPr>
          <p:txBody>
            <a:bodyPr wrap="none" rtlCol="0">
              <a:spAutoFit/>
            </a:bodyPr>
            <a:lstStyle/>
            <a:p>
              <a:r>
                <a:rPr lang="en-US" sz="1000" b="1" dirty="0"/>
                <a:t>Legend:</a:t>
              </a:r>
              <a:endParaRPr lang="en-AU" sz="1000" b="1" dirty="0"/>
            </a:p>
          </p:txBody>
        </p:sp>
        <p:sp>
          <p:nvSpPr>
            <p:cNvPr id="38" name="TextBox 37">
              <a:extLst>
                <a:ext uri="{FF2B5EF4-FFF2-40B4-BE49-F238E27FC236}">
                  <a16:creationId xmlns:a16="http://schemas.microsoft.com/office/drawing/2014/main" id="{3D983B6B-89B5-79C3-59F8-7637E65901D8}"/>
                </a:ext>
              </a:extLst>
            </p:cNvPr>
            <p:cNvSpPr txBox="1"/>
            <p:nvPr/>
          </p:nvSpPr>
          <p:spPr>
            <a:xfrm>
              <a:off x="2617433" y="9640521"/>
              <a:ext cx="883575" cy="246221"/>
            </a:xfrm>
            <a:prstGeom prst="rect">
              <a:avLst/>
            </a:prstGeom>
            <a:noFill/>
          </p:spPr>
          <p:txBody>
            <a:bodyPr wrap="none" rtlCol="0">
              <a:spAutoFit/>
            </a:bodyPr>
            <a:lstStyle/>
            <a:p>
              <a:r>
                <a:rPr lang="en-US" sz="1000" dirty="0"/>
                <a:t>= Not Started</a:t>
              </a:r>
              <a:endParaRPr lang="en-AU" sz="1000" dirty="0"/>
            </a:p>
          </p:txBody>
        </p:sp>
        <p:sp>
          <p:nvSpPr>
            <p:cNvPr id="39" name="TextBox 38">
              <a:extLst>
                <a:ext uri="{FF2B5EF4-FFF2-40B4-BE49-F238E27FC236}">
                  <a16:creationId xmlns:a16="http://schemas.microsoft.com/office/drawing/2014/main" id="{2784D309-F07E-8713-7B50-8350F771AD48}"/>
                </a:ext>
              </a:extLst>
            </p:cNvPr>
            <p:cNvSpPr txBox="1"/>
            <p:nvPr/>
          </p:nvSpPr>
          <p:spPr>
            <a:xfrm>
              <a:off x="5955108" y="9640521"/>
              <a:ext cx="851515" cy="246221"/>
            </a:xfrm>
            <a:prstGeom prst="rect">
              <a:avLst/>
            </a:prstGeom>
            <a:noFill/>
          </p:spPr>
          <p:txBody>
            <a:bodyPr wrap="none" rtlCol="0">
              <a:spAutoFit/>
            </a:bodyPr>
            <a:lstStyle/>
            <a:p>
              <a:r>
                <a:rPr lang="en-US" sz="1000" dirty="0"/>
                <a:t>= Completed</a:t>
              </a:r>
              <a:endParaRPr lang="en-AU" sz="1000" dirty="0"/>
            </a:p>
          </p:txBody>
        </p:sp>
        <p:sp>
          <p:nvSpPr>
            <p:cNvPr id="41" name="TextBox 40">
              <a:extLst>
                <a:ext uri="{FF2B5EF4-FFF2-40B4-BE49-F238E27FC236}">
                  <a16:creationId xmlns:a16="http://schemas.microsoft.com/office/drawing/2014/main" id="{12C6C5A8-EFF5-60A0-825C-838C75899055}"/>
                </a:ext>
              </a:extLst>
            </p:cNvPr>
            <p:cNvSpPr txBox="1"/>
            <p:nvPr/>
          </p:nvSpPr>
          <p:spPr>
            <a:xfrm>
              <a:off x="4587929" y="9640521"/>
              <a:ext cx="1144865" cy="246221"/>
            </a:xfrm>
            <a:prstGeom prst="rect">
              <a:avLst/>
            </a:prstGeom>
            <a:noFill/>
          </p:spPr>
          <p:txBody>
            <a:bodyPr wrap="none" rtlCol="0">
              <a:spAutoFit/>
            </a:bodyPr>
            <a:lstStyle/>
            <a:p>
              <a:r>
                <a:rPr lang="en-US" sz="1000" dirty="0"/>
                <a:t>= Behind Schedule</a:t>
              </a:r>
              <a:endParaRPr lang="en-AU" sz="1000" dirty="0"/>
            </a:p>
          </p:txBody>
        </p:sp>
        <p:sp>
          <p:nvSpPr>
            <p:cNvPr id="42" name="TextBox 41">
              <a:extLst>
                <a:ext uri="{FF2B5EF4-FFF2-40B4-BE49-F238E27FC236}">
                  <a16:creationId xmlns:a16="http://schemas.microsoft.com/office/drawing/2014/main" id="{28932E95-1602-34AD-851C-D4C2EBEA0C7D}"/>
                </a:ext>
              </a:extLst>
            </p:cNvPr>
            <p:cNvSpPr txBox="1"/>
            <p:nvPr/>
          </p:nvSpPr>
          <p:spPr>
            <a:xfrm>
              <a:off x="3653408" y="9640521"/>
              <a:ext cx="744114" cy="246221"/>
            </a:xfrm>
            <a:prstGeom prst="rect">
              <a:avLst/>
            </a:prstGeom>
            <a:noFill/>
          </p:spPr>
          <p:txBody>
            <a:bodyPr wrap="none" rtlCol="0">
              <a:spAutoFit/>
            </a:bodyPr>
            <a:lstStyle/>
            <a:p>
              <a:r>
                <a:rPr lang="en-US" sz="1000" dirty="0"/>
                <a:t>= Deferred</a:t>
              </a:r>
              <a:endParaRPr lang="en-AU" sz="1000" dirty="0"/>
            </a:p>
          </p:txBody>
        </p:sp>
        <p:grpSp>
          <p:nvGrpSpPr>
            <p:cNvPr id="43" name="Group 42">
              <a:extLst>
                <a:ext uri="{FF2B5EF4-FFF2-40B4-BE49-F238E27FC236}">
                  <a16:creationId xmlns:a16="http://schemas.microsoft.com/office/drawing/2014/main" id="{DAC2D3D1-A09B-27BC-8228-D9E2F515DCF9}"/>
                </a:ext>
              </a:extLst>
            </p:cNvPr>
            <p:cNvGrpSpPr/>
            <p:nvPr/>
          </p:nvGrpSpPr>
          <p:grpSpPr>
            <a:xfrm>
              <a:off x="3494432" y="9673631"/>
              <a:ext cx="180000" cy="180000"/>
              <a:chOff x="3494432" y="9673631"/>
              <a:chExt cx="180000" cy="180000"/>
            </a:xfrm>
          </p:grpSpPr>
          <p:sp>
            <p:nvSpPr>
              <p:cNvPr id="44" name="Oval 306">
                <a:extLst>
                  <a:ext uri="{FF2B5EF4-FFF2-40B4-BE49-F238E27FC236}">
                    <a16:creationId xmlns:a16="http://schemas.microsoft.com/office/drawing/2014/main" id="{F05D5584-CCBC-2FC6-50F0-357A21104A92}"/>
                  </a:ext>
                </a:extLst>
              </p:cNvPr>
              <p:cNvSpPr>
                <a:spLocks noChangeAspect="1"/>
              </p:cNvSpPr>
              <p:nvPr/>
            </p:nvSpPr>
            <p:spPr>
              <a:xfrm>
                <a:off x="3494432"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5" name="Straight Arrow Connector 44">
                <a:extLst>
                  <a:ext uri="{FF2B5EF4-FFF2-40B4-BE49-F238E27FC236}">
                    <a16:creationId xmlns:a16="http://schemas.microsoft.com/office/drawing/2014/main" id="{5EBA2A19-CB4F-472A-F3A6-60E42218C427}"/>
                  </a:ext>
                </a:extLst>
              </p:cNvPr>
              <p:cNvCxnSpPr/>
              <p:nvPr/>
            </p:nvCxnSpPr>
            <p:spPr>
              <a:xfrm>
                <a:off x="3525212" y="97598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8953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74" y="128530"/>
            <a:ext cx="527222" cy="43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47" y="177420"/>
            <a:ext cx="2844370" cy="34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65474" y="627883"/>
            <a:ext cx="6503886" cy="1516805"/>
          </a:xfrm>
          <a:prstGeom prst="rect">
            <a:avLst/>
          </a:prstGeom>
          <a:gradFill>
            <a:gsLst>
              <a:gs pos="0">
                <a:schemeClr val="bg1"/>
              </a:gs>
              <a:gs pos="70000">
                <a:srgbClr val="ECE8E4"/>
              </a:gs>
              <a:gs pos="100000">
                <a:srgbClr val="ECE8E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p:cNvSpPr txBox="1"/>
          <p:nvPr/>
        </p:nvSpPr>
        <p:spPr>
          <a:xfrm>
            <a:off x="218604" y="632520"/>
            <a:ext cx="928396" cy="307777"/>
          </a:xfrm>
          <a:prstGeom prst="rect">
            <a:avLst/>
          </a:prstGeom>
          <a:noFill/>
        </p:spPr>
        <p:txBody>
          <a:bodyPr wrap="none" rtlCol="0">
            <a:spAutoFit/>
          </a:bodyPr>
          <a:lstStyle/>
          <a:p>
            <a:r>
              <a:rPr lang="en-US" sz="1400" b="1" dirty="0">
                <a:solidFill>
                  <a:srgbClr val="604B3C"/>
                </a:solidFill>
              </a:rPr>
              <a:t>Highlights</a:t>
            </a:r>
            <a:endParaRPr lang="en-AU" sz="1400" b="1" dirty="0">
              <a:solidFill>
                <a:srgbClr val="604B3C"/>
              </a:solidFill>
            </a:endParaRPr>
          </a:p>
        </p:txBody>
      </p:sp>
      <p:sp>
        <p:nvSpPr>
          <p:cNvPr id="16" name="Rectangle 15"/>
          <p:cNvSpPr/>
          <p:nvPr/>
        </p:nvSpPr>
        <p:spPr>
          <a:xfrm>
            <a:off x="417776" y="936151"/>
            <a:ext cx="3119831" cy="1615827"/>
          </a:xfrm>
          <a:prstGeom prst="rect">
            <a:avLst/>
          </a:prstGeom>
        </p:spPr>
        <p:txBody>
          <a:bodyPr wrap="square">
            <a:spAutoFit/>
          </a:bodyPr>
          <a:lstStyle/>
          <a:p>
            <a:pPr fontAlgn="b"/>
            <a:r>
              <a:rPr lang="en-US" sz="1100" b="1" dirty="0">
                <a:solidFill>
                  <a:srgbClr val="000000"/>
                </a:solidFill>
                <a:latin typeface="Calibri" panose="020F0502020204030204" pitchFamily="34" charset="0"/>
              </a:rPr>
              <a:t>Economic Development</a:t>
            </a:r>
          </a:p>
          <a:p>
            <a:pPr marL="171450" indent="-171450">
              <a:buFont typeface="Arial" panose="020B0604020202020204" pitchFamily="34" charset="0"/>
              <a:buChar char="•"/>
            </a:pPr>
            <a:r>
              <a:rPr lang="en-US" sz="1100" dirty="0"/>
              <a:t>Transitioned our Economic Profile data mapping data tool to using the product provided by </a:t>
            </a:r>
            <a:r>
              <a:rPr lang="en-US" sz="1100" dirty="0" err="1"/>
              <a:t>Remplan</a:t>
            </a:r>
            <a:r>
              <a:rPr lang="en-US" sz="1100" dirty="0"/>
              <a:t>.</a:t>
            </a:r>
          </a:p>
          <a:p>
            <a:pPr marL="171450" indent="-171450">
              <a:buFont typeface="Arial" panose="020B0604020202020204" pitchFamily="34" charset="0"/>
              <a:buChar char="•"/>
            </a:pPr>
            <a:r>
              <a:rPr lang="en-US" sz="1100" dirty="0"/>
              <a:t>Facilitated two Adelaide Hills Business Support network meetings to ensure business services to the region are coordinated and </a:t>
            </a:r>
            <a:r>
              <a:rPr lang="en-US" sz="1100" dirty="0" err="1"/>
              <a:t>optimised</a:t>
            </a:r>
            <a:endParaRPr lang="en-US" sz="1100" dirty="0"/>
          </a:p>
          <a:p>
            <a:pPr marL="171450" indent="-171450">
              <a:buFont typeface="Arial" panose="020B0604020202020204" pitchFamily="34" charset="0"/>
              <a:buChar char="•"/>
            </a:pPr>
            <a:r>
              <a:rPr lang="en-US" sz="1100" dirty="0"/>
              <a:t>Undertook business visits with businesses in Stirling impacted by the mall fire</a:t>
            </a:r>
          </a:p>
        </p:txBody>
      </p:sp>
      <p:sp>
        <p:nvSpPr>
          <p:cNvPr id="2" name="Rectangle 1">
            <a:extLst>
              <a:ext uri="{FF2B5EF4-FFF2-40B4-BE49-F238E27FC236}">
                <a16:creationId xmlns:a16="http://schemas.microsoft.com/office/drawing/2014/main" id="{2121484E-BF51-8E81-DBC0-0839801A0C82}"/>
              </a:ext>
            </a:extLst>
          </p:cNvPr>
          <p:cNvSpPr/>
          <p:nvPr/>
        </p:nvSpPr>
        <p:spPr>
          <a:xfrm>
            <a:off x="218604" y="2864768"/>
            <a:ext cx="6503886" cy="792088"/>
          </a:xfrm>
          <a:prstGeom prst="rect">
            <a:avLst/>
          </a:prstGeom>
          <a:gradFill>
            <a:gsLst>
              <a:gs pos="0">
                <a:schemeClr val="bg1"/>
              </a:gs>
              <a:gs pos="67000">
                <a:srgbClr val="ECE8E4"/>
              </a:gs>
              <a:gs pos="100000">
                <a:srgbClr val="ECE8E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a:extLst>
              <a:ext uri="{FF2B5EF4-FFF2-40B4-BE49-F238E27FC236}">
                <a16:creationId xmlns:a16="http://schemas.microsoft.com/office/drawing/2014/main" id="{7010EFFA-9D12-1A60-6D40-EC9D3D5F21DC}"/>
              </a:ext>
            </a:extLst>
          </p:cNvPr>
          <p:cNvSpPr txBox="1"/>
          <p:nvPr/>
        </p:nvSpPr>
        <p:spPr>
          <a:xfrm>
            <a:off x="218604" y="2876504"/>
            <a:ext cx="1918154" cy="307777"/>
          </a:xfrm>
          <a:prstGeom prst="rect">
            <a:avLst/>
          </a:prstGeom>
          <a:noFill/>
        </p:spPr>
        <p:txBody>
          <a:bodyPr wrap="none" rtlCol="0">
            <a:spAutoFit/>
          </a:bodyPr>
          <a:lstStyle/>
          <a:p>
            <a:r>
              <a:rPr lang="en-US" sz="1400" b="1" dirty="0">
                <a:solidFill>
                  <a:srgbClr val="604B3C"/>
                </a:solidFill>
              </a:rPr>
              <a:t>Performance Indicators</a:t>
            </a:r>
            <a:endParaRPr lang="en-AU" sz="1400" b="1" dirty="0">
              <a:solidFill>
                <a:srgbClr val="604B3C"/>
              </a:solidFill>
            </a:endParaRPr>
          </a:p>
        </p:txBody>
      </p:sp>
      <p:sp>
        <p:nvSpPr>
          <p:cNvPr id="4" name="Rectangle 3">
            <a:extLst>
              <a:ext uri="{FF2B5EF4-FFF2-40B4-BE49-F238E27FC236}">
                <a16:creationId xmlns:a16="http://schemas.microsoft.com/office/drawing/2014/main" id="{D32AA341-1BA1-57A1-2A85-D9BA19582AF7}"/>
              </a:ext>
            </a:extLst>
          </p:cNvPr>
          <p:cNvSpPr/>
          <p:nvPr/>
        </p:nvSpPr>
        <p:spPr>
          <a:xfrm>
            <a:off x="3459750" y="3195621"/>
            <a:ext cx="3179646" cy="2163268"/>
          </a:xfrm>
          <a:prstGeom prst="rect">
            <a:avLst/>
          </a:prstGeom>
          <a:solidFill>
            <a:schemeClr val="bg1"/>
          </a:solidFill>
          <a:ln w="3175">
            <a:solidFill>
              <a:srgbClr val="A5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5" name="Chart 4">
            <a:extLst>
              <a:ext uri="{FF2B5EF4-FFF2-40B4-BE49-F238E27FC236}">
                <a16:creationId xmlns:a16="http://schemas.microsoft.com/office/drawing/2014/main" id="{9F8F790C-EF90-80EB-48D0-A8DEE2930ACA}"/>
              </a:ext>
            </a:extLst>
          </p:cNvPr>
          <p:cNvGraphicFramePr>
            <a:graphicFrameLocks noChangeAspect="1"/>
          </p:cNvGraphicFramePr>
          <p:nvPr>
            <p:extLst>
              <p:ext uri="{D42A27DB-BD31-4B8C-83A1-F6EECF244321}">
                <p14:modId xmlns:p14="http://schemas.microsoft.com/office/powerpoint/2010/main" val="1876906745"/>
              </p:ext>
            </p:extLst>
          </p:nvPr>
        </p:nvGraphicFramePr>
        <p:xfrm>
          <a:off x="3931254" y="3831975"/>
          <a:ext cx="796320" cy="796521"/>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FAAC2913-3CBD-3F96-06C6-79A6EB3A24A3}"/>
              </a:ext>
            </a:extLst>
          </p:cNvPr>
          <p:cNvCxnSpPr/>
          <p:nvPr/>
        </p:nvCxnSpPr>
        <p:spPr>
          <a:xfrm>
            <a:off x="4115974" y="4077285"/>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3AE6A2-2194-2441-B58A-D3C6B29E3070}"/>
              </a:ext>
            </a:extLst>
          </p:cNvPr>
          <p:cNvSpPr txBox="1"/>
          <p:nvPr/>
        </p:nvSpPr>
        <p:spPr>
          <a:xfrm>
            <a:off x="3576700" y="3869536"/>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85%</a:t>
            </a:r>
          </a:p>
        </p:txBody>
      </p:sp>
      <p:sp>
        <p:nvSpPr>
          <p:cNvPr id="8" name="Rectangle 7">
            <a:extLst>
              <a:ext uri="{FF2B5EF4-FFF2-40B4-BE49-F238E27FC236}">
                <a16:creationId xmlns:a16="http://schemas.microsoft.com/office/drawing/2014/main" id="{47D564C3-81B6-6D39-4230-3608879C9C03}"/>
              </a:ext>
            </a:extLst>
          </p:cNvPr>
          <p:cNvSpPr/>
          <p:nvPr/>
        </p:nvSpPr>
        <p:spPr>
          <a:xfrm>
            <a:off x="3525119" y="3208099"/>
            <a:ext cx="2736446"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Percentage of new development application decisions upheld in Council/CAPs favour under appeal</a:t>
            </a:r>
            <a:endParaRPr lang="en-AU" sz="1100" b="1" dirty="0">
              <a:solidFill>
                <a:schemeClr val="accent1"/>
              </a:solidFill>
              <a:effectLst/>
              <a:latin typeface="Garamond"/>
              <a:ea typeface="Times New Roman"/>
              <a:cs typeface="Times New Roman"/>
            </a:endParaRPr>
          </a:p>
        </p:txBody>
      </p:sp>
      <p:sp>
        <p:nvSpPr>
          <p:cNvPr id="9" name="Rectangle 8">
            <a:extLst>
              <a:ext uri="{FF2B5EF4-FFF2-40B4-BE49-F238E27FC236}">
                <a16:creationId xmlns:a16="http://schemas.microsoft.com/office/drawing/2014/main" id="{C518E690-9BA5-C02E-C832-BC266E7B0F47}"/>
              </a:ext>
            </a:extLst>
          </p:cNvPr>
          <p:cNvSpPr/>
          <p:nvPr/>
        </p:nvSpPr>
        <p:spPr>
          <a:xfrm>
            <a:off x="3497090" y="4621325"/>
            <a:ext cx="3089223" cy="707886"/>
          </a:xfrm>
          <a:prstGeom prst="rect">
            <a:avLst/>
          </a:prstGeom>
        </p:spPr>
        <p:txBody>
          <a:bodyPr wrap="square">
            <a:spAutoFit/>
          </a:bodyPr>
          <a:lstStyle/>
          <a:p>
            <a:r>
              <a:rPr lang="en-US" sz="1000" dirty="0"/>
              <a:t>One new Appeal against a CAP decision was lodged in Quarter 3.  There are two on-going appeals from Quarter 1 yet to be determined or </a:t>
            </a:r>
            <a:r>
              <a:rPr lang="en-US" sz="1000" dirty="0" err="1"/>
              <a:t>finalised</a:t>
            </a:r>
            <a:r>
              <a:rPr lang="en-US" sz="1000" dirty="0"/>
              <a:t> in the Environment Resource and Development Court.</a:t>
            </a:r>
            <a:endParaRPr lang="en-US" sz="1000" dirty="0">
              <a:effectLst/>
            </a:endParaRPr>
          </a:p>
        </p:txBody>
      </p:sp>
      <p:sp>
        <p:nvSpPr>
          <p:cNvPr id="13" name="TextBox 12">
            <a:extLst>
              <a:ext uri="{FF2B5EF4-FFF2-40B4-BE49-F238E27FC236}">
                <a16:creationId xmlns:a16="http://schemas.microsoft.com/office/drawing/2014/main" id="{8B0D8B7C-C8DF-9BF6-99F5-4ACF4713B514}"/>
              </a:ext>
            </a:extLst>
          </p:cNvPr>
          <p:cNvSpPr txBox="1"/>
          <p:nvPr/>
        </p:nvSpPr>
        <p:spPr>
          <a:xfrm>
            <a:off x="3995371" y="4084979"/>
            <a:ext cx="696159" cy="276999"/>
          </a:xfrm>
          <a:prstGeom prst="rect">
            <a:avLst/>
          </a:prstGeom>
          <a:noFill/>
        </p:spPr>
        <p:txBody>
          <a:bodyPr wrap="square" rtlCol="0">
            <a:spAutoFit/>
          </a:bodyPr>
          <a:lstStyle/>
          <a:p>
            <a:pPr algn="ctr"/>
            <a:r>
              <a:rPr lang="en-US" sz="1200" b="1" dirty="0">
                <a:solidFill>
                  <a:schemeClr val="tx2"/>
                </a:solidFill>
              </a:rPr>
              <a:t>N/A</a:t>
            </a:r>
            <a:endParaRPr lang="en-AU" sz="1200" b="1" dirty="0">
              <a:solidFill>
                <a:schemeClr val="tx2"/>
              </a:solidFill>
            </a:endParaRPr>
          </a:p>
        </p:txBody>
      </p:sp>
      <p:graphicFrame>
        <p:nvGraphicFramePr>
          <p:cNvPr id="15" name="Chart 14">
            <a:extLst>
              <a:ext uri="{FF2B5EF4-FFF2-40B4-BE49-F238E27FC236}">
                <a16:creationId xmlns:a16="http://schemas.microsoft.com/office/drawing/2014/main" id="{8081422D-4BDB-BC0C-CB18-293D040FCB6F}"/>
              </a:ext>
            </a:extLst>
          </p:cNvPr>
          <p:cNvGraphicFramePr/>
          <p:nvPr>
            <p:extLst>
              <p:ext uri="{D42A27DB-BD31-4B8C-83A1-F6EECF244321}">
                <p14:modId xmlns:p14="http://schemas.microsoft.com/office/powerpoint/2010/main" val="2635373526"/>
              </p:ext>
            </p:extLst>
          </p:nvPr>
        </p:nvGraphicFramePr>
        <p:xfrm>
          <a:off x="4769797" y="3864900"/>
          <a:ext cx="1459847" cy="930488"/>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55CB6E9F-EB98-5E61-7EAE-5442CDFA27D4}"/>
              </a:ext>
            </a:extLst>
          </p:cNvPr>
          <p:cNvSpPr/>
          <p:nvPr/>
        </p:nvSpPr>
        <p:spPr>
          <a:xfrm>
            <a:off x="423345" y="3201094"/>
            <a:ext cx="2935931" cy="1746609"/>
          </a:xfrm>
          <a:prstGeom prst="rect">
            <a:avLst/>
          </a:prstGeom>
          <a:solidFill>
            <a:schemeClr val="bg1"/>
          </a:solidFill>
          <a:ln w="3175">
            <a:solidFill>
              <a:srgbClr val="A5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19" name="Chart 18">
            <a:extLst>
              <a:ext uri="{FF2B5EF4-FFF2-40B4-BE49-F238E27FC236}">
                <a16:creationId xmlns:a16="http://schemas.microsoft.com/office/drawing/2014/main" id="{6B12AE26-DC0C-F68E-DE48-6E679A6A02AB}"/>
              </a:ext>
            </a:extLst>
          </p:cNvPr>
          <p:cNvGraphicFramePr>
            <a:graphicFrameLocks noChangeAspect="1"/>
          </p:cNvGraphicFramePr>
          <p:nvPr>
            <p:extLst>
              <p:ext uri="{D42A27DB-BD31-4B8C-83A1-F6EECF244321}">
                <p14:modId xmlns:p14="http://schemas.microsoft.com/office/powerpoint/2010/main" val="3254066145"/>
              </p:ext>
            </p:extLst>
          </p:nvPr>
        </p:nvGraphicFramePr>
        <p:xfrm>
          <a:off x="853981" y="3571022"/>
          <a:ext cx="796320" cy="796521"/>
        </p:xfrm>
        <a:graphic>
          <a:graphicData uri="http://schemas.openxmlformats.org/drawingml/2006/chart">
            <c:chart xmlns:c="http://schemas.openxmlformats.org/drawingml/2006/chart" xmlns:r="http://schemas.openxmlformats.org/officeDocument/2006/relationships" r:id="rId7"/>
          </a:graphicData>
        </a:graphic>
      </p:graphicFrame>
      <p:cxnSp>
        <p:nvCxnSpPr>
          <p:cNvPr id="20" name="Straight Connector 19">
            <a:extLst>
              <a:ext uri="{FF2B5EF4-FFF2-40B4-BE49-F238E27FC236}">
                <a16:creationId xmlns:a16="http://schemas.microsoft.com/office/drawing/2014/main" id="{49A2159A-1A7D-7F70-504D-1AE70CF02F1B}"/>
              </a:ext>
            </a:extLst>
          </p:cNvPr>
          <p:cNvCxnSpPr/>
          <p:nvPr/>
        </p:nvCxnSpPr>
        <p:spPr>
          <a:xfrm>
            <a:off x="1032710" y="3837829"/>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48C02B-8453-EAE3-5E19-FD1B2B29FF85}"/>
              </a:ext>
            </a:extLst>
          </p:cNvPr>
          <p:cNvSpPr txBox="1"/>
          <p:nvPr/>
        </p:nvSpPr>
        <p:spPr>
          <a:xfrm>
            <a:off x="515632" y="3664423"/>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85%</a:t>
            </a:r>
          </a:p>
        </p:txBody>
      </p:sp>
      <p:sp>
        <p:nvSpPr>
          <p:cNvPr id="22" name="Rectangle 21">
            <a:extLst>
              <a:ext uri="{FF2B5EF4-FFF2-40B4-BE49-F238E27FC236}">
                <a16:creationId xmlns:a16="http://schemas.microsoft.com/office/drawing/2014/main" id="{D9CC9103-2D5F-C99D-00EE-0AE86651D0E9}"/>
              </a:ext>
            </a:extLst>
          </p:cNvPr>
          <p:cNvSpPr/>
          <p:nvPr/>
        </p:nvSpPr>
        <p:spPr>
          <a:xfrm>
            <a:off x="548538" y="3201095"/>
            <a:ext cx="2736446"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Percentage of planning consents completed within statutory timeframes</a:t>
            </a:r>
            <a:endParaRPr lang="en-AU" sz="1100" b="1" dirty="0">
              <a:solidFill>
                <a:schemeClr val="accent1"/>
              </a:solidFill>
              <a:effectLst/>
              <a:latin typeface="Garamond"/>
              <a:ea typeface="Times New Roman"/>
              <a:cs typeface="Times New Roman"/>
            </a:endParaRPr>
          </a:p>
        </p:txBody>
      </p:sp>
      <p:sp>
        <p:nvSpPr>
          <p:cNvPr id="23" name="Rectangle 22">
            <a:extLst>
              <a:ext uri="{FF2B5EF4-FFF2-40B4-BE49-F238E27FC236}">
                <a16:creationId xmlns:a16="http://schemas.microsoft.com/office/drawing/2014/main" id="{DEEB5909-42D2-4170-D1FC-CBC69CE9FFBE}"/>
              </a:ext>
            </a:extLst>
          </p:cNvPr>
          <p:cNvSpPr/>
          <p:nvPr/>
        </p:nvSpPr>
        <p:spPr>
          <a:xfrm>
            <a:off x="447846" y="4335744"/>
            <a:ext cx="2843431" cy="553998"/>
          </a:xfrm>
          <a:prstGeom prst="rect">
            <a:avLst/>
          </a:prstGeom>
        </p:spPr>
        <p:txBody>
          <a:bodyPr wrap="square">
            <a:spAutoFit/>
          </a:bodyPr>
          <a:lstStyle/>
          <a:p>
            <a:r>
              <a:rPr lang="en-US" sz="1000" dirty="0"/>
              <a:t>​​​In Quarter 2 Council issued 193 Planning Decisions with an average assessment time of 15.71 business days.  </a:t>
            </a:r>
          </a:p>
        </p:txBody>
      </p:sp>
      <p:sp>
        <p:nvSpPr>
          <p:cNvPr id="24" name="TextBox 23">
            <a:extLst>
              <a:ext uri="{FF2B5EF4-FFF2-40B4-BE49-F238E27FC236}">
                <a16:creationId xmlns:a16="http://schemas.microsoft.com/office/drawing/2014/main" id="{6D0491B4-3F3C-21F5-BEC6-0F37813A06C1}"/>
              </a:ext>
            </a:extLst>
          </p:cNvPr>
          <p:cNvSpPr txBox="1"/>
          <p:nvPr/>
        </p:nvSpPr>
        <p:spPr>
          <a:xfrm>
            <a:off x="914264" y="3831240"/>
            <a:ext cx="696159" cy="276999"/>
          </a:xfrm>
          <a:prstGeom prst="rect">
            <a:avLst/>
          </a:prstGeom>
          <a:noFill/>
        </p:spPr>
        <p:txBody>
          <a:bodyPr wrap="square" rtlCol="0">
            <a:spAutoFit/>
          </a:bodyPr>
          <a:lstStyle/>
          <a:p>
            <a:pPr algn="ctr"/>
            <a:r>
              <a:rPr lang="en-AU" sz="1200" b="1" dirty="0">
                <a:solidFill>
                  <a:schemeClr val="tx2"/>
                </a:solidFill>
              </a:rPr>
              <a:t>90.1%</a:t>
            </a:r>
          </a:p>
        </p:txBody>
      </p:sp>
      <p:graphicFrame>
        <p:nvGraphicFramePr>
          <p:cNvPr id="25" name="Chart 24">
            <a:extLst>
              <a:ext uri="{FF2B5EF4-FFF2-40B4-BE49-F238E27FC236}">
                <a16:creationId xmlns:a16="http://schemas.microsoft.com/office/drawing/2014/main" id="{849F1710-ACB2-A7A4-0D08-C1E103BACB53}"/>
              </a:ext>
            </a:extLst>
          </p:cNvPr>
          <p:cNvGraphicFramePr/>
          <p:nvPr>
            <p:extLst>
              <p:ext uri="{D42A27DB-BD31-4B8C-83A1-F6EECF244321}">
                <p14:modId xmlns:p14="http://schemas.microsoft.com/office/powerpoint/2010/main" val="2080639467"/>
              </p:ext>
            </p:extLst>
          </p:nvPr>
        </p:nvGraphicFramePr>
        <p:xfrm>
          <a:off x="1692524" y="3603947"/>
          <a:ext cx="1459847" cy="930488"/>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a:extLst>
              <a:ext uri="{FF2B5EF4-FFF2-40B4-BE49-F238E27FC236}">
                <a16:creationId xmlns:a16="http://schemas.microsoft.com/office/drawing/2014/main" id="{948BC44C-3E2F-3110-1106-9859BE7D3E01}"/>
              </a:ext>
            </a:extLst>
          </p:cNvPr>
          <p:cNvSpPr/>
          <p:nvPr/>
        </p:nvSpPr>
        <p:spPr>
          <a:xfrm>
            <a:off x="416013" y="5046333"/>
            <a:ext cx="2951450" cy="1885228"/>
          </a:xfrm>
          <a:prstGeom prst="rect">
            <a:avLst/>
          </a:prstGeom>
          <a:solidFill>
            <a:schemeClr val="bg1"/>
          </a:solidFill>
          <a:ln w="3175">
            <a:solidFill>
              <a:srgbClr val="A5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1893E315-8376-71AA-852A-5FC282199E5B}"/>
              </a:ext>
            </a:extLst>
          </p:cNvPr>
          <p:cNvSpPr/>
          <p:nvPr/>
        </p:nvSpPr>
        <p:spPr>
          <a:xfrm>
            <a:off x="420837" y="5046333"/>
            <a:ext cx="3082103" cy="261610"/>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Average number of days for building consents</a:t>
            </a:r>
            <a:endParaRPr lang="en-AU" sz="1100" b="1" dirty="0">
              <a:solidFill>
                <a:schemeClr val="accent1"/>
              </a:solidFill>
              <a:effectLst/>
              <a:latin typeface="Garamond"/>
              <a:ea typeface="Times New Roman"/>
              <a:cs typeface="Times New Roman"/>
            </a:endParaRPr>
          </a:p>
        </p:txBody>
      </p:sp>
      <p:graphicFrame>
        <p:nvGraphicFramePr>
          <p:cNvPr id="34" name="Chart 33">
            <a:extLst>
              <a:ext uri="{FF2B5EF4-FFF2-40B4-BE49-F238E27FC236}">
                <a16:creationId xmlns:a16="http://schemas.microsoft.com/office/drawing/2014/main" id="{52AE1543-BAA2-3099-DDB2-808CC1FACBA9}"/>
              </a:ext>
            </a:extLst>
          </p:cNvPr>
          <p:cNvGraphicFramePr>
            <a:graphicFrameLocks noChangeAspect="1"/>
          </p:cNvGraphicFramePr>
          <p:nvPr>
            <p:extLst>
              <p:ext uri="{D42A27DB-BD31-4B8C-83A1-F6EECF244321}">
                <p14:modId xmlns:p14="http://schemas.microsoft.com/office/powerpoint/2010/main" val="2267169661"/>
              </p:ext>
            </p:extLst>
          </p:nvPr>
        </p:nvGraphicFramePr>
        <p:xfrm>
          <a:off x="1097306" y="5380919"/>
          <a:ext cx="796320" cy="796521"/>
        </p:xfrm>
        <a:graphic>
          <a:graphicData uri="http://schemas.openxmlformats.org/drawingml/2006/chart">
            <c:chart xmlns:c="http://schemas.openxmlformats.org/drawingml/2006/chart" xmlns:r="http://schemas.openxmlformats.org/officeDocument/2006/relationships" r:id="rId9"/>
          </a:graphicData>
        </a:graphic>
      </p:graphicFrame>
      <p:cxnSp>
        <p:nvCxnSpPr>
          <p:cNvPr id="35" name="Straight Connector 34">
            <a:extLst>
              <a:ext uri="{FF2B5EF4-FFF2-40B4-BE49-F238E27FC236}">
                <a16:creationId xmlns:a16="http://schemas.microsoft.com/office/drawing/2014/main" id="{2E2D8517-E9E1-134C-C02E-E3DE1FC862CD}"/>
              </a:ext>
            </a:extLst>
          </p:cNvPr>
          <p:cNvCxnSpPr/>
          <p:nvPr/>
        </p:nvCxnSpPr>
        <p:spPr>
          <a:xfrm flipV="1">
            <a:off x="1272509" y="5870793"/>
            <a:ext cx="82676" cy="46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177BB30-A88B-CF52-10BE-A3310B75DE64}"/>
              </a:ext>
            </a:extLst>
          </p:cNvPr>
          <p:cNvSpPr txBox="1"/>
          <p:nvPr/>
        </p:nvSpPr>
        <p:spPr>
          <a:xfrm>
            <a:off x="457194" y="5509548"/>
            <a:ext cx="817853" cy="577081"/>
          </a:xfrm>
          <a:prstGeom prst="rect">
            <a:avLst/>
          </a:prstGeom>
          <a:noFill/>
        </p:spPr>
        <p:txBody>
          <a:bodyPr wrap="none" rtlCol="0">
            <a:spAutoFit/>
          </a:bodyPr>
          <a:lstStyle/>
          <a:p>
            <a:pPr algn="ctr"/>
            <a:r>
              <a:rPr lang="en-AU" sz="1050" i="1" dirty="0">
                <a:solidFill>
                  <a:srgbClr val="C00000"/>
                </a:solidFill>
              </a:rPr>
              <a:t>Target ≤</a:t>
            </a:r>
          </a:p>
          <a:p>
            <a:pPr algn="ctr"/>
            <a:r>
              <a:rPr lang="en-US" sz="1050" i="1" dirty="0">
                <a:solidFill>
                  <a:srgbClr val="C00000"/>
                </a:solidFill>
              </a:rPr>
              <a:t>20 Business</a:t>
            </a:r>
          </a:p>
          <a:p>
            <a:pPr algn="ctr"/>
            <a:r>
              <a:rPr lang="en-US" sz="1050" i="1" dirty="0">
                <a:solidFill>
                  <a:srgbClr val="C00000"/>
                </a:solidFill>
              </a:rPr>
              <a:t>Days</a:t>
            </a:r>
            <a:endParaRPr lang="en-AU" sz="1050" i="1" dirty="0">
              <a:solidFill>
                <a:srgbClr val="C00000"/>
              </a:solidFill>
            </a:endParaRPr>
          </a:p>
        </p:txBody>
      </p:sp>
      <p:sp>
        <p:nvSpPr>
          <p:cNvPr id="37" name="TextBox 36">
            <a:extLst>
              <a:ext uri="{FF2B5EF4-FFF2-40B4-BE49-F238E27FC236}">
                <a16:creationId xmlns:a16="http://schemas.microsoft.com/office/drawing/2014/main" id="{253C99CD-A491-5096-0C00-5EC911015E57}"/>
              </a:ext>
            </a:extLst>
          </p:cNvPr>
          <p:cNvSpPr txBox="1"/>
          <p:nvPr/>
        </p:nvSpPr>
        <p:spPr>
          <a:xfrm>
            <a:off x="1140909" y="5636334"/>
            <a:ext cx="696159" cy="276999"/>
          </a:xfrm>
          <a:prstGeom prst="rect">
            <a:avLst/>
          </a:prstGeom>
          <a:noFill/>
        </p:spPr>
        <p:txBody>
          <a:bodyPr wrap="square" rtlCol="0">
            <a:spAutoFit/>
          </a:bodyPr>
          <a:lstStyle/>
          <a:p>
            <a:pPr algn="ctr"/>
            <a:r>
              <a:rPr lang="en-US" sz="1200" b="1" dirty="0">
                <a:solidFill>
                  <a:schemeClr val="tx2"/>
                </a:solidFill>
              </a:rPr>
              <a:t>8.99</a:t>
            </a:r>
            <a:endParaRPr lang="en-AU" sz="1200" b="1" dirty="0">
              <a:solidFill>
                <a:schemeClr val="tx2"/>
              </a:solidFill>
            </a:endParaRPr>
          </a:p>
        </p:txBody>
      </p:sp>
      <p:sp>
        <p:nvSpPr>
          <p:cNvPr id="38" name="Rectangle 37">
            <a:extLst>
              <a:ext uri="{FF2B5EF4-FFF2-40B4-BE49-F238E27FC236}">
                <a16:creationId xmlns:a16="http://schemas.microsoft.com/office/drawing/2014/main" id="{760CA622-D504-3E4F-34DE-8B8FA31270DC}"/>
              </a:ext>
            </a:extLst>
          </p:cNvPr>
          <p:cNvSpPr/>
          <p:nvPr/>
        </p:nvSpPr>
        <p:spPr>
          <a:xfrm>
            <a:off x="432283" y="6168376"/>
            <a:ext cx="2858994" cy="707886"/>
          </a:xfrm>
          <a:prstGeom prst="rect">
            <a:avLst/>
          </a:prstGeom>
        </p:spPr>
        <p:txBody>
          <a:bodyPr wrap="square">
            <a:spAutoFit/>
          </a:bodyPr>
          <a:lstStyle/>
          <a:p>
            <a:pPr>
              <a:spcAft>
                <a:spcPts val="600"/>
              </a:spcAft>
            </a:pPr>
            <a:r>
              <a:rPr lang="en-US" sz="1000" dirty="0"/>
              <a:t>In Quarter 3 Council issued 71 Building Decisions with an average assessment time of 8.99 business days.  Overall 97.18% of Building Consents were issued within statutory timeframes in the Quarter.</a:t>
            </a:r>
            <a:endParaRPr lang="en-AU" sz="1000" dirty="0"/>
          </a:p>
        </p:txBody>
      </p:sp>
      <p:graphicFrame>
        <p:nvGraphicFramePr>
          <p:cNvPr id="59" name="Chart 58">
            <a:extLst>
              <a:ext uri="{FF2B5EF4-FFF2-40B4-BE49-F238E27FC236}">
                <a16:creationId xmlns:a16="http://schemas.microsoft.com/office/drawing/2014/main" id="{C2EF1070-D0DB-F694-F870-9E626599E137}"/>
              </a:ext>
            </a:extLst>
          </p:cNvPr>
          <p:cNvGraphicFramePr/>
          <p:nvPr>
            <p:extLst>
              <p:ext uri="{D42A27DB-BD31-4B8C-83A1-F6EECF244321}">
                <p14:modId xmlns:p14="http://schemas.microsoft.com/office/powerpoint/2010/main" val="3955974901"/>
              </p:ext>
            </p:extLst>
          </p:nvPr>
        </p:nvGraphicFramePr>
        <p:xfrm>
          <a:off x="1931072" y="5316886"/>
          <a:ext cx="1459847" cy="1062373"/>
        </p:xfrm>
        <a:graphic>
          <a:graphicData uri="http://schemas.openxmlformats.org/drawingml/2006/chart">
            <c:chart xmlns:c="http://schemas.openxmlformats.org/drawingml/2006/chart" xmlns:r="http://schemas.openxmlformats.org/officeDocument/2006/relationships" r:id="rId10"/>
          </a:graphicData>
        </a:graphic>
      </p:graphicFrame>
      <p:grpSp>
        <p:nvGrpSpPr>
          <p:cNvPr id="60" name="Group 59">
            <a:extLst>
              <a:ext uri="{FF2B5EF4-FFF2-40B4-BE49-F238E27FC236}">
                <a16:creationId xmlns:a16="http://schemas.microsoft.com/office/drawing/2014/main" id="{C338B8AB-4C8F-1FDC-ADA4-223C05DB281B}"/>
              </a:ext>
            </a:extLst>
          </p:cNvPr>
          <p:cNvGrpSpPr/>
          <p:nvPr/>
        </p:nvGrpSpPr>
        <p:grpSpPr>
          <a:xfrm>
            <a:off x="116632" y="7094439"/>
            <a:ext cx="4423152" cy="239551"/>
            <a:chOff x="2121393" y="6081601"/>
            <a:chExt cx="4423152" cy="239551"/>
          </a:xfrm>
        </p:grpSpPr>
        <p:grpSp>
          <p:nvGrpSpPr>
            <p:cNvPr id="61" name="Group 60">
              <a:extLst>
                <a:ext uri="{FF2B5EF4-FFF2-40B4-BE49-F238E27FC236}">
                  <a16:creationId xmlns:a16="http://schemas.microsoft.com/office/drawing/2014/main" id="{95016F75-BC67-6A96-22BF-02206B6D17A7}"/>
                </a:ext>
              </a:extLst>
            </p:cNvPr>
            <p:cNvGrpSpPr/>
            <p:nvPr/>
          </p:nvGrpSpPr>
          <p:grpSpPr>
            <a:xfrm>
              <a:off x="2121393" y="6081601"/>
              <a:ext cx="3123617" cy="238452"/>
              <a:chOff x="4257974" y="9620435"/>
              <a:chExt cx="2639162" cy="238452"/>
            </a:xfrm>
          </p:grpSpPr>
          <p:grpSp>
            <p:nvGrpSpPr>
              <p:cNvPr id="64" name="Group 63">
                <a:extLst>
                  <a:ext uri="{FF2B5EF4-FFF2-40B4-BE49-F238E27FC236}">
                    <a16:creationId xmlns:a16="http://schemas.microsoft.com/office/drawing/2014/main" id="{9F4F851B-5535-6B7E-876D-1C395D94543D}"/>
                  </a:ext>
                </a:extLst>
              </p:cNvPr>
              <p:cNvGrpSpPr/>
              <p:nvPr/>
            </p:nvGrpSpPr>
            <p:grpSpPr>
              <a:xfrm>
                <a:off x="4257974" y="9620435"/>
                <a:ext cx="2639162" cy="238452"/>
                <a:chOff x="749119" y="9654608"/>
                <a:chExt cx="2639162" cy="238452"/>
              </a:xfrm>
            </p:grpSpPr>
            <p:sp>
              <p:nvSpPr>
                <p:cNvPr id="71" name="Rounded Rectangle 198">
                  <a:extLst>
                    <a:ext uri="{FF2B5EF4-FFF2-40B4-BE49-F238E27FC236}">
                      <a16:creationId xmlns:a16="http://schemas.microsoft.com/office/drawing/2014/main" id="{3D42889D-9D0E-086E-E36C-82C87D2CE940}"/>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2" name="TextBox 71">
                  <a:extLst>
                    <a:ext uri="{FF2B5EF4-FFF2-40B4-BE49-F238E27FC236}">
                      <a16:creationId xmlns:a16="http://schemas.microsoft.com/office/drawing/2014/main" id="{B35EB196-A874-E7AD-9DBC-F5F67DBE02F8}"/>
                    </a:ext>
                  </a:extLst>
                </p:cNvPr>
                <p:cNvSpPr txBox="1"/>
                <p:nvPr/>
              </p:nvSpPr>
              <p:spPr>
                <a:xfrm>
                  <a:off x="1356353" y="9662228"/>
                  <a:ext cx="1128835" cy="230832"/>
                </a:xfrm>
                <a:prstGeom prst="rect">
                  <a:avLst/>
                </a:prstGeom>
                <a:noFill/>
              </p:spPr>
              <p:txBody>
                <a:bodyPr wrap="none" rtlCol="0">
                  <a:spAutoFit/>
                </a:bodyPr>
                <a:lstStyle/>
                <a:p>
                  <a:r>
                    <a:rPr lang="en-US" sz="900" dirty="0"/>
                    <a:t>= Target Met or N/A</a:t>
                  </a:r>
                  <a:endParaRPr lang="en-AU" sz="900" dirty="0"/>
                </a:p>
              </p:txBody>
            </p:sp>
            <p:sp>
              <p:nvSpPr>
                <p:cNvPr id="73" name="TextBox 72">
                  <a:extLst>
                    <a:ext uri="{FF2B5EF4-FFF2-40B4-BE49-F238E27FC236}">
                      <a16:creationId xmlns:a16="http://schemas.microsoft.com/office/drawing/2014/main" id="{22B24208-5C0D-CE92-B277-B7D42B51AF34}"/>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74" name="TextBox 73">
                  <a:extLst>
                    <a:ext uri="{FF2B5EF4-FFF2-40B4-BE49-F238E27FC236}">
                      <a16:creationId xmlns:a16="http://schemas.microsoft.com/office/drawing/2014/main" id="{5CAF06ED-48F6-9CF9-DF31-FBFBCE726B9F}"/>
                    </a:ext>
                  </a:extLst>
                </p:cNvPr>
                <p:cNvSpPr txBox="1"/>
                <p:nvPr/>
              </p:nvSpPr>
              <p:spPr>
                <a:xfrm>
                  <a:off x="2418144" y="9654608"/>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65" name="Group 64">
                <a:extLst>
                  <a:ext uri="{FF2B5EF4-FFF2-40B4-BE49-F238E27FC236}">
                    <a16:creationId xmlns:a16="http://schemas.microsoft.com/office/drawing/2014/main" id="{3B2945B3-52D8-C5AF-49DE-0FA33A6572AB}"/>
                  </a:ext>
                </a:extLst>
              </p:cNvPr>
              <p:cNvGrpSpPr>
                <a:grpSpLocks noChangeAspect="1"/>
              </p:cNvGrpSpPr>
              <p:nvPr/>
            </p:nvGrpSpPr>
            <p:grpSpPr>
              <a:xfrm>
                <a:off x="4769122" y="9672398"/>
                <a:ext cx="160700" cy="144000"/>
                <a:chOff x="3343061" y="6674708"/>
                <a:chExt cx="1098164" cy="1098164"/>
              </a:xfrm>
            </p:grpSpPr>
            <p:sp>
              <p:nvSpPr>
                <p:cNvPr id="69" name="Oval 68">
                  <a:extLst>
                    <a:ext uri="{FF2B5EF4-FFF2-40B4-BE49-F238E27FC236}">
                      <a16:creationId xmlns:a16="http://schemas.microsoft.com/office/drawing/2014/main" id="{E29CE2B7-ECD8-A72E-B8F7-8861EFD0D38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0" name="Rounded Rectangle 198">
                  <a:extLst>
                    <a:ext uri="{FF2B5EF4-FFF2-40B4-BE49-F238E27FC236}">
                      <a16:creationId xmlns:a16="http://schemas.microsoft.com/office/drawing/2014/main" id="{AF7D4EB4-6E9D-D927-3399-3CDA9EEA1E20}"/>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6" name="Group 65">
                <a:extLst>
                  <a:ext uri="{FF2B5EF4-FFF2-40B4-BE49-F238E27FC236}">
                    <a16:creationId xmlns:a16="http://schemas.microsoft.com/office/drawing/2014/main" id="{2A8210A6-C62F-0ADB-985B-9ACA75D1711B}"/>
                  </a:ext>
                </a:extLst>
              </p:cNvPr>
              <p:cNvGrpSpPr/>
              <p:nvPr/>
            </p:nvGrpSpPr>
            <p:grpSpPr>
              <a:xfrm>
                <a:off x="5764398" y="9665095"/>
                <a:ext cx="234601" cy="144000"/>
                <a:chOff x="3460242" y="805359"/>
                <a:chExt cx="463337" cy="284400"/>
              </a:xfrm>
            </p:grpSpPr>
            <p:sp>
              <p:nvSpPr>
                <p:cNvPr id="67" name="Oval 306">
                  <a:extLst>
                    <a:ext uri="{FF2B5EF4-FFF2-40B4-BE49-F238E27FC236}">
                      <a16:creationId xmlns:a16="http://schemas.microsoft.com/office/drawing/2014/main" id="{A8753B9C-B993-C5AA-8950-4E3F30C2270C}"/>
                    </a:ext>
                  </a:extLst>
                </p:cNvPr>
                <p:cNvSpPr>
                  <a:spLocks noChangeAspect="1"/>
                </p:cNvSpPr>
                <p:nvPr/>
              </p:nvSpPr>
              <p:spPr>
                <a:xfrm>
                  <a:off x="3639179" y="805359"/>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8" name="Straight Connector 67">
                  <a:extLst>
                    <a:ext uri="{FF2B5EF4-FFF2-40B4-BE49-F238E27FC236}">
                      <a16:creationId xmlns:a16="http://schemas.microsoft.com/office/drawing/2014/main" id="{CAB6ECA1-60BE-C988-B659-8B95A3334E93}"/>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TextBox 61">
              <a:extLst>
                <a:ext uri="{FF2B5EF4-FFF2-40B4-BE49-F238E27FC236}">
                  <a16:creationId xmlns:a16="http://schemas.microsoft.com/office/drawing/2014/main" id="{8334D903-F831-D79D-329F-3020D2BF610B}"/>
                </a:ext>
              </a:extLst>
            </p:cNvPr>
            <p:cNvSpPr txBox="1"/>
            <p:nvPr/>
          </p:nvSpPr>
          <p:spPr>
            <a:xfrm>
              <a:off x="5173657" y="6090320"/>
              <a:ext cx="1370888" cy="230832"/>
            </a:xfrm>
            <a:prstGeom prst="rect">
              <a:avLst/>
            </a:prstGeom>
            <a:noFill/>
          </p:spPr>
          <p:txBody>
            <a:bodyPr wrap="none" rtlCol="0">
              <a:spAutoFit/>
            </a:bodyPr>
            <a:lstStyle/>
            <a:p>
              <a:r>
                <a:rPr lang="en-US" sz="900" dirty="0"/>
                <a:t>= N /A – cant be assessed</a:t>
              </a:r>
              <a:endParaRPr lang="en-AU" sz="900" dirty="0"/>
            </a:p>
          </p:txBody>
        </p:sp>
        <p:sp>
          <p:nvSpPr>
            <p:cNvPr id="63" name="Oval 306">
              <a:extLst>
                <a:ext uri="{FF2B5EF4-FFF2-40B4-BE49-F238E27FC236}">
                  <a16:creationId xmlns:a16="http://schemas.microsoft.com/office/drawing/2014/main" id="{63C149BE-989E-7D7A-ECCF-85F950C652D2}"/>
                </a:ext>
              </a:extLst>
            </p:cNvPr>
            <p:cNvSpPr>
              <a:spLocks noChangeAspect="1"/>
            </p:cNvSpPr>
            <p:nvPr/>
          </p:nvSpPr>
          <p:spPr>
            <a:xfrm>
              <a:off x="5085184" y="6125728"/>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cxnSp>
        <p:nvCxnSpPr>
          <p:cNvPr id="75" name="Straight Connector 74">
            <a:extLst>
              <a:ext uri="{FF2B5EF4-FFF2-40B4-BE49-F238E27FC236}">
                <a16:creationId xmlns:a16="http://schemas.microsoft.com/office/drawing/2014/main" id="{C029813A-3807-37A6-AD53-0916446F5559}"/>
              </a:ext>
            </a:extLst>
          </p:cNvPr>
          <p:cNvCxnSpPr/>
          <p:nvPr/>
        </p:nvCxnSpPr>
        <p:spPr>
          <a:xfrm>
            <a:off x="3235134" y="4996123"/>
            <a:ext cx="9247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2D0EC391-2635-F0B9-B639-1298C9C966EC}"/>
              </a:ext>
            </a:extLst>
          </p:cNvPr>
          <p:cNvGrpSpPr>
            <a:grpSpLocks noChangeAspect="1"/>
          </p:cNvGrpSpPr>
          <p:nvPr/>
        </p:nvGrpSpPr>
        <p:grpSpPr>
          <a:xfrm>
            <a:off x="292481" y="3130816"/>
            <a:ext cx="318858" cy="285722"/>
            <a:chOff x="3343061" y="6674708"/>
            <a:chExt cx="1098164" cy="1098164"/>
          </a:xfrm>
        </p:grpSpPr>
        <p:sp>
          <p:nvSpPr>
            <p:cNvPr id="77" name="Oval 76">
              <a:extLst>
                <a:ext uri="{FF2B5EF4-FFF2-40B4-BE49-F238E27FC236}">
                  <a16:creationId xmlns:a16="http://schemas.microsoft.com/office/drawing/2014/main" id="{2255BDF0-DEC1-8C21-D8E4-E82C59A1889D}"/>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8" name="Rounded Rectangle 198">
              <a:extLst>
                <a:ext uri="{FF2B5EF4-FFF2-40B4-BE49-F238E27FC236}">
                  <a16:creationId xmlns:a16="http://schemas.microsoft.com/office/drawing/2014/main" id="{A574F327-E11A-9F07-33E6-D07BEE2EA89E}"/>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9" name="Group 78">
            <a:extLst>
              <a:ext uri="{FF2B5EF4-FFF2-40B4-BE49-F238E27FC236}">
                <a16:creationId xmlns:a16="http://schemas.microsoft.com/office/drawing/2014/main" id="{14FF6E7A-AD7B-8414-44F7-988DD611CB2A}"/>
              </a:ext>
            </a:extLst>
          </p:cNvPr>
          <p:cNvGrpSpPr>
            <a:grpSpLocks noChangeAspect="1"/>
          </p:cNvGrpSpPr>
          <p:nvPr/>
        </p:nvGrpSpPr>
        <p:grpSpPr>
          <a:xfrm>
            <a:off x="271687" y="4953000"/>
            <a:ext cx="318858" cy="285722"/>
            <a:chOff x="3343061" y="6674708"/>
            <a:chExt cx="1098164" cy="1098164"/>
          </a:xfrm>
        </p:grpSpPr>
        <p:sp>
          <p:nvSpPr>
            <p:cNvPr id="80" name="Oval 79">
              <a:extLst>
                <a:ext uri="{FF2B5EF4-FFF2-40B4-BE49-F238E27FC236}">
                  <a16:creationId xmlns:a16="http://schemas.microsoft.com/office/drawing/2014/main" id="{2EDD0186-464A-63F0-C02E-0F1B95CD2F36}"/>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1" name="Rounded Rectangle 198">
              <a:extLst>
                <a:ext uri="{FF2B5EF4-FFF2-40B4-BE49-F238E27FC236}">
                  <a16:creationId xmlns:a16="http://schemas.microsoft.com/office/drawing/2014/main" id="{14B08959-3CE6-00CF-737E-C9AB6A0E795B}"/>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82" name="Rectangle 81">
            <a:extLst>
              <a:ext uri="{FF2B5EF4-FFF2-40B4-BE49-F238E27FC236}">
                <a16:creationId xmlns:a16="http://schemas.microsoft.com/office/drawing/2014/main" id="{94631DE0-CD8C-9190-7F1F-5292FDFAB648}"/>
              </a:ext>
            </a:extLst>
          </p:cNvPr>
          <p:cNvSpPr/>
          <p:nvPr/>
        </p:nvSpPr>
        <p:spPr>
          <a:xfrm>
            <a:off x="4510809" y="7103158"/>
            <a:ext cx="2794235" cy="230832"/>
          </a:xfrm>
          <a:prstGeom prst="rect">
            <a:avLst/>
          </a:prstGeom>
        </p:spPr>
        <p:txBody>
          <a:bodyPr wrap="square">
            <a:spAutoFit/>
          </a:bodyPr>
          <a:lstStyle/>
          <a:p>
            <a:r>
              <a:rPr lang="en-AU" sz="900" i="1" dirty="0">
                <a:solidFill>
                  <a:srgbClr val="292929"/>
                </a:solidFill>
              </a:rPr>
              <a:t>≥ Greater than or equal     ≤ Less than or equal</a:t>
            </a:r>
          </a:p>
        </p:txBody>
      </p:sp>
      <p:graphicFrame>
        <p:nvGraphicFramePr>
          <p:cNvPr id="86" name="Table 85">
            <a:extLst>
              <a:ext uri="{FF2B5EF4-FFF2-40B4-BE49-F238E27FC236}">
                <a16:creationId xmlns:a16="http://schemas.microsoft.com/office/drawing/2014/main" id="{30C8B68C-9D46-C96B-851D-674B0122BC66}"/>
              </a:ext>
            </a:extLst>
          </p:cNvPr>
          <p:cNvGraphicFramePr>
            <a:graphicFrameLocks noGrp="1"/>
          </p:cNvGraphicFramePr>
          <p:nvPr>
            <p:extLst>
              <p:ext uri="{D42A27DB-BD31-4B8C-83A1-F6EECF244321}">
                <p14:modId xmlns:p14="http://schemas.microsoft.com/office/powerpoint/2010/main" val="3261747716"/>
              </p:ext>
            </p:extLst>
          </p:nvPr>
        </p:nvGraphicFramePr>
        <p:xfrm>
          <a:off x="563933" y="7916568"/>
          <a:ext cx="5832648" cy="942172"/>
        </p:xfrm>
        <a:graphic>
          <a:graphicData uri="http://schemas.openxmlformats.org/drawingml/2006/table">
            <a:tbl>
              <a:tblPr firstRow="1" bandRow="1">
                <a:tableStyleId>{00A15C55-8517-42AA-B614-E9B94910E393}</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279577">
                <a:tc>
                  <a:txBody>
                    <a:bodyPr/>
                    <a:lstStyle/>
                    <a:p>
                      <a:pPr algn="ctr"/>
                      <a:r>
                        <a:rPr lang="en-US" sz="1000" dirty="0"/>
                        <a:t>Project ID</a:t>
                      </a:r>
                      <a:endParaRPr lang="en-AU" sz="1000" dirty="0"/>
                    </a:p>
                  </a:txBody>
                  <a:tcPr anchor="ctr">
                    <a:solidFill>
                      <a:srgbClr val="A59483"/>
                    </a:solidFill>
                  </a:tcPr>
                </a:tc>
                <a:tc>
                  <a:txBody>
                    <a:bodyPr/>
                    <a:lstStyle/>
                    <a:p>
                      <a:pPr algn="ctr"/>
                      <a:r>
                        <a:rPr lang="en-US" sz="1000" baseline="0" dirty="0"/>
                        <a:t>Strategic Initiatives</a:t>
                      </a:r>
                      <a:endParaRPr lang="en-AU" sz="1000" dirty="0"/>
                    </a:p>
                  </a:txBody>
                  <a:tcPr anchor="ctr">
                    <a:solidFill>
                      <a:srgbClr val="A59483"/>
                    </a:solidFill>
                  </a:tcPr>
                </a:tc>
                <a:tc>
                  <a:txBody>
                    <a:bodyPr/>
                    <a:lstStyle/>
                    <a:p>
                      <a:pPr algn="ctr"/>
                      <a:r>
                        <a:rPr lang="en-US" sz="1000" dirty="0"/>
                        <a:t>Status</a:t>
                      </a:r>
                      <a:endParaRPr lang="en-AU" sz="1000" dirty="0"/>
                    </a:p>
                  </a:txBody>
                  <a:tcPr anchor="ctr">
                    <a:solidFill>
                      <a:srgbClr val="A59483"/>
                    </a:solidFill>
                  </a:tcPr>
                </a:tc>
                <a:extLst>
                  <a:ext uri="{0D108BD9-81ED-4DB2-BD59-A6C34878D82A}">
                    <a16:rowId xmlns:a16="http://schemas.microsoft.com/office/drawing/2014/main" val="3436055501"/>
                  </a:ext>
                </a:extLst>
              </a:tr>
              <a:tr h="338782">
                <a:tc>
                  <a:txBody>
                    <a:bodyPr/>
                    <a:lstStyle/>
                    <a:p>
                      <a:pPr algn="ctr" fontAlgn="b"/>
                      <a:r>
                        <a:rPr lang="en-AU" sz="1100" b="0" i="0" u="none" strike="noStrike" dirty="0">
                          <a:solidFill>
                            <a:srgbClr val="000000"/>
                          </a:solidFill>
                          <a:effectLst/>
                          <a:latin typeface="Calibri" panose="020F0502020204030204" pitchFamily="34" charset="0"/>
                        </a:rPr>
                        <a:t>E2001</a:t>
                      </a:r>
                    </a:p>
                  </a:txBody>
                  <a:tcPr marL="9525" marR="9525" marT="9525" marB="0" anchor="ctr">
                    <a:solidFill>
                      <a:srgbClr val="E1DBD5"/>
                    </a:solidFill>
                  </a:tcPr>
                </a:tc>
                <a:tc>
                  <a:txBody>
                    <a:bodyPr/>
                    <a:lstStyle/>
                    <a:p>
                      <a:pPr algn="l" fontAlgn="b"/>
                      <a:r>
                        <a:rPr lang="en-US" sz="1100" b="0" i="0" u="none" strike="noStrike" dirty="0">
                          <a:solidFill>
                            <a:srgbClr val="000000"/>
                          </a:solidFill>
                          <a:effectLst/>
                          <a:latin typeface="Calibri" panose="020F0502020204030204" pitchFamily="34" charset="0"/>
                        </a:rPr>
                        <a:t>Review and upgrade Council corporate signage and branding</a:t>
                      </a:r>
                    </a:p>
                  </a:txBody>
                  <a:tcPr marL="72000" marR="9525" marT="9525" marB="0" anchor="ctr">
                    <a:solidFill>
                      <a:srgbClr val="E1DBD5"/>
                    </a:solidFill>
                  </a:tcP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solidFill>
                      <a:srgbClr val="E1DBD5"/>
                    </a:solidFill>
                  </a:tcPr>
                </a:tc>
                <a:extLst>
                  <a:ext uri="{0D108BD9-81ED-4DB2-BD59-A6C34878D82A}">
                    <a16:rowId xmlns:a16="http://schemas.microsoft.com/office/drawing/2014/main" val="765835982"/>
                  </a:ext>
                </a:extLst>
              </a:tr>
              <a:tr h="323813">
                <a:tc>
                  <a:txBody>
                    <a:bodyPr/>
                    <a:lstStyle/>
                    <a:p>
                      <a:pPr algn="ctr" fontAlgn="b"/>
                      <a:r>
                        <a:rPr lang="en-AU" sz="1100" b="0" i="0" u="none" strike="noStrike" dirty="0">
                          <a:solidFill>
                            <a:srgbClr val="000000"/>
                          </a:solidFill>
                          <a:effectLst/>
                          <a:latin typeface="Calibri" panose="020F0502020204030204" pitchFamily="34" charset="0"/>
                        </a:rPr>
                        <a:t>E4001</a:t>
                      </a:r>
                    </a:p>
                  </a:txBody>
                  <a:tcPr marL="9525" marR="9525" marT="9525" marB="0" anchor="ctr">
                    <a:solidFill>
                      <a:srgbClr val="F5F3F1"/>
                    </a:solidFill>
                  </a:tcPr>
                </a:tc>
                <a:tc>
                  <a:txBody>
                    <a:bodyPr/>
                    <a:lstStyle/>
                    <a:p>
                      <a:pPr algn="l" fontAlgn="b"/>
                      <a:r>
                        <a:rPr lang="en-US" sz="1100" b="0" i="0" u="none" strike="noStrike" dirty="0">
                          <a:solidFill>
                            <a:srgbClr val="000000"/>
                          </a:solidFill>
                          <a:effectLst/>
                          <a:latin typeface="Calibri" panose="020F0502020204030204" pitchFamily="34" charset="0"/>
                        </a:rPr>
                        <a:t>Additional Tree safety work required to support the Tour Down under</a:t>
                      </a:r>
                    </a:p>
                  </a:txBody>
                  <a:tcPr marL="72000" marR="9525" marT="9525" marB="0" anchor="ctr">
                    <a:solidFill>
                      <a:srgbClr val="F5F3F1"/>
                    </a:solidFill>
                  </a:tcP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solidFill>
                      <a:srgbClr val="F5F3F1"/>
                    </a:solidFill>
                  </a:tcPr>
                </a:tc>
                <a:extLst>
                  <a:ext uri="{0D108BD9-81ED-4DB2-BD59-A6C34878D82A}">
                    <a16:rowId xmlns:a16="http://schemas.microsoft.com/office/drawing/2014/main" val="2929055022"/>
                  </a:ext>
                </a:extLst>
              </a:tr>
            </a:tbl>
          </a:graphicData>
        </a:graphic>
      </p:graphicFrame>
      <p:sp>
        <p:nvSpPr>
          <p:cNvPr id="87" name="TextBox 86">
            <a:extLst>
              <a:ext uri="{FF2B5EF4-FFF2-40B4-BE49-F238E27FC236}">
                <a16:creationId xmlns:a16="http://schemas.microsoft.com/office/drawing/2014/main" id="{62B22621-3BF6-B132-31C1-707951A3F3ED}"/>
              </a:ext>
            </a:extLst>
          </p:cNvPr>
          <p:cNvSpPr txBox="1"/>
          <p:nvPr/>
        </p:nvSpPr>
        <p:spPr>
          <a:xfrm>
            <a:off x="329519" y="7545288"/>
            <a:ext cx="4827091" cy="307777"/>
          </a:xfrm>
          <a:prstGeom prst="rect">
            <a:avLst/>
          </a:prstGeom>
          <a:noFill/>
        </p:spPr>
        <p:txBody>
          <a:bodyPr wrap="none" rtlCol="0">
            <a:spAutoFit/>
          </a:bodyPr>
          <a:lstStyle/>
          <a:p>
            <a:r>
              <a:rPr lang="en-US" sz="1400" b="1" dirty="0">
                <a:solidFill>
                  <a:srgbClr val="604B3C"/>
                </a:solidFill>
              </a:rPr>
              <a:t>Progress on Strategic Initiatives from the Annual Business Plan</a:t>
            </a:r>
            <a:endParaRPr lang="en-AU" sz="1400" b="1" dirty="0">
              <a:solidFill>
                <a:srgbClr val="604B3C"/>
              </a:solidFill>
            </a:endParaRPr>
          </a:p>
        </p:txBody>
      </p:sp>
      <p:pic>
        <p:nvPicPr>
          <p:cNvPr id="115" name="Picture 114" descr="File:Check mark 23x20 02.svg - Wikipedia">
            <a:extLst>
              <a:ext uri="{FF2B5EF4-FFF2-40B4-BE49-F238E27FC236}">
                <a16:creationId xmlns:a16="http://schemas.microsoft.com/office/drawing/2014/main" id="{0F78756A-CC0A-94E1-B885-5FB3908AEA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194" y="980899"/>
            <a:ext cx="180000" cy="170456"/>
          </a:xfrm>
          <a:prstGeom prst="rect">
            <a:avLst/>
          </a:prstGeom>
        </p:spPr>
      </p:pic>
      <p:grpSp>
        <p:nvGrpSpPr>
          <p:cNvPr id="28" name="Group 27">
            <a:extLst>
              <a:ext uri="{FF2B5EF4-FFF2-40B4-BE49-F238E27FC236}">
                <a16:creationId xmlns:a16="http://schemas.microsoft.com/office/drawing/2014/main" id="{F8B4E6A2-BE28-C640-63FC-57C4730188A3}"/>
              </a:ext>
            </a:extLst>
          </p:cNvPr>
          <p:cNvGrpSpPr/>
          <p:nvPr/>
        </p:nvGrpSpPr>
        <p:grpSpPr>
          <a:xfrm>
            <a:off x="693214" y="9561512"/>
            <a:ext cx="6182298" cy="230832"/>
            <a:chOff x="749119" y="9662228"/>
            <a:chExt cx="6182298" cy="230832"/>
          </a:xfrm>
        </p:grpSpPr>
        <p:grpSp>
          <p:nvGrpSpPr>
            <p:cNvPr id="29" name="Group 28">
              <a:extLst>
                <a:ext uri="{FF2B5EF4-FFF2-40B4-BE49-F238E27FC236}">
                  <a16:creationId xmlns:a16="http://schemas.microsoft.com/office/drawing/2014/main" id="{8080C443-BCEB-31A1-3420-525C97F07E0A}"/>
                </a:ext>
              </a:extLst>
            </p:cNvPr>
            <p:cNvGrpSpPr/>
            <p:nvPr/>
          </p:nvGrpSpPr>
          <p:grpSpPr>
            <a:xfrm>
              <a:off x="749119" y="9662228"/>
              <a:ext cx="6182298" cy="230832"/>
              <a:chOff x="749119" y="9662228"/>
              <a:chExt cx="6182298" cy="230832"/>
            </a:xfrm>
          </p:grpSpPr>
          <p:sp>
            <p:nvSpPr>
              <p:cNvPr id="31" name="Oval 306">
                <a:extLst>
                  <a:ext uri="{FF2B5EF4-FFF2-40B4-BE49-F238E27FC236}">
                    <a16:creationId xmlns:a16="http://schemas.microsoft.com/office/drawing/2014/main" id="{832D2F9D-B27D-3275-4A6A-A2A6BCA06C05}"/>
                  </a:ext>
                </a:extLst>
              </p:cNvPr>
              <p:cNvSpPr>
                <a:spLocks noChangeAspect="1"/>
              </p:cNvSpPr>
              <p:nvPr/>
            </p:nvSpPr>
            <p:spPr>
              <a:xfrm>
                <a:off x="1983645"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2" name="Group 31">
                <a:extLst>
                  <a:ext uri="{FF2B5EF4-FFF2-40B4-BE49-F238E27FC236}">
                    <a16:creationId xmlns:a16="http://schemas.microsoft.com/office/drawing/2014/main" id="{F6E533E5-06B0-EC60-55DA-D0C8C3A2A7B7}"/>
                  </a:ext>
                </a:extLst>
              </p:cNvPr>
              <p:cNvGrpSpPr/>
              <p:nvPr/>
            </p:nvGrpSpPr>
            <p:grpSpPr>
              <a:xfrm>
                <a:off x="1288818" y="9705644"/>
                <a:ext cx="144000" cy="144000"/>
                <a:chOff x="2564900" y="9680038"/>
                <a:chExt cx="180000" cy="180000"/>
              </a:xfrm>
            </p:grpSpPr>
            <p:sp>
              <p:nvSpPr>
                <p:cNvPr id="51" name="Oval 50">
                  <a:extLst>
                    <a:ext uri="{FF2B5EF4-FFF2-40B4-BE49-F238E27FC236}">
                      <a16:creationId xmlns:a16="http://schemas.microsoft.com/office/drawing/2014/main" id="{E64A506A-79EA-E63A-94E7-24A444AB530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2" name="Rounded Rectangle 198">
                  <a:extLst>
                    <a:ext uri="{FF2B5EF4-FFF2-40B4-BE49-F238E27FC236}">
                      <a16:creationId xmlns:a16="http://schemas.microsoft.com/office/drawing/2014/main" id="{FAC1F4E4-6F55-2802-48E4-FAC98D6E668F}"/>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3" name="Group 32">
                <a:extLst>
                  <a:ext uri="{FF2B5EF4-FFF2-40B4-BE49-F238E27FC236}">
                    <a16:creationId xmlns:a16="http://schemas.microsoft.com/office/drawing/2014/main" id="{D23B0A34-6E9B-80A1-C322-3FB856E8C97A}"/>
                  </a:ext>
                </a:extLst>
              </p:cNvPr>
              <p:cNvGrpSpPr/>
              <p:nvPr/>
            </p:nvGrpSpPr>
            <p:grpSpPr>
              <a:xfrm>
                <a:off x="3557431" y="9705644"/>
                <a:ext cx="144000" cy="144000"/>
                <a:chOff x="5566528" y="9680038"/>
                <a:chExt cx="180000" cy="180000"/>
              </a:xfrm>
            </p:grpSpPr>
            <p:sp>
              <p:nvSpPr>
                <p:cNvPr id="49" name="Oval 48">
                  <a:extLst>
                    <a:ext uri="{FF2B5EF4-FFF2-40B4-BE49-F238E27FC236}">
                      <a16:creationId xmlns:a16="http://schemas.microsoft.com/office/drawing/2014/main" id="{AA4146F7-170A-D249-B3BB-C631FE442F34}"/>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ounded Rectangle 181">
                  <a:extLst>
                    <a:ext uri="{FF2B5EF4-FFF2-40B4-BE49-F238E27FC236}">
                      <a16:creationId xmlns:a16="http://schemas.microsoft.com/office/drawing/2014/main" id="{5C2180C7-1690-3149-8D21-B5A26DF71039}"/>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9" name="Oval 3">
                <a:extLst>
                  <a:ext uri="{FF2B5EF4-FFF2-40B4-BE49-F238E27FC236}">
                    <a16:creationId xmlns:a16="http://schemas.microsoft.com/office/drawing/2014/main" id="{4BF0B8F4-C695-6313-43B2-AE0471626847}"/>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TextBox 39">
                <a:extLst>
                  <a:ext uri="{FF2B5EF4-FFF2-40B4-BE49-F238E27FC236}">
                    <a16:creationId xmlns:a16="http://schemas.microsoft.com/office/drawing/2014/main" id="{DEAADC4B-9D8F-E0AD-578D-A71A3DA1472F}"/>
                  </a:ext>
                </a:extLst>
              </p:cNvPr>
              <p:cNvSpPr txBox="1"/>
              <p:nvPr/>
            </p:nvSpPr>
            <p:spPr>
              <a:xfrm>
                <a:off x="1356353" y="9662228"/>
                <a:ext cx="683200" cy="230832"/>
              </a:xfrm>
              <a:prstGeom prst="rect">
                <a:avLst/>
              </a:prstGeom>
              <a:noFill/>
            </p:spPr>
            <p:txBody>
              <a:bodyPr wrap="none" rtlCol="0">
                <a:spAutoFit/>
              </a:bodyPr>
              <a:lstStyle/>
              <a:p>
                <a:r>
                  <a:rPr lang="en-US" sz="900" dirty="0"/>
                  <a:t>= On Track</a:t>
                </a:r>
                <a:endParaRPr lang="en-AU" sz="900" dirty="0"/>
              </a:p>
            </p:txBody>
          </p:sp>
          <p:sp>
            <p:nvSpPr>
              <p:cNvPr id="41" name="TextBox 40">
                <a:extLst>
                  <a:ext uri="{FF2B5EF4-FFF2-40B4-BE49-F238E27FC236}">
                    <a16:creationId xmlns:a16="http://schemas.microsoft.com/office/drawing/2014/main" id="{94DF6B93-D2D4-E40A-6D52-BE9075D4107F}"/>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42" name="TextBox 41">
                <a:extLst>
                  <a:ext uri="{FF2B5EF4-FFF2-40B4-BE49-F238E27FC236}">
                    <a16:creationId xmlns:a16="http://schemas.microsoft.com/office/drawing/2014/main" id="{80159486-AD7F-0B6B-422F-ED1B499F7298}"/>
                  </a:ext>
                </a:extLst>
              </p:cNvPr>
              <p:cNvSpPr txBox="1"/>
              <p:nvPr/>
            </p:nvSpPr>
            <p:spPr>
              <a:xfrm>
                <a:off x="2053727" y="9662228"/>
                <a:ext cx="809837" cy="230832"/>
              </a:xfrm>
              <a:prstGeom prst="rect">
                <a:avLst/>
              </a:prstGeom>
              <a:noFill/>
            </p:spPr>
            <p:txBody>
              <a:bodyPr wrap="none" rtlCol="0">
                <a:spAutoFit/>
              </a:bodyPr>
              <a:lstStyle/>
              <a:p>
                <a:r>
                  <a:rPr lang="en-US" sz="900" dirty="0"/>
                  <a:t>= Not Started</a:t>
                </a:r>
                <a:endParaRPr lang="en-AU" sz="900" dirty="0"/>
              </a:p>
            </p:txBody>
          </p:sp>
          <p:sp>
            <p:nvSpPr>
              <p:cNvPr id="43" name="TextBox 42">
                <a:extLst>
                  <a:ext uri="{FF2B5EF4-FFF2-40B4-BE49-F238E27FC236}">
                    <a16:creationId xmlns:a16="http://schemas.microsoft.com/office/drawing/2014/main" id="{26ADEF3B-EDAA-924F-C569-9F312269FC38}"/>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44" name="TextBox 43">
                <a:extLst>
                  <a:ext uri="{FF2B5EF4-FFF2-40B4-BE49-F238E27FC236}">
                    <a16:creationId xmlns:a16="http://schemas.microsoft.com/office/drawing/2014/main" id="{A883E3D1-1BC3-192A-B097-AC96386DA91A}"/>
                  </a:ext>
                </a:extLst>
              </p:cNvPr>
              <p:cNvSpPr txBox="1"/>
              <p:nvPr/>
            </p:nvSpPr>
            <p:spPr>
              <a:xfrm>
                <a:off x="3629439" y="9662228"/>
                <a:ext cx="1050288" cy="230832"/>
              </a:xfrm>
              <a:prstGeom prst="rect">
                <a:avLst/>
              </a:prstGeom>
              <a:noFill/>
            </p:spPr>
            <p:txBody>
              <a:bodyPr wrap="none" rtlCol="0">
                <a:spAutoFit/>
              </a:bodyPr>
              <a:lstStyle/>
              <a:p>
                <a:r>
                  <a:rPr lang="en-US" sz="900" dirty="0"/>
                  <a:t>= Behind Schedule</a:t>
                </a:r>
                <a:endParaRPr lang="en-AU" sz="900" dirty="0"/>
              </a:p>
            </p:txBody>
          </p:sp>
          <p:sp>
            <p:nvSpPr>
              <p:cNvPr id="45" name="TextBox 44">
                <a:extLst>
                  <a:ext uri="{FF2B5EF4-FFF2-40B4-BE49-F238E27FC236}">
                    <a16:creationId xmlns:a16="http://schemas.microsoft.com/office/drawing/2014/main" id="{ACD71428-91E0-BA0A-DD8A-9BB2FEE04621}"/>
                  </a:ext>
                </a:extLst>
              </p:cNvPr>
              <p:cNvSpPr txBox="1"/>
              <p:nvPr/>
            </p:nvSpPr>
            <p:spPr>
              <a:xfrm>
                <a:off x="2909359" y="9662228"/>
                <a:ext cx="688009" cy="230832"/>
              </a:xfrm>
              <a:prstGeom prst="rect">
                <a:avLst/>
              </a:prstGeom>
              <a:noFill/>
            </p:spPr>
            <p:txBody>
              <a:bodyPr wrap="none" rtlCol="0">
                <a:spAutoFit/>
              </a:bodyPr>
              <a:lstStyle/>
              <a:p>
                <a:r>
                  <a:rPr lang="en-US" sz="900" dirty="0"/>
                  <a:t>= Deferred</a:t>
                </a:r>
                <a:endParaRPr lang="en-AU" sz="900" dirty="0"/>
              </a:p>
            </p:txBody>
          </p:sp>
          <p:sp>
            <p:nvSpPr>
              <p:cNvPr id="46" name="Oval 306">
                <a:extLst>
                  <a:ext uri="{FF2B5EF4-FFF2-40B4-BE49-F238E27FC236}">
                    <a16:creationId xmlns:a16="http://schemas.microsoft.com/office/drawing/2014/main" id="{E0E9A3CE-3876-5E2D-2350-1106130B718B}"/>
                  </a:ext>
                </a:extLst>
              </p:cNvPr>
              <p:cNvSpPr>
                <a:spLocks noChangeAspect="1"/>
              </p:cNvSpPr>
              <p:nvPr/>
            </p:nvSpPr>
            <p:spPr>
              <a:xfrm>
                <a:off x="2837351"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7" name="Straight Arrow Connector 46">
                <a:extLst>
                  <a:ext uri="{FF2B5EF4-FFF2-40B4-BE49-F238E27FC236}">
                    <a16:creationId xmlns:a16="http://schemas.microsoft.com/office/drawing/2014/main" id="{4BC82949-3499-5828-5498-0A744691C78D}"/>
                  </a:ext>
                </a:extLst>
              </p:cNvPr>
              <p:cNvCxnSpPr/>
              <p:nvPr/>
            </p:nvCxnSpPr>
            <p:spPr>
              <a:xfrm>
                <a:off x="2861975" y="9777644"/>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F9DF77D-B103-F482-1E08-E592C3EF5351}"/>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0" name="Picture 29" descr="File:Check mark 23x20 02.svg - Wikipedia">
              <a:extLst>
                <a:ext uri="{FF2B5EF4-FFF2-40B4-BE49-F238E27FC236}">
                  <a16:creationId xmlns:a16="http://schemas.microsoft.com/office/drawing/2014/main" id="{6615DC78-3125-1942-7D7D-58BF769AA8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56" name="Group 55">
            <a:extLst>
              <a:ext uri="{FF2B5EF4-FFF2-40B4-BE49-F238E27FC236}">
                <a16:creationId xmlns:a16="http://schemas.microsoft.com/office/drawing/2014/main" id="{28202206-AF29-CCA1-888D-AF2AF1087C13}"/>
              </a:ext>
            </a:extLst>
          </p:cNvPr>
          <p:cNvGrpSpPr/>
          <p:nvPr/>
        </p:nvGrpSpPr>
        <p:grpSpPr>
          <a:xfrm>
            <a:off x="5976605" y="8261568"/>
            <a:ext cx="180000" cy="180000"/>
            <a:chOff x="2564900" y="9680038"/>
            <a:chExt cx="180000" cy="180000"/>
          </a:xfrm>
        </p:grpSpPr>
        <p:sp>
          <p:nvSpPr>
            <p:cNvPr id="57" name="Oval 56">
              <a:extLst>
                <a:ext uri="{FF2B5EF4-FFF2-40B4-BE49-F238E27FC236}">
                  <a16:creationId xmlns:a16="http://schemas.microsoft.com/office/drawing/2014/main" id="{C0A3AC75-9BAE-81D8-53E1-A4D79226D073}"/>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8" name="Rounded Rectangle 198">
              <a:extLst>
                <a:ext uri="{FF2B5EF4-FFF2-40B4-BE49-F238E27FC236}">
                  <a16:creationId xmlns:a16="http://schemas.microsoft.com/office/drawing/2014/main" id="{290FBE23-35F1-7169-6B45-58CEC3E6BCBC}"/>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91" name="Group 90">
            <a:extLst>
              <a:ext uri="{FF2B5EF4-FFF2-40B4-BE49-F238E27FC236}">
                <a16:creationId xmlns:a16="http://schemas.microsoft.com/office/drawing/2014/main" id="{4E980F11-D21A-59E2-E824-ADA4E205BFB9}"/>
              </a:ext>
            </a:extLst>
          </p:cNvPr>
          <p:cNvGrpSpPr/>
          <p:nvPr/>
        </p:nvGrpSpPr>
        <p:grpSpPr>
          <a:xfrm>
            <a:off x="3398042" y="3123348"/>
            <a:ext cx="284400" cy="284400"/>
            <a:chOff x="3410859" y="819782"/>
            <a:chExt cx="284400" cy="284400"/>
          </a:xfrm>
          <a:solidFill>
            <a:schemeClr val="bg1">
              <a:lumMod val="85000"/>
            </a:schemeClr>
          </a:solidFill>
        </p:grpSpPr>
        <p:sp>
          <p:nvSpPr>
            <p:cNvPr id="92" name="Oval 306">
              <a:extLst>
                <a:ext uri="{FF2B5EF4-FFF2-40B4-BE49-F238E27FC236}">
                  <a16:creationId xmlns:a16="http://schemas.microsoft.com/office/drawing/2014/main" id="{0147EDFD-6472-262B-AB09-3D232BC09161}"/>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3" name="Straight Connector 92">
              <a:extLst>
                <a:ext uri="{FF2B5EF4-FFF2-40B4-BE49-F238E27FC236}">
                  <a16:creationId xmlns:a16="http://schemas.microsoft.com/office/drawing/2014/main" id="{3F1717D2-0658-D33C-DBF8-1F908F1B5178}"/>
                </a:ext>
              </a:extLst>
            </p:cNvPr>
            <p:cNvCxnSpPr/>
            <p:nvPr/>
          </p:nvCxnSpPr>
          <p:spPr>
            <a:xfrm>
              <a:off x="3460242" y="961982"/>
              <a:ext cx="182636"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6D22A343-D9B9-5A02-AA06-5C2FB5418C3C}"/>
              </a:ext>
            </a:extLst>
          </p:cNvPr>
          <p:cNvSpPr txBox="1"/>
          <p:nvPr/>
        </p:nvSpPr>
        <p:spPr>
          <a:xfrm>
            <a:off x="3704172" y="1030022"/>
            <a:ext cx="2865139" cy="938719"/>
          </a:xfrm>
          <a:prstGeom prst="rect">
            <a:avLst/>
          </a:prstGeom>
          <a:noFill/>
        </p:spPr>
        <p:txBody>
          <a:bodyPr wrap="square">
            <a:spAutoFit/>
          </a:bodyPr>
          <a:lstStyle/>
          <a:p>
            <a:pPr marL="171450" indent="-171450">
              <a:buFont typeface="Arial" panose="020B0604020202020204" pitchFamily="34" charset="0"/>
              <a:buChar char="•"/>
            </a:pPr>
            <a:r>
              <a:rPr lang="en-US" sz="1100" dirty="0"/>
              <a:t>Hosted a retail fundamentals workshop for businesses in Stirling and Woodside</a:t>
            </a:r>
          </a:p>
          <a:p>
            <a:pPr marL="171450" indent="-171450">
              <a:buFont typeface="Arial" panose="020B0604020202020204" pitchFamily="34" charset="0"/>
              <a:buChar char="•"/>
            </a:pPr>
            <a:r>
              <a:rPr lang="en-US" sz="1100" dirty="0"/>
              <a:t>Assisted Stirling Business Association with development of marketing responses to Mall Fire.</a:t>
            </a:r>
          </a:p>
        </p:txBody>
      </p:sp>
      <p:sp>
        <p:nvSpPr>
          <p:cNvPr id="17" name="Oval 3">
            <a:extLst>
              <a:ext uri="{FF2B5EF4-FFF2-40B4-BE49-F238E27FC236}">
                <a16:creationId xmlns:a16="http://schemas.microsoft.com/office/drawing/2014/main" id="{8DB1EAB8-4034-D9DA-2483-B5E6AF2EFB76}"/>
              </a:ext>
            </a:extLst>
          </p:cNvPr>
          <p:cNvSpPr/>
          <p:nvPr/>
        </p:nvSpPr>
        <p:spPr>
          <a:xfrm>
            <a:off x="5976605" y="857616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51252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05645"/>
            <a:ext cx="441175" cy="38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01" y="162279"/>
            <a:ext cx="3873176" cy="28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44016" y="627118"/>
            <a:ext cx="6597352" cy="733854"/>
          </a:xfrm>
          <a:prstGeom prst="rect">
            <a:avLst/>
          </a:prstGeom>
          <a:gradFill>
            <a:gsLst>
              <a:gs pos="0">
                <a:schemeClr val="bg1"/>
              </a:gs>
              <a:gs pos="67000">
                <a:srgbClr val="E4F7DD"/>
              </a:gs>
              <a:gs pos="100000">
                <a:srgbClr val="E4F7D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3743478" y="960234"/>
            <a:ext cx="2885684" cy="1107996"/>
          </a:xfrm>
          <a:prstGeom prst="rect">
            <a:avLst/>
          </a:prstGeom>
        </p:spPr>
        <p:txBody>
          <a:bodyPr wrap="square">
            <a:spAutoFit/>
          </a:bodyPr>
          <a:lstStyle/>
          <a:p>
            <a:r>
              <a:rPr lang="en-US" sz="1100" b="1" dirty="0">
                <a:solidFill>
                  <a:srgbClr val="000000"/>
                </a:solidFill>
                <a:latin typeface="Calibri" panose="020F0502020204030204" pitchFamily="34" charset="0"/>
              </a:rPr>
              <a:t>Local Climate Adaptations for landscape conservation</a:t>
            </a:r>
          </a:p>
          <a:p>
            <a:pPr marL="171450" indent="-171450">
              <a:spcAft>
                <a:spcPts val="600"/>
              </a:spcAft>
              <a:buFont typeface="Arial" panose="020B0604020202020204" pitchFamily="34" charset="0"/>
              <a:buChar char="•"/>
            </a:pPr>
            <a:r>
              <a:rPr lang="en-US" sz="1100" dirty="0">
                <a:solidFill>
                  <a:srgbClr val="1C1F2A"/>
                </a:solidFill>
              </a:rPr>
              <a:t>Managed the excessive woody weed infestations which are elevating the fuel levels in council reserves  at Mylor Parklands and Bridgewater Recreation Ground</a:t>
            </a:r>
          </a:p>
        </p:txBody>
      </p:sp>
      <p:sp>
        <p:nvSpPr>
          <p:cNvPr id="12" name="TextBox 11"/>
          <p:cNvSpPr txBox="1"/>
          <p:nvPr/>
        </p:nvSpPr>
        <p:spPr>
          <a:xfrm>
            <a:off x="173891" y="675265"/>
            <a:ext cx="928396" cy="307777"/>
          </a:xfrm>
          <a:prstGeom prst="rect">
            <a:avLst/>
          </a:prstGeom>
          <a:noFill/>
        </p:spPr>
        <p:txBody>
          <a:bodyPr wrap="none" rtlCol="0">
            <a:spAutoFit/>
          </a:bodyPr>
          <a:lstStyle/>
          <a:p>
            <a:r>
              <a:rPr lang="en-US" sz="1400" b="1" dirty="0">
                <a:solidFill>
                  <a:schemeClr val="accent2">
                    <a:lumMod val="75000"/>
                  </a:schemeClr>
                </a:solidFill>
              </a:rPr>
              <a:t>Highlights</a:t>
            </a:r>
            <a:endParaRPr lang="en-AU" sz="1400" b="1" dirty="0">
              <a:solidFill>
                <a:schemeClr val="accent2">
                  <a:lumMod val="75000"/>
                </a:schemeClr>
              </a:solidFill>
            </a:endParaRPr>
          </a:p>
        </p:txBody>
      </p:sp>
      <p:sp>
        <p:nvSpPr>
          <p:cNvPr id="2" name="Rectangle 1"/>
          <p:cNvSpPr/>
          <p:nvPr/>
        </p:nvSpPr>
        <p:spPr>
          <a:xfrm>
            <a:off x="457005" y="960234"/>
            <a:ext cx="3123703" cy="3046988"/>
          </a:xfrm>
          <a:prstGeom prst="rect">
            <a:avLst/>
          </a:prstGeom>
        </p:spPr>
        <p:txBody>
          <a:bodyPr wrap="square">
            <a:spAutoFit/>
          </a:bodyPr>
          <a:lstStyle/>
          <a:p>
            <a:pPr lvl="0"/>
            <a:r>
              <a:rPr lang="en-US" sz="1100" b="1" dirty="0">
                <a:solidFill>
                  <a:srgbClr val="1C1F2A"/>
                </a:solidFill>
              </a:rPr>
              <a:t>Post prescribed burn weed management</a:t>
            </a:r>
          </a:p>
          <a:p>
            <a:pPr marL="171450" lvl="0" indent="-171450">
              <a:buFont typeface="Arial" panose="020B0604020202020204" pitchFamily="34" charset="0"/>
              <a:buChar char="•"/>
            </a:pPr>
            <a:r>
              <a:rPr lang="en-US" sz="1100" dirty="0">
                <a:solidFill>
                  <a:srgbClr val="1C1F2A"/>
                </a:solidFill>
              </a:rPr>
              <a:t>Weed control undertaken by contractors at all 10 treated sites.</a:t>
            </a:r>
          </a:p>
          <a:p>
            <a:pPr marL="171450" lvl="0" indent="-171450">
              <a:spcAft>
                <a:spcPts val="600"/>
              </a:spcAft>
              <a:buFont typeface="Arial" panose="020B0604020202020204" pitchFamily="34" charset="0"/>
              <a:buChar char="•"/>
            </a:pPr>
            <a:r>
              <a:rPr lang="en-US" sz="1100" dirty="0">
                <a:solidFill>
                  <a:srgbClr val="1C1F2A"/>
                </a:solidFill>
              </a:rPr>
              <a:t>10 new proposed sites have now been endorsed by Council Members.</a:t>
            </a:r>
          </a:p>
          <a:p>
            <a:pPr lvl="0"/>
            <a:r>
              <a:rPr lang="en-US" sz="1100" b="1" dirty="0">
                <a:solidFill>
                  <a:srgbClr val="1C1F2A"/>
                </a:solidFill>
              </a:rPr>
              <a:t>Open Space Biodiversity</a:t>
            </a:r>
          </a:p>
          <a:p>
            <a:pPr marL="171450" lvl="0" indent="-171450">
              <a:buFont typeface="Arial" panose="020B0604020202020204" pitchFamily="34" charset="0"/>
              <a:buChar char="•"/>
            </a:pPr>
            <a:r>
              <a:rPr lang="en-US" sz="1100" dirty="0">
                <a:solidFill>
                  <a:srgbClr val="1C1F2A"/>
                </a:solidFill>
              </a:rPr>
              <a:t>Commenced the 'Virtual Wildlife Fence' trial in partnership with rescue organisation 1300 </a:t>
            </a:r>
            <a:r>
              <a:rPr lang="en-US" sz="1100" dirty="0" err="1">
                <a:solidFill>
                  <a:srgbClr val="1C1F2A"/>
                </a:solidFill>
              </a:rPr>
              <a:t>Koalaz</a:t>
            </a:r>
            <a:r>
              <a:rPr lang="en-US" sz="1100" dirty="0">
                <a:solidFill>
                  <a:srgbClr val="1C1F2A"/>
                </a:solidFill>
              </a:rPr>
              <a:t> with the aim of reducing wildlife strike at collision 'hotspots' within the Council road network. </a:t>
            </a:r>
          </a:p>
          <a:p>
            <a:pPr marL="171450" lvl="0" indent="-171450">
              <a:buFont typeface="Arial" panose="020B0604020202020204" pitchFamily="34" charset="0"/>
              <a:buChar char="•"/>
            </a:pPr>
            <a:r>
              <a:rPr lang="en-US" sz="1100" dirty="0">
                <a:solidFill>
                  <a:srgbClr val="1C1F2A"/>
                </a:solidFill>
              </a:rPr>
              <a:t>Undertook rabbit biocontrol across 5 reserves - </a:t>
            </a:r>
            <a:r>
              <a:rPr lang="en-US" sz="1100" dirty="0" err="1">
                <a:solidFill>
                  <a:srgbClr val="1C1F2A"/>
                </a:solidFill>
              </a:rPr>
              <a:t>Woorabinda</a:t>
            </a:r>
            <a:r>
              <a:rPr lang="en-US" sz="1100" dirty="0">
                <a:solidFill>
                  <a:srgbClr val="1C1F2A"/>
                </a:solidFill>
              </a:rPr>
              <a:t>, Lobethal </a:t>
            </a:r>
            <a:r>
              <a:rPr lang="en-US" sz="1100" dirty="0" err="1">
                <a:solidFill>
                  <a:srgbClr val="1C1F2A"/>
                </a:solidFill>
              </a:rPr>
              <a:t>Bsuhland</a:t>
            </a:r>
            <a:r>
              <a:rPr lang="en-US" sz="1100" dirty="0">
                <a:solidFill>
                  <a:srgbClr val="1C1F2A"/>
                </a:solidFill>
              </a:rPr>
              <a:t> Park, </a:t>
            </a:r>
            <a:r>
              <a:rPr lang="en-US" sz="1100" dirty="0" err="1">
                <a:solidFill>
                  <a:srgbClr val="1C1F2A"/>
                </a:solidFill>
              </a:rPr>
              <a:t>Candlebark</a:t>
            </a:r>
            <a:r>
              <a:rPr lang="en-US" sz="1100" dirty="0">
                <a:solidFill>
                  <a:srgbClr val="1C1F2A"/>
                </a:solidFill>
              </a:rPr>
              <a:t> Reserve, Mylor oval, Mylor Parklands, The Deanery.</a:t>
            </a:r>
          </a:p>
          <a:p>
            <a:pPr marL="171450" lvl="0" indent="-171450">
              <a:buFont typeface="Arial" panose="020B0604020202020204" pitchFamily="34" charset="0"/>
              <a:buChar char="•"/>
            </a:pPr>
            <a:r>
              <a:rPr lang="en-US" sz="1100" dirty="0">
                <a:solidFill>
                  <a:srgbClr val="1C1F2A"/>
                </a:solidFill>
              </a:rPr>
              <a:t>Facilitated the South Australian Feral Deer Eradication Program 2022-2032</a:t>
            </a:r>
          </a:p>
        </p:txBody>
      </p:sp>
      <p:grpSp>
        <p:nvGrpSpPr>
          <p:cNvPr id="33" name="Group 32">
            <a:extLst>
              <a:ext uri="{FF2B5EF4-FFF2-40B4-BE49-F238E27FC236}">
                <a16:creationId xmlns:a16="http://schemas.microsoft.com/office/drawing/2014/main" id="{9AAE37C4-C691-77D4-11EB-D922C1B80BB3}"/>
              </a:ext>
            </a:extLst>
          </p:cNvPr>
          <p:cNvGrpSpPr/>
          <p:nvPr/>
        </p:nvGrpSpPr>
        <p:grpSpPr>
          <a:xfrm>
            <a:off x="675702" y="4887546"/>
            <a:ext cx="6182298" cy="230832"/>
            <a:chOff x="749119" y="9662228"/>
            <a:chExt cx="6182298" cy="230832"/>
          </a:xfrm>
        </p:grpSpPr>
        <p:grpSp>
          <p:nvGrpSpPr>
            <p:cNvPr id="34" name="Group 33">
              <a:extLst>
                <a:ext uri="{FF2B5EF4-FFF2-40B4-BE49-F238E27FC236}">
                  <a16:creationId xmlns:a16="http://schemas.microsoft.com/office/drawing/2014/main" id="{535CFF04-0BD9-325A-6D92-2F04B3B27773}"/>
                </a:ext>
              </a:extLst>
            </p:cNvPr>
            <p:cNvGrpSpPr/>
            <p:nvPr/>
          </p:nvGrpSpPr>
          <p:grpSpPr>
            <a:xfrm>
              <a:off x="749119" y="9662228"/>
              <a:ext cx="6182298" cy="230832"/>
              <a:chOff x="749119" y="9662228"/>
              <a:chExt cx="6182298" cy="230832"/>
            </a:xfrm>
          </p:grpSpPr>
          <p:sp>
            <p:nvSpPr>
              <p:cNvPr id="37" name="Oval 306">
                <a:extLst>
                  <a:ext uri="{FF2B5EF4-FFF2-40B4-BE49-F238E27FC236}">
                    <a16:creationId xmlns:a16="http://schemas.microsoft.com/office/drawing/2014/main" id="{DC1E26FC-686E-5F74-3661-39A262349474}"/>
                  </a:ext>
                </a:extLst>
              </p:cNvPr>
              <p:cNvSpPr>
                <a:spLocks noChangeAspect="1"/>
              </p:cNvSpPr>
              <p:nvPr/>
            </p:nvSpPr>
            <p:spPr>
              <a:xfrm>
                <a:off x="1983645"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8" name="Group 37">
                <a:extLst>
                  <a:ext uri="{FF2B5EF4-FFF2-40B4-BE49-F238E27FC236}">
                    <a16:creationId xmlns:a16="http://schemas.microsoft.com/office/drawing/2014/main" id="{A69C0D4B-BBB4-BF1C-8624-6994174D4342}"/>
                  </a:ext>
                </a:extLst>
              </p:cNvPr>
              <p:cNvGrpSpPr/>
              <p:nvPr/>
            </p:nvGrpSpPr>
            <p:grpSpPr>
              <a:xfrm>
                <a:off x="1288818" y="9705644"/>
                <a:ext cx="144000" cy="144000"/>
                <a:chOff x="2564900" y="9680038"/>
                <a:chExt cx="180000" cy="180000"/>
              </a:xfrm>
            </p:grpSpPr>
            <p:sp>
              <p:nvSpPr>
                <p:cNvPr id="52" name="Oval 51">
                  <a:extLst>
                    <a:ext uri="{FF2B5EF4-FFF2-40B4-BE49-F238E27FC236}">
                      <a16:creationId xmlns:a16="http://schemas.microsoft.com/office/drawing/2014/main" id="{760C6F7E-7709-464E-0B6B-04BC153F935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3" name="Rounded Rectangle 198">
                  <a:extLst>
                    <a:ext uri="{FF2B5EF4-FFF2-40B4-BE49-F238E27FC236}">
                      <a16:creationId xmlns:a16="http://schemas.microsoft.com/office/drawing/2014/main" id="{0FE611BA-6F84-FB96-F6C1-9AE245F55DDC}"/>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9" name="Group 38">
                <a:extLst>
                  <a:ext uri="{FF2B5EF4-FFF2-40B4-BE49-F238E27FC236}">
                    <a16:creationId xmlns:a16="http://schemas.microsoft.com/office/drawing/2014/main" id="{CA07D4E0-F1BC-AD07-2413-EA855601164C}"/>
                  </a:ext>
                </a:extLst>
              </p:cNvPr>
              <p:cNvGrpSpPr/>
              <p:nvPr/>
            </p:nvGrpSpPr>
            <p:grpSpPr>
              <a:xfrm>
                <a:off x="3557431" y="9705644"/>
                <a:ext cx="144000" cy="144000"/>
                <a:chOff x="5566528" y="9680038"/>
                <a:chExt cx="180000" cy="180000"/>
              </a:xfrm>
            </p:grpSpPr>
            <p:sp>
              <p:nvSpPr>
                <p:cNvPr id="50" name="Oval 49">
                  <a:extLst>
                    <a:ext uri="{FF2B5EF4-FFF2-40B4-BE49-F238E27FC236}">
                      <a16:creationId xmlns:a16="http://schemas.microsoft.com/office/drawing/2014/main" id="{BDF0A291-0E02-0730-D7BA-8E42F3D9648B}"/>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ounded Rectangle 181">
                  <a:extLst>
                    <a:ext uri="{FF2B5EF4-FFF2-40B4-BE49-F238E27FC236}">
                      <a16:creationId xmlns:a16="http://schemas.microsoft.com/office/drawing/2014/main" id="{76BAA883-ABC8-17E4-9442-0381E7D80028}"/>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0" name="Oval 3">
                <a:extLst>
                  <a:ext uri="{FF2B5EF4-FFF2-40B4-BE49-F238E27FC236}">
                    <a16:creationId xmlns:a16="http://schemas.microsoft.com/office/drawing/2014/main" id="{7B48A204-2480-9739-04CD-BA05F6100827}"/>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TextBox 40">
                <a:extLst>
                  <a:ext uri="{FF2B5EF4-FFF2-40B4-BE49-F238E27FC236}">
                    <a16:creationId xmlns:a16="http://schemas.microsoft.com/office/drawing/2014/main" id="{7E282605-0700-707B-C416-547B71EF398B}"/>
                  </a:ext>
                </a:extLst>
              </p:cNvPr>
              <p:cNvSpPr txBox="1"/>
              <p:nvPr/>
            </p:nvSpPr>
            <p:spPr>
              <a:xfrm>
                <a:off x="1356353" y="9662228"/>
                <a:ext cx="683200" cy="230832"/>
              </a:xfrm>
              <a:prstGeom prst="rect">
                <a:avLst/>
              </a:prstGeom>
              <a:noFill/>
            </p:spPr>
            <p:txBody>
              <a:bodyPr wrap="none" rtlCol="0">
                <a:spAutoFit/>
              </a:bodyPr>
              <a:lstStyle/>
              <a:p>
                <a:r>
                  <a:rPr lang="en-US" sz="900" dirty="0"/>
                  <a:t>= On Track</a:t>
                </a:r>
                <a:endParaRPr lang="en-AU" sz="900" dirty="0"/>
              </a:p>
            </p:txBody>
          </p:sp>
          <p:sp>
            <p:nvSpPr>
              <p:cNvPr id="42" name="TextBox 41">
                <a:extLst>
                  <a:ext uri="{FF2B5EF4-FFF2-40B4-BE49-F238E27FC236}">
                    <a16:creationId xmlns:a16="http://schemas.microsoft.com/office/drawing/2014/main" id="{6663D9B0-2ECD-0147-485F-3C36A1E819B0}"/>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43" name="TextBox 42">
                <a:extLst>
                  <a:ext uri="{FF2B5EF4-FFF2-40B4-BE49-F238E27FC236}">
                    <a16:creationId xmlns:a16="http://schemas.microsoft.com/office/drawing/2014/main" id="{09FC24FD-8CE6-032C-9C98-E4E9F5C76E4E}"/>
                  </a:ext>
                </a:extLst>
              </p:cNvPr>
              <p:cNvSpPr txBox="1"/>
              <p:nvPr/>
            </p:nvSpPr>
            <p:spPr>
              <a:xfrm>
                <a:off x="2053727" y="9662228"/>
                <a:ext cx="809837" cy="230832"/>
              </a:xfrm>
              <a:prstGeom prst="rect">
                <a:avLst/>
              </a:prstGeom>
              <a:noFill/>
            </p:spPr>
            <p:txBody>
              <a:bodyPr wrap="none" rtlCol="0">
                <a:spAutoFit/>
              </a:bodyPr>
              <a:lstStyle/>
              <a:p>
                <a:r>
                  <a:rPr lang="en-US" sz="900" dirty="0"/>
                  <a:t>= Not Started</a:t>
                </a:r>
                <a:endParaRPr lang="en-AU" sz="900" dirty="0"/>
              </a:p>
            </p:txBody>
          </p:sp>
          <p:sp>
            <p:nvSpPr>
              <p:cNvPr id="44" name="TextBox 43">
                <a:extLst>
                  <a:ext uri="{FF2B5EF4-FFF2-40B4-BE49-F238E27FC236}">
                    <a16:creationId xmlns:a16="http://schemas.microsoft.com/office/drawing/2014/main" id="{E3C20B64-396F-4C88-C9B4-201A4F5AE022}"/>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45" name="TextBox 44">
                <a:extLst>
                  <a:ext uri="{FF2B5EF4-FFF2-40B4-BE49-F238E27FC236}">
                    <a16:creationId xmlns:a16="http://schemas.microsoft.com/office/drawing/2014/main" id="{CB3F0D31-A9D2-8C0F-DBE9-A2ADE0E6C55D}"/>
                  </a:ext>
                </a:extLst>
              </p:cNvPr>
              <p:cNvSpPr txBox="1"/>
              <p:nvPr/>
            </p:nvSpPr>
            <p:spPr>
              <a:xfrm>
                <a:off x="3629439" y="9662228"/>
                <a:ext cx="1050288" cy="230832"/>
              </a:xfrm>
              <a:prstGeom prst="rect">
                <a:avLst/>
              </a:prstGeom>
              <a:noFill/>
            </p:spPr>
            <p:txBody>
              <a:bodyPr wrap="none" rtlCol="0">
                <a:spAutoFit/>
              </a:bodyPr>
              <a:lstStyle/>
              <a:p>
                <a:r>
                  <a:rPr lang="en-US" sz="900" dirty="0"/>
                  <a:t>= Behind Schedule</a:t>
                </a:r>
                <a:endParaRPr lang="en-AU" sz="900" dirty="0"/>
              </a:p>
            </p:txBody>
          </p:sp>
          <p:sp>
            <p:nvSpPr>
              <p:cNvPr id="46" name="TextBox 45">
                <a:extLst>
                  <a:ext uri="{FF2B5EF4-FFF2-40B4-BE49-F238E27FC236}">
                    <a16:creationId xmlns:a16="http://schemas.microsoft.com/office/drawing/2014/main" id="{31EB1A86-FD72-E607-0FC7-4A494547486A}"/>
                  </a:ext>
                </a:extLst>
              </p:cNvPr>
              <p:cNvSpPr txBox="1"/>
              <p:nvPr/>
            </p:nvSpPr>
            <p:spPr>
              <a:xfrm>
                <a:off x="2909359" y="9662228"/>
                <a:ext cx="688009" cy="230832"/>
              </a:xfrm>
              <a:prstGeom prst="rect">
                <a:avLst/>
              </a:prstGeom>
              <a:noFill/>
            </p:spPr>
            <p:txBody>
              <a:bodyPr wrap="none" rtlCol="0">
                <a:spAutoFit/>
              </a:bodyPr>
              <a:lstStyle/>
              <a:p>
                <a:r>
                  <a:rPr lang="en-US" sz="900" dirty="0"/>
                  <a:t>= Deferred</a:t>
                </a:r>
                <a:endParaRPr lang="en-AU" sz="900" dirty="0"/>
              </a:p>
            </p:txBody>
          </p:sp>
          <p:sp>
            <p:nvSpPr>
              <p:cNvPr id="47" name="Oval 306">
                <a:extLst>
                  <a:ext uri="{FF2B5EF4-FFF2-40B4-BE49-F238E27FC236}">
                    <a16:creationId xmlns:a16="http://schemas.microsoft.com/office/drawing/2014/main" id="{84722F98-5594-7D0B-47BF-C0406DE7A1A5}"/>
                  </a:ext>
                </a:extLst>
              </p:cNvPr>
              <p:cNvSpPr>
                <a:spLocks noChangeAspect="1"/>
              </p:cNvSpPr>
              <p:nvPr/>
            </p:nvSpPr>
            <p:spPr>
              <a:xfrm>
                <a:off x="2837351"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8" name="Straight Arrow Connector 47">
                <a:extLst>
                  <a:ext uri="{FF2B5EF4-FFF2-40B4-BE49-F238E27FC236}">
                    <a16:creationId xmlns:a16="http://schemas.microsoft.com/office/drawing/2014/main" id="{358117C9-F236-A6F5-9984-C2CDB85DCADA}"/>
                  </a:ext>
                </a:extLst>
              </p:cNvPr>
              <p:cNvCxnSpPr/>
              <p:nvPr/>
            </p:nvCxnSpPr>
            <p:spPr>
              <a:xfrm>
                <a:off x="2861975" y="9777644"/>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7D8180A-939A-7CC1-329E-F3B0A24C2DE6}"/>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5" name="Picture 34" descr="File:Check mark 23x20 02.svg - Wikipedia">
              <a:extLst>
                <a:ext uri="{FF2B5EF4-FFF2-40B4-BE49-F238E27FC236}">
                  <a16:creationId xmlns:a16="http://schemas.microsoft.com/office/drawing/2014/main" id="{8FC3448D-4A55-D7E1-187B-43F5B857A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4" name="Group 3">
            <a:extLst>
              <a:ext uri="{FF2B5EF4-FFF2-40B4-BE49-F238E27FC236}">
                <a16:creationId xmlns:a16="http://schemas.microsoft.com/office/drawing/2014/main" id="{E5D05A36-72F1-98D6-C293-9B73C2C667EA}"/>
              </a:ext>
            </a:extLst>
          </p:cNvPr>
          <p:cNvGrpSpPr/>
          <p:nvPr/>
        </p:nvGrpSpPr>
        <p:grpSpPr>
          <a:xfrm>
            <a:off x="256697" y="995677"/>
            <a:ext cx="180000" cy="180000"/>
            <a:chOff x="2564900" y="9680038"/>
            <a:chExt cx="180000" cy="180000"/>
          </a:xfrm>
        </p:grpSpPr>
        <p:sp>
          <p:nvSpPr>
            <p:cNvPr id="5" name="Oval 4">
              <a:extLst>
                <a:ext uri="{FF2B5EF4-FFF2-40B4-BE49-F238E27FC236}">
                  <a16:creationId xmlns:a16="http://schemas.microsoft.com/office/drawing/2014/main" id="{0FEEAA98-8377-49A8-DEE6-EC9E99900F2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 name="Rounded Rectangle 198">
              <a:extLst>
                <a:ext uri="{FF2B5EF4-FFF2-40B4-BE49-F238E27FC236}">
                  <a16:creationId xmlns:a16="http://schemas.microsoft.com/office/drawing/2014/main" id="{5EDBB162-999E-D802-725E-4C0DFD383C8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7" name="Rectangle 6">
            <a:extLst>
              <a:ext uri="{FF2B5EF4-FFF2-40B4-BE49-F238E27FC236}">
                <a16:creationId xmlns:a16="http://schemas.microsoft.com/office/drawing/2014/main" id="{A85470FF-5B5B-9D76-9A28-BB13CB52E13F}"/>
              </a:ext>
            </a:extLst>
          </p:cNvPr>
          <p:cNvSpPr/>
          <p:nvPr/>
        </p:nvSpPr>
        <p:spPr>
          <a:xfrm>
            <a:off x="144016" y="5203323"/>
            <a:ext cx="6597352" cy="733854"/>
          </a:xfrm>
          <a:prstGeom prst="rect">
            <a:avLst/>
          </a:prstGeom>
          <a:gradFill>
            <a:gsLst>
              <a:gs pos="0">
                <a:schemeClr val="bg1"/>
              </a:gs>
              <a:gs pos="67000">
                <a:srgbClr val="E4F7DD"/>
              </a:gs>
              <a:gs pos="100000">
                <a:srgbClr val="E4F7D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A0D8C928-C3DE-3E82-45CE-D9B904B6C353}"/>
              </a:ext>
            </a:extLst>
          </p:cNvPr>
          <p:cNvSpPr txBox="1"/>
          <p:nvPr/>
        </p:nvSpPr>
        <p:spPr>
          <a:xfrm>
            <a:off x="173891" y="5304930"/>
            <a:ext cx="1918154" cy="307777"/>
          </a:xfrm>
          <a:prstGeom prst="rect">
            <a:avLst/>
          </a:prstGeom>
          <a:noFill/>
        </p:spPr>
        <p:txBody>
          <a:bodyPr wrap="none" rtlCol="0">
            <a:spAutoFit/>
          </a:bodyPr>
          <a:lstStyle/>
          <a:p>
            <a:r>
              <a:rPr lang="en-US" sz="1400" b="1" dirty="0">
                <a:solidFill>
                  <a:schemeClr val="accent2">
                    <a:lumMod val="75000"/>
                  </a:schemeClr>
                </a:solidFill>
              </a:rPr>
              <a:t>Performance Indicators</a:t>
            </a:r>
            <a:endParaRPr lang="en-AU" sz="1400" b="1" dirty="0">
              <a:solidFill>
                <a:schemeClr val="accent2">
                  <a:lumMod val="75000"/>
                </a:schemeClr>
              </a:solidFill>
            </a:endParaRPr>
          </a:p>
        </p:txBody>
      </p:sp>
      <p:sp>
        <p:nvSpPr>
          <p:cNvPr id="9" name="Rectangle 8">
            <a:extLst>
              <a:ext uri="{FF2B5EF4-FFF2-40B4-BE49-F238E27FC236}">
                <a16:creationId xmlns:a16="http://schemas.microsoft.com/office/drawing/2014/main" id="{3C24B05D-D4AE-0FA8-9289-88E5A546044F}"/>
              </a:ext>
            </a:extLst>
          </p:cNvPr>
          <p:cNvSpPr/>
          <p:nvPr/>
        </p:nvSpPr>
        <p:spPr>
          <a:xfrm>
            <a:off x="3521754" y="5673035"/>
            <a:ext cx="3075598" cy="1819991"/>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3AD007B1-22D8-DB34-1F3D-F9881F72512B}"/>
              </a:ext>
            </a:extLst>
          </p:cNvPr>
          <p:cNvSpPr/>
          <p:nvPr/>
        </p:nvSpPr>
        <p:spPr>
          <a:xfrm>
            <a:off x="3823330" y="5673034"/>
            <a:ext cx="2413982"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Percentage of nuisance and litter queries resolved</a:t>
            </a:r>
            <a:endParaRPr lang="en-AU" sz="1100" b="1" dirty="0">
              <a:solidFill>
                <a:schemeClr val="accent1"/>
              </a:solidFill>
              <a:effectLst/>
              <a:latin typeface="Garamond"/>
              <a:ea typeface="Times New Roman"/>
              <a:cs typeface="Times New Roman"/>
            </a:endParaRPr>
          </a:p>
        </p:txBody>
      </p:sp>
      <p:graphicFrame>
        <p:nvGraphicFramePr>
          <p:cNvPr id="11" name="Chart 10">
            <a:extLst>
              <a:ext uri="{FF2B5EF4-FFF2-40B4-BE49-F238E27FC236}">
                <a16:creationId xmlns:a16="http://schemas.microsoft.com/office/drawing/2014/main" id="{7D5C123C-E9D3-8029-8DEA-D4A8588B2139}"/>
              </a:ext>
            </a:extLst>
          </p:cNvPr>
          <p:cNvGraphicFramePr>
            <a:graphicFrameLocks noChangeAspect="1"/>
          </p:cNvGraphicFramePr>
          <p:nvPr>
            <p:extLst>
              <p:ext uri="{D42A27DB-BD31-4B8C-83A1-F6EECF244321}">
                <p14:modId xmlns:p14="http://schemas.microsoft.com/office/powerpoint/2010/main" val="188669624"/>
              </p:ext>
            </p:extLst>
          </p:nvPr>
        </p:nvGraphicFramePr>
        <p:xfrm>
          <a:off x="4088832" y="5961066"/>
          <a:ext cx="780328" cy="780526"/>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A2CCFFCD-B50E-3866-15D8-EA00FC70200F}"/>
              </a:ext>
            </a:extLst>
          </p:cNvPr>
          <p:cNvCxnSpPr/>
          <p:nvPr/>
        </p:nvCxnSpPr>
        <p:spPr>
          <a:xfrm>
            <a:off x="4334740" y="6151190"/>
            <a:ext cx="35803" cy="663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F144766-50C1-66CE-3871-F1DE7B31AF98}"/>
              </a:ext>
            </a:extLst>
          </p:cNvPr>
          <p:cNvSpPr txBox="1"/>
          <p:nvPr/>
        </p:nvSpPr>
        <p:spPr>
          <a:xfrm>
            <a:off x="4213188" y="6225849"/>
            <a:ext cx="539148" cy="253916"/>
          </a:xfrm>
          <a:prstGeom prst="rect">
            <a:avLst/>
          </a:prstGeom>
          <a:noFill/>
        </p:spPr>
        <p:txBody>
          <a:bodyPr wrap="square" rtlCol="0">
            <a:spAutoFit/>
          </a:bodyPr>
          <a:lstStyle/>
          <a:p>
            <a:pPr algn="ctr"/>
            <a:r>
              <a:rPr lang="en-US" sz="1050" b="1" dirty="0"/>
              <a:t>92.6%</a:t>
            </a:r>
            <a:endParaRPr lang="en-AU" sz="1050" b="1" dirty="0"/>
          </a:p>
        </p:txBody>
      </p:sp>
      <p:sp>
        <p:nvSpPr>
          <p:cNvPr id="20" name="TextBox 19">
            <a:extLst>
              <a:ext uri="{FF2B5EF4-FFF2-40B4-BE49-F238E27FC236}">
                <a16:creationId xmlns:a16="http://schemas.microsoft.com/office/drawing/2014/main" id="{92D7E15D-EE84-6917-3BFC-403B1D373CB1}"/>
              </a:ext>
            </a:extLst>
          </p:cNvPr>
          <p:cNvSpPr txBox="1"/>
          <p:nvPr/>
        </p:nvSpPr>
        <p:spPr>
          <a:xfrm>
            <a:off x="3740228" y="6009815"/>
            <a:ext cx="624876" cy="415498"/>
          </a:xfrm>
          <a:prstGeom prst="rect">
            <a:avLst/>
          </a:prstGeom>
          <a:noFill/>
        </p:spPr>
        <p:txBody>
          <a:bodyPr wrap="square" rtlCol="0">
            <a:spAutoFit/>
          </a:bodyPr>
          <a:lstStyle/>
          <a:p>
            <a:pPr algn="ctr"/>
            <a:r>
              <a:rPr lang="en-AU" sz="1050" i="1" dirty="0">
                <a:solidFill>
                  <a:srgbClr val="C00000"/>
                </a:solidFill>
              </a:rPr>
              <a:t>Target </a:t>
            </a:r>
          </a:p>
          <a:p>
            <a:pPr algn="ctr"/>
            <a:r>
              <a:rPr lang="en-AU" sz="1050" i="1" dirty="0">
                <a:solidFill>
                  <a:srgbClr val="C00000"/>
                </a:solidFill>
              </a:rPr>
              <a:t>≥ 90% </a:t>
            </a:r>
          </a:p>
        </p:txBody>
      </p:sp>
      <p:graphicFrame>
        <p:nvGraphicFramePr>
          <p:cNvPr id="21" name="Chart 20">
            <a:extLst>
              <a:ext uri="{FF2B5EF4-FFF2-40B4-BE49-F238E27FC236}">
                <a16:creationId xmlns:a16="http://schemas.microsoft.com/office/drawing/2014/main" id="{46014D54-E151-1A87-1931-277C7DB914F1}"/>
              </a:ext>
            </a:extLst>
          </p:cNvPr>
          <p:cNvGraphicFramePr/>
          <p:nvPr>
            <p:extLst>
              <p:ext uri="{D42A27DB-BD31-4B8C-83A1-F6EECF244321}">
                <p14:modId xmlns:p14="http://schemas.microsoft.com/office/powerpoint/2010/main" val="4257633345"/>
              </p:ext>
            </p:extLst>
          </p:nvPr>
        </p:nvGraphicFramePr>
        <p:xfrm>
          <a:off x="4934687" y="6090794"/>
          <a:ext cx="1385728" cy="930488"/>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21">
            <a:extLst>
              <a:ext uri="{FF2B5EF4-FFF2-40B4-BE49-F238E27FC236}">
                <a16:creationId xmlns:a16="http://schemas.microsoft.com/office/drawing/2014/main" id="{0FEAD2F0-7C07-815F-45DF-5B52F36C2B4D}"/>
              </a:ext>
            </a:extLst>
          </p:cNvPr>
          <p:cNvSpPr/>
          <p:nvPr/>
        </p:nvSpPr>
        <p:spPr>
          <a:xfrm>
            <a:off x="322976" y="7579824"/>
            <a:ext cx="4978231" cy="1405624"/>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E5E2FFAF-665B-89E7-BD29-402F7B6267C3}"/>
              </a:ext>
            </a:extLst>
          </p:cNvPr>
          <p:cNvSpPr/>
          <p:nvPr/>
        </p:nvSpPr>
        <p:spPr>
          <a:xfrm>
            <a:off x="991337" y="7595561"/>
            <a:ext cx="3694841"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Number of community education actions delivered – actioned vs planned</a:t>
            </a:r>
            <a:endParaRPr lang="en-AU" sz="1100" b="1" dirty="0">
              <a:solidFill>
                <a:schemeClr val="accent1"/>
              </a:solidFill>
              <a:effectLst/>
              <a:latin typeface="Garamond"/>
              <a:ea typeface="Times New Roman"/>
              <a:cs typeface="Times New Roman"/>
            </a:endParaRPr>
          </a:p>
        </p:txBody>
      </p:sp>
      <p:graphicFrame>
        <p:nvGraphicFramePr>
          <p:cNvPr id="24" name="Chart 23">
            <a:extLst>
              <a:ext uri="{FF2B5EF4-FFF2-40B4-BE49-F238E27FC236}">
                <a16:creationId xmlns:a16="http://schemas.microsoft.com/office/drawing/2014/main" id="{70A9245F-8A2C-153D-F67C-838F3FEA3F1A}"/>
              </a:ext>
            </a:extLst>
          </p:cNvPr>
          <p:cNvGraphicFramePr>
            <a:graphicFrameLocks noChangeAspect="1"/>
          </p:cNvGraphicFramePr>
          <p:nvPr>
            <p:extLst>
              <p:ext uri="{D42A27DB-BD31-4B8C-83A1-F6EECF244321}">
                <p14:modId xmlns:p14="http://schemas.microsoft.com/office/powerpoint/2010/main" val="2648962155"/>
              </p:ext>
            </p:extLst>
          </p:nvPr>
        </p:nvGraphicFramePr>
        <p:xfrm>
          <a:off x="404720" y="7924224"/>
          <a:ext cx="780328" cy="780526"/>
        </p:xfrm>
        <a:graphic>
          <a:graphicData uri="http://schemas.openxmlformats.org/drawingml/2006/chart">
            <c:chart xmlns:c="http://schemas.openxmlformats.org/drawingml/2006/chart" xmlns:r="http://schemas.openxmlformats.org/officeDocument/2006/relationships" r:id="rId7"/>
          </a:graphicData>
        </a:graphic>
      </p:graphicFrame>
      <p:cxnSp>
        <p:nvCxnSpPr>
          <p:cNvPr id="25" name="Straight Connector 24">
            <a:extLst>
              <a:ext uri="{FF2B5EF4-FFF2-40B4-BE49-F238E27FC236}">
                <a16:creationId xmlns:a16="http://schemas.microsoft.com/office/drawing/2014/main" id="{C19192BA-EE02-43F7-54A8-44A2C853C03D}"/>
              </a:ext>
            </a:extLst>
          </p:cNvPr>
          <p:cNvCxnSpPr/>
          <p:nvPr/>
        </p:nvCxnSpPr>
        <p:spPr>
          <a:xfrm>
            <a:off x="908121" y="8449873"/>
            <a:ext cx="47465" cy="612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BD74632-4C34-A741-D4F7-906A2E57D27A}"/>
              </a:ext>
            </a:extLst>
          </p:cNvPr>
          <p:cNvSpPr txBox="1"/>
          <p:nvPr/>
        </p:nvSpPr>
        <p:spPr>
          <a:xfrm>
            <a:off x="555320" y="8188337"/>
            <a:ext cx="495874" cy="253916"/>
          </a:xfrm>
          <a:prstGeom prst="rect">
            <a:avLst/>
          </a:prstGeom>
          <a:noFill/>
        </p:spPr>
        <p:txBody>
          <a:bodyPr wrap="square" rtlCol="0">
            <a:spAutoFit/>
          </a:bodyPr>
          <a:lstStyle/>
          <a:p>
            <a:pPr algn="ctr"/>
            <a:r>
              <a:rPr lang="en-US" sz="1050" b="1" dirty="0"/>
              <a:t>10</a:t>
            </a:r>
            <a:endParaRPr lang="en-AU" sz="1050" b="1" dirty="0"/>
          </a:p>
        </p:txBody>
      </p:sp>
      <p:sp>
        <p:nvSpPr>
          <p:cNvPr id="28" name="TextBox 27">
            <a:extLst>
              <a:ext uri="{FF2B5EF4-FFF2-40B4-BE49-F238E27FC236}">
                <a16:creationId xmlns:a16="http://schemas.microsoft.com/office/drawing/2014/main" id="{989D9CC0-C95E-EDA5-555C-F72830042820}"/>
              </a:ext>
            </a:extLst>
          </p:cNvPr>
          <p:cNvSpPr txBox="1"/>
          <p:nvPr/>
        </p:nvSpPr>
        <p:spPr>
          <a:xfrm>
            <a:off x="827904" y="8377292"/>
            <a:ext cx="936104" cy="415498"/>
          </a:xfrm>
          <a:prstGeom prst="rect">
            <a:avLst/>
          </a:prstGeom>
          <a:noFill/>
        </p:spPr>
        <p:txBody>
          <a:bodyPr wrap="square" rtlCol="0">
            <a:spAutoFit/>
          </a:bodyPr>
          <a:lstStyle/>
          <a:p>
            <a:pPr algn="ctr"/>
            <a:r>
              <a:rPr lang="en-AU" sz="1050" i="1" dirty="0">
                <a:solidFill>
                  <a:srgbClr val="C00000"/>
                </a:solidFill>
              </a:rPr>
              <a:t>Annual Target ≥ 6                  </a:t>
            </a:r>
          </a:p>
        </p:txBody>
      </p:sp>
      <p:graphicFrame>
        <p:nvGraphicFramePr>
          <p:cNvPr id="31" name="Chart 30">
            <a:extLst>
              <a:ext uri="{FF2B5EF4-FFF2-40B4-BE49-F238E27FC236}">
                <a16:creationId xmlns:a16="http://schemas.microsoft.com/office/drawing/2014/main" id="{547831C4-E5B5-18D1-D859-1B0884028CE6}"/>
              </a:ext>
            </a:extLst>
          </p:cNvPr>
          <p:cNvGraphicFramePr/>
          <p:nvPr>
            <p:extLst>
              <p:ext uri="{D42A27DB-BD31-4B8C-83A1-F6EECF244321}">
                <p14:modId xmlns:p14="http://schemas.microsoft.com/office/powerpoint/2010/main" val="3656556516"/>
              </p:ext>
            </p:extLst>
          </p:nvPr>
        </p:nvGraphicFramePr>
        <p:xfrm>
          <a:off x="1666991" y="8021740"/>
          <a:ext cx="1459847" cy="1145727"/>
        </p:xfrm>
        <a:graphic>
          <a:graphicData uri="http://schemas.openxmlformats.org/drawingml/2006/chart">
            <c:chart xmlns:c="http://schemas.openxmlformats.org/drawingml/2006/chart" xmlns:r="http://schemas.openxmlformats.org/officeDocument/2006/relationships" r:id="rId8"/>
          </a:graphicData>
        </a:graphic>
      </p:graphicFrame>
      <p:sp>
        <p:nvSpPr>
          <p:cNvPr id="32" name="Rectangle 31">
            <a:extLst>
              <a:ext uri="{FF2B5EF4-FFF2-40B4-BE49-F238E27FC236}">
                <a16:creationId xmlns:a16="http://schemas.microsoft.com/office/drawing/2014/main" id="{446495A4-5F23-BFDE-4857-EB2ED44EED19}"/>
              </a:ext>
            </a:extLst>
          </p:cNvPr>
          <p:cNvSpPr/>
          <p:nvPr/>
        </p:nvSpPr>
        <p:spPr>
          <a:xfrm>
            <a:off x="334769" y="5673408"/>
            <a:ext cx="2962018" cy="1811507"/>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899AD39C-7D7A-2B15-8CF5-26012F588D6F}"/>
              </a:ext>
            </a:extLst>
          </p:cNvPr>
          <p:cNvSpPr/>
          <p:nvPr/>
        </p:nvSpPr>
        <p:spPr>
          <a:xfrm>
            <a:off x="487447" y="5673408"/>
            <a:ext cx="2736446"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Tonnes of green organics collected on Green organics days</a:t>
            </a:r>
            <a:endParaRPr lang="en-AU" sz="1100" b="1" dirty="0">
              <a:solidFill>
                <a:schemeClr val="accent1"/>
              </a:solidFill>
              <a:effectLst/>
              <a:latin typeface="Garamond"/>
              <a:ea typeface="Times New Roman"/>
              <a:cs typeface="Times New Roman"/>
            </a:endParaRPr>
          </a:p>
        </p:txBody>
      </p:sp>
      <p:graphicFrame>
        <p:nvGraphicFramePr>
          <p:cNvPr id="55" name="Chart 54">
            <a:extLst>
              <a:ext uri="{FF2B5EF4-FFF2-40B4-BE49-F238E27FC236}">
                <a16:creationId xmlns:a16="http://schemas.microsoft.com/office/drawing/2014/main" id="{03C29616-105D-A2CC-2C01-861DEE03749F}"/>
              </a:ext>
            </a:extLst>
          </p:cNvPr>
          <p:cNvGraphicFramePr>
            <a:graphicFrameLocks noChangeAspect="1"/>
          </p:cNvGraphicFramePr>
          <p:nvPr>
            <p:extLst>
              <p:ext uri="{D42A27DB-BD31-4B8C-83A1-F6EECF244321}">
                <p14:modId xmlns:p14="http://schemas.microsoft.com/office/powerpoint/2010/main" val="3428437853"/>
              </p:ext>
            </p:extLst>
          </p:nvPr>
        </p:nvGraphicFramePr>
        <p:xfrm>
          <a:off x="946248" y="6285616"/>
          <a:ext cx="780328" cy="780526"/>
        </p:xfrm>
        <a:graphic>
          <a:graphicData uri="http://schemas.openxmlformats.org/drawingml/2006/chart">
            <c:chart xmlns:c="http://schemas.openxmlformats.org/drawingml/2006/chart" xmlns:r="http://schemas.openxmlformats.org/officeDocument/2006/relationships" r:id="rId9"/>
          </a:graphicData>
        </a:graphic>
      </p:graphicFrame>
      <p:cxnSp>
        <p:nvCxnSpPr>
          <p:cNvPr id="56" name="Straight Connector 55">
            <a:extLst>
              <a:ext uri="{FF2B5EF4-FFF2-40B4-BE49-F238E27FC236}">
                <a16:creationId xmlns:a16="http://schemas.microsoft.com/office/drawing/2014/main" id="{A7133E28-82A3-4701-4468-635D97123425}"/>
              </a:ext>
            </a:extLst>
          </p:cNvPr>
          <p:cNvCxnSpPr/>
          <p:nvPr/>
        </p:nvCxnSpPr>
        <p:spPr>
          <a:xfrm flipH="1">
            <a:off x="1083908" y="6674694"/>
            <a:ext cx="645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ED7C2D7-EF47-8855-2158-0332035C9966}"/>
              </a:ext>
            </a:extLst>
          </p:cNvPr>
          <p:cNvSpPr txBox="1"/>
          <p:nvPr/>
        </p:nvSpPr>
        <p:spPr>
          <a:xfrm>
            <a:off x="1134683" y="6548012"/>
            <a:ext cx="552039" cy="261610"/>
          </a:xfrm>
          <a:prstGeom prst="rect">
            <a:avLst/>
          </a:prstGeom>
          <a:noFill/>
        </p:spPr>
        <p:txBody>
          <a:bodyPr wrap="square" rtlCol="0">
            <a:spAutoFit/>
          </a:bodyPr>
          <a:lstStyle/>
          <a:p>
            <a:r>
              <a:rPr lang="en-US" sz="1050" b="1" dirty="0"/>
              <a:t>235</a:t>
            </a:r>
            <a:endParaRPr lang="en-AU" sz="1050" b="1" dirty="0"/>
          </a:p>
        </p:txBody>
      </p:sp>
      <p:sp>
        <p:nvSpPr>
          <p:cNvPr id="58" name="TextBox 57">
            <a:extLst>
              <a:ext uri="{FF2B5EF4-FFF2-40B4-BE49-F238E27FC236}">
                <a16:creationId xmlns:a16="http://schemas.microsoft.com/office/drawing/2014/main" id="{D65C7DF8-4A42-4878-68F8-3D11E4785D65}"/>
              </a:ext>
            </a:extLst>
          </p:cNvPr>
          <p:cNvSpPr txBox="1"/>
          <p:nvPr/>
        </p:nvSpPr>
        <p:spPr>
          <a:xfrm>
            <a:off x="385205" y="6504787"/>
            <a:ext cx="696114" cy="577081"/>
          </a:xfrm>
          <a:prstGeom prst="rect">
            <a:avLst/>
          </a:prstGeom>
          <a:noFill/>
        </p:spPr>
        <p:txBody>
          <a:bodyPr wrap="square" rtlCol="0">
            <a:spAutoFit/>
          </a:bodyPr>
          <a:lstStyle/>
          <a:p>
            <a:pPr algn="ctr"/>
            <a:r>
              <a:rPr lang="en-AU" sz="1050" i="1" dirty="0">
                <a:solidFill>
                  <a:srgbClr val="C00000"/>
                </a:solidFill>
              </a:rPr>
              <a:t>Target </a:t>
            </a:r>
          </a:p>
          <a:p>
            <a:pPr algn="ctr"/>
            <a:r>
              <a:rPr lang="en-AU" sz="1050" i="1" dirty="0">
                <a:solidFill>
                  <a:srgbClr val="C00000"/>
                </a:solidFill>
              </a:rPr>
              <a:t>≥ 150 per quarter </a:t>
            </a:r>
          </a:p>
        </p:txBody>
      </p:sp>
      <p:graphicFrame>
        <p:nvGraphicFramePr>
          <p:cNvPr id="59" name="Chart 58">
            <a:extLst>
              <a:ext uri="{FF2B5EF4-FFF2-40B4-BE49-F238E27FC236}">
                <a16:creationId xmlns:a16="http://schemas.microsoft.com/office/drawing/2014/main" id="{B149502E-B7A3-2027-AC9E-CDC31423E978}"/>
              </a:ext>
            </a:extLst>
          </p:cNvPr>
          <p:cNvGraphicFramePr/>
          <p:nvPr>
            <p:extLst>
              <p:ext uri="{D42A27DB-BD31-4B8C-83A1-F6EECF244321}">
                <p14:modId xmlns:p14="http://schemas.microsoft.com/office/powerpoint/2010/main" val="2030326546"/>
              </p:ext>
            </p:extLst>
          </p:nvPr>
        </p:nvGraphicFramePr>
        <p:xfrm>
          <a:off x="1777109" y="6361067"/>
          <a:ext cx="1459847" cy="930488"/>
        </p:xfrm>
        <a:graphic>
          <a:graphicData uri="http://schemas.openxmlformats.org/drawingml/2006/chart">
            <c:chart xmlns:c="http://schemas.openxmlformats.org/drawingml/2006/chart" xmlns:r="http://schemas.openxmlformats.org/officeDocument/2006/relationships" r:id="rId10"/>
          </a:graphicData>
        </a:graphic>
      </p:graphicFrame>
      <p:grpSp>
        <p:nvGrpSpPr>
          <p:cNvPr id="61" name="Group 60">
            <a:extLst>
              <a:ext uri="{FF2B5EF4-FFF2-40B4-BE49-F238E27FC236}">
                <a16:creationId xmlns:a16="http://schemas.microsoft.com/office/drawing/2014/main" id="{E5467B9D-E85C-AF3C-4122-4251E6B2CB70}"/>
              </a:ext>
            </a:extLst>
          </p:cNvPr>
          <p:cNvGrpSpPr>
            <a:grpSpLocks noChangeAspect="1"/>
          </p:cNvGrpSpPr>
          <p:nvPr/>
        </p:nvGrpSpPr>
        <p:grpSpPr>
          <a:xfrm>
            <a:off x="216977" y="7561131"/>
            <a:ext cx="318858" cy="285722"/>
            <a:chOff x="3343061" y="6674708"/>
            <a:chExt cx="1098164" cy="1098164"/>
          </a:xfrm>
        </p:grpSpPr>
        <p:sp>
          <p:nvSpPr>
            <p:cNvPr id="62" name="Oval 61">
              <a:extLst>
                <a:ext uri="{FF2B5EF4-FFF2-40B4-BE49-F238E27FC236}">
                  <a16:creationId xmlns:a16="http://schemas.microsoft.com/office/drawing/2014/main" id="{AF517C99-DC27-85E5-5C2E-2C7AA478294E}"/>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3" name="Rounded Rectangle 198">
              <a:extLst>
                <a:ext uri="{FF2B5EF4-FFF2-40B4-BE49-F238E27FC236}">
                  <a16:creationId xmlns:a16="http://schemas.microsoft.com/office/drawing/2014/main" id="{FD1FF850-457E-F36E-8843-C795065C169C}"/>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67" name="Rectangle 66">
            <a:extLst>
              <a:ext uri="{FF2B5EF4-FFF2-40B4-BE49-F238E27FC236}">
                <a16:creationId xmlns:a16="http://schemas.microsoft.com/office/drawing/2014/main" id="{67E322D9-A4E5-DC9D-39ED-538FDC869B49}"/>
              </a:ext>
            </a:extLst>
          </p:cNvPr>
          <p:cNvSpPr/>
          <p:nvPr/>
        </p:nvSpPr>
        <p:spPr>
          <a:xfrm>
            <a:off x="3622832" y="6965238"/>
            <a:ext cx="2984246" cy="400110"/>
          </a:xfrm>
          <a:prstGeom prst="rect">
            <a:avLst/>
          </a:prstGeom>
        </p:spPr>
        <p:txBody>
          <a:bodyPr wrap="square">
            <a:spAutoFit/>
          </a:bodyPr>
          <a:lstStyle/>
          <a:p>
            <a:r>
              <a:rPr lang="en-US" sz="1000" dirty="0"/>
              <a:t>Unresolved CRMs relate to Health (3), Open Space/Civil (12) and Library &amp; Customer Service (2).</a:t>
            </a:r>
            <a:endParaRPr lang="en-US" sz="1000" dirty="0">
              <a:effectLst/>
            </a:endParaRPr>
          </a:p>
        </p:txBody>
      </p:sp>
      <p:grpSp>
        <p:nvGrpSpPr>
          <p:cNvPr id="71" name="Group 70">
            <a:extLst>
              <a:ext uri="{FF2B5EF4-FFF2-40B4-BE49-F238E27FC236}">
                <a16:creationId xmlns:a16="http://schemas.microsoft.com/office/drawing/2014/main" id="{81F8183C-7202-7E78-6524-71F1A0FD3453}"/>
              </a:ext>
            </a:extLst>
          </p:cNvPr>
          <p:cNvGrpSpPr/>
          <p:nvPr/>
        </p:nvGrpSpPr>
        <p:grpSpPr>
          <a:xfrm>
            <a:off x="190371" y="9346022"/>
            <a:ext cx="4423152" cy="239551"/>
            <a:chOff x="2121393" y="6081601"/>
            <a:chExt cx="4423152" cy="239551"/>
          </a:xfrm>
        </p:grpSpPr>
        <p:grpSp>
          <p:nvGrpSpPr>
            <p:cNvPr id="72" name="Group 71">
              <a:extLst>
                <a:ext uri="{FF2B5EF4-FFF2-40B4-BE49-F238E27FC236}">
                  <a16:creationId xmlns:a16="http://schemas.microsoft.com/office/drawing/2014/main" id="{017D35C7-85E7-3DDD-C854-82D1E7BA9B79}"/>
                </a:ext>
              </a:extLst>
            </p:cNvPr>
            <p:cNvGrpSpPr/>
            <p:nvPr/>
          </p:nvGrpSpPr>
          <p:grpSpPr>
            <a:xfrm>
              <a:off x="2121393" y="6081601"/>
              <a:ext cx="3123617" cy="238452"/>
              <a:chOff x="4257974" y="9620435"/>
              <a:chExt cx="2639162" cy="238452"/>
            </a:xfrm>
          </p:grpSpPr>
          <p:grpSp>
            <p:nvGrpSpPr>
              <p:cNvPr id="75" name="Group 74">
                <a:extLst>
                  <a:ext uri="{FF2B5EF4-FFF2-40B4-BE49-F238E27FC236}">
                    <a16:creationId xmlns:a16="http://schemas.microsoft.com/office/drawing/2014/main" id="{E1C85C44-7410-A9AD-F83C-0C7AF421D993}"/>
                  </a:ext>
                </a:extLst>
              </p:cNvPr>
              <p:cNvGrpSpPr/>
              <p:nvPr/>
            </p:nvGrpSpPr>
            <p:grpSpPr>
              <a:xfrm>
                <a:off x="4257974" y="9620435"/>
                <a:ext cx="2639162" cy="238452"/>
                <a:chOff x="749119" y="9654608"/>
                <a:chExt cx="2639162" cy="238452"/>
              </a:xfrm>
            </p:grpSpPr>
            <p:sp>
              <p:nvSpPr>
                <p:cNvPr id="82" name="Rounded Rectangle 198">
                  <a:extLst>
                    <a:ext uri="{FF2B5EF4-FFF2-40B4-BE49-F238E27FC236}">
                      <a16:creationId xmlns:a16="http://schemas.microsoft.com/office/drawing/2014/main" id="{3FB82972-04FA-E571-CED0-702AAF1D60CE}"/>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3" name="TextBox 82">
                  <a:extLst>
                    <a:ext uri="{FF2B5EF4-FFF2-40B4-BE49-F238E27FC236}">
                      <a16:creationId xmlns:a16="http://schemas.microsoft.com/office/drawing/2014/main" id="{9CD0379A-686F-9D1A-B575-96D679D67751}"/>
                    </a:ext>
                  </a:extLst>
                </p:cNvPr>
                <p:cNvSpPr txBox="1"/>
                <p:nvPr/>
              </p:nvSpPr>
              <p:spPr>
                <a:xfrm>
                  <a:off x="1356353" y="9662228"/>
                  <a:ext cx="1128835" cy="230832"/>
                </a:xfrm>
                <a:prstGeom prst="rect">
                  <a:avLst/>
                </a:prstGeom>
                <a:noFill/>
              </p:spPr>
              <p:txBody>
                <a:bodyPr wrap="none" rtlCol="0">
                  <a:spAutoFit/>
                </a:bodyPr>
                <a:lstStyle/>
                <a:p>
                  <a:r>
                    <a:rPr lang="en-US" sz="900" dirty="0"/>
                    <a:t>= Target Met or N/A</a:t>
                  </a:r>
                  <a:endParaRPr lang="en-AU" sz="900" dirty="0"/>
                </a:p>
              </p:txBody>
            </p:sp>
            <p:sp>
              <p:nvSpPr>
                <p:cNvPr id="84" name="TextBox 83">
                  <a:extLst>
                    <a:ext uri="{FF2B5EF4-FFF2-40B4-BE49-F238E27FC236}">
                      <a16:creationId xmlns:a16="http://schemas.microsoft.com/office/drawing/2014/main" id="{5A4D52C1-1E9C-57E9-5C93-1E57D71AC692}"/>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85" name="TextBox 84">
                  <a:extLst>
                    <a:ext uri="{FF2B5EF4-FFF2-40B4-BE49-F238E27FC236}">
                      <a16:creationId xmlns:a16="http://schemas.microsoft.com/office/drawing/2014/main" id="{D5198B8A-BC86-6757-A6C1-F78099A2FB56}"/>
                    </a:ext>
                  </a:extLst>
                </p:cNvPr>
                <p:cNvSpPr txBox="1"/>
                <p:nvPr/>
              </p:nvSpPr>
              <p:spPr>
                <a:xfrm>
                  <a:off x="2418144" y="9654608"/>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76" name="Group 75">
                <a:extLst>
                  <a:ext uri="{FF2B5EF4-FFF2-40B4-BE49-F238E27FC236}">
                    <a16:creationId xmlns:a16="http://schemas.microsoft.com/office/drawing/2014/main" id="{A4B576AF-D63B-4CCB-2E8B-D0E2F9811B55}"/>
                  </a:ext>
                </a:extLst>
              </p:cNvPr>
              <p:cNvGrpSpPr>
                <a:grpSpLocks noChangeAspect="1"/>
              </p:cNvGrpSpPr>
              <p:nvPr/>
            </p:nvGrpSpPr>
            <p:grpSpPr>
              <a:xfrm>
                <a:off x="4769122" y="9672398"/>
                <a:ext cx="160700" cy="144000"/>
                <a:chOff x="3343061" y="6674708"/>
                <a:chExt cx="1098164" cy="1098164"/>
              </a:xfrm>
            </p:grpSpPr>
            <p:sp>
              <p:nvSpPr>
                <p:cNvPr id="80" name="Oval 79">
                  <a:extLst>
                    <a:ext uri="{FF2B5EF4-FFF2-40B4-BE49-F238E27FC236}">
                      <a16:creationId xmlns:a16="http://schemas.microsoft.com/office/drawing/2014/main" id="{D8CAFA28-F4A2-C463-A2E9-9B0CC6737C3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1" name="Rounded Rectangle 198">
                  <a:extLst>
                    <a:ext uri="{FF2B5EF4-FFF2-40B4-BE49-F238E27FC236}">
                      <a16:creationId xmlns:a16="http://schemas.microsoft.com/office/drawing/2014/main" id="{ED85EE44-51E5-D327-0514-14465A3F1C8C}"/>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7" name="Group 76">
                <a:extLst>
                  <a:ext uri="{FF2B5EF4-FFF2-40B4-BE49-F238E27FC236}">
                    <a16:creationId xmlns:a16="http://schemas.microsoft.com/office/drawing/2014/main" id="{C2B15028-37A0-6E0C-9F78-5D5166ABF761}"/>
                  </a:ext>
                </a:extLst>
              </p:cNvPr>
              <p:cNvGrpSpPr/>
              <p:nvPr/>
            </p:nvGrpSpPr>
            <p:grpSpPr>
              <a:xfrm>
                <a:off x="5764398" y="9665095"/>
                <a:ext cx="234601" cy="144000"/>
                <a:chOff x="3460242" y="805359"/>
                <a:chExt cx="463337" cy="284400"/>
              </a:xfrm>
            </p:grpSpPr>
            <p:sp>
              <p:nvSpPr>
                <p:cNvPr id="78" name="Oval 306">
                  <a:extLst>
                    <a:ext uri="{FF2B5EF4-FFF2-40B4-BE49-F238E27FC236}">
                      <a16:creationId xmlns:a16="http://schemas.microsoft.com/office/drawing/2014/main" id="{8E01E571-7168-F44D-9217-391A4D3C7EB0}"/>
                    </a:ext>
                  </a:extLst>
                </p:cNvPr>
                <p:cNvSpPr>
                  <a:spLocks noChangeAspect="1"/>
                </p:cNvSpPr>
                <p:nvPr/>
              </p:nvSpPr>
              <p:spPr>
                <a:xfrm>
                  <a:off x="3639179" y="805359"/>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9" name="Straight Connector 78">
                  <a:extLst>
                    <a:ext uri="{FF2B5EF4-FFF2-40B4-BE49-F238E27FC236}">
                      <a16:creationId xmlns:a16="http://schemas.microsoft.com/office/drawing/2014/main" id="{0820369D-5FCB-A0B8-200F-7D84C2A33ADF}"/>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3" name="TextBox 72">
              <a:extLst>
                <a:ext uri="{FF2B5EF4-FFF2-40B4-BE49-F238E27FC236}">
                  <a16:creationId xmlns:a16="http://schemas.microsoft.com/office/drawing/2014/main" id="{50B1BBD9-490C-B3E8-4196-D815ECFE8AE7}"/>
                </a:ext>
              </a:extLst>
            </p:cNvPr>
            <p:cNvSpPr txBox="1"/>
            <p:nvPr/>
          </p:nvSpPr>
          <p:spPr>
            <a:xfrm>
              <a:off x="5173657" y="6090320"/>
              <a:ext cx="1370888" cy="230832"/>
            </a:xfrm>
            <a:prstGeom prst="rect">
              <a:avLst/>
            </a:prstGeom>
            <a:noFill/>
          </p:spPr>
          <p:txBody>
            <a:bodyPr wrap="none" rtlCol="0">
              <a:spAutoFit/>
            </a:bodyPr>
            <a:lstStyle/>
            <a:p>
              <a:r>
                <a:rPr lang="en-US" sz="900" dirty="0"/>
                <a:t>= N /A – cant be assessed</a:t>
              </a:r>
              <a:endParaRPr lang="en-AU" sz="900" dirty="0"/>
            </a:p>
          </p:txBody>
        </p:sp>
        <p:sp>
          <p:nvSpPr>
            <p:cNvPr id="74" name="Oval 306">
              <a:extLst>
                <a:ext uri="{FF2B5EF4-FFF2-40B4-BE49-F238E27FC236}">
                  <a16:creationId xmlns:a16="http://schemas.microsoft.com/office/drawing/2014/main" id="{FB060FA5-2810-1C39-D853-6B3E176ACA8A}"/>
                </a:ext>
              </a:extLst>
            </p:cNvPr>
            <p:cNvSpPr>
              <a:spLocks noChangeAspect="1"/>
            </p:cNvSpPr>
            <p:nvPr/>
          </p:nvSpPr>
          <p:spPr>
            <a:xfrm>
              <a:off x="5085184" y="6125728"/>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6" name="Rectangle 85">
            <a:extLst>
              <a:ext uri="{FF2B5EF4-FFF2-40B4-BE49-F238E27FC236}">
                <a16:creationId xmlns:a16="http://schemas.microsoft.com/office/drawing/2014/main" id="{2B621638-41F7-74AF-D9F5-C75EC2128CC7}"/>
              </a:ext>
            </a:extLst>
          </p:cNvPr>
          <p:cNvSpPr/>
          <p:nvPr/>
        </p:nvSpPr>
        <p:spPr>
          <a:xfrm>
            <a:off x="4584548" y="9354741"/>
            <a:ext cx="2794235" cy="230832"/>
          </a:xfrm>
          <a:prstGeom prst="rect">
            <a:avLst/>
          </a:prstGeom>
        </p:spPr>
        <p:txBody>
          <a:bodyPr wrap="square">
            <a:spAutoFit/>
          </a:bodyPr>
          <a:lstStyle/>
          <a:p>
            <a:r>
              <a:rPr lang="en-AU" sz="900" i="1" dirty="0">
                <a:solidFill>
                  <a:srgbClr val="292929"/>
                </a:solidFill>
              </a:rPr>
              <a:t>≥ Greater than or equal     ≤ Less than or equal</a:t>
            </a:r>
          </a:p>
        </p:txBody>
      </p:sp>
      <p:sp>
        <p:nvSpPr>
          <p:cNvPr id="27" name="Rectangle 26">
            <a:extLst>
              <a:ext uri="{FF2B5EF4-FFF2-40B4-BE49-F238E27FC236}">
                <a16:creationId xmlns:a16="http://schemas.microsoft.com/office/drawing/2014/main" id="{CF07ECCC-509E-8286-BA33-06A6D7C1171C}"/>
              </a:ext>
            </a:extLst>
          </p:cNvPr>
          <p:cNvSpPr/>
          <p:nvPr/>
        </p:nvSpPr>
        <p:spPr>
          <a:xfrm>
            <a:off x="3126838" y="7952637"/>
            <a:ext cx="2048321" cy="861774"/>
          </a:xfrm>
          <a:prstGeom prst="rect">
            <a:avLst/>
          </a:prstGeom>
        </p:spPr>
        <p:txBody>
          <a:bodyPr wrap="square">
            <a:spAutoFit/>
          </a:bodyPr>
          <a:lstStyle/>
          <a:p>
            <a:r>
              <a:rPr lang="en-US" sz="1000" dirty="0"/>
              <a:t>Four education events have been held, including FOGO Trial at LGA, education stall at TDU, </a:t>
            </a:r>
            <a:r>
              <a:rPr lang="en-US" sz="1000" dirty="0" err="1"/>
              <a:t>Uraidla</a:t>
            </a:r>
            <a:r>
              <a:rPr lang="en-US" sz="1000" dirty="0"/>
              <a:t> Fair Sustainability Fair and Discover, Play, Bikeway.</a:t>
            </a:r>
            <a:endParaRPr lang="en-US" sz="1000" dirty="0">
              <a:effectLst/>
            </a:endParaRPr>
          </a:p>
        </p:txBody>
      </p:sp>
      <p:grpSp>
        <p:nvGrpSpPr>
          <p:cNvPr id="30" name="Group 29">
            <a:extLst>
              <a:ext uri="{FF2B5EF4-FFF2-40B4-BE49-F238E27FC236}">
                <a16:creationId xmlns:a16="http://schemas.microsoft.com/office/drawing/2014/main" id="{A0A710C4-A003-C091-5EC5-7C65D8885103}"/>
              </a:ext>
            </a:extLst>
          </p:cNvPr>
          <p:cNvGrpSpPr>
            <a:grpSpLocks noChangeAspect="1"/>
          </p:cNvGrpSpPr>
          <p:nvPr/>
        </p:nvGrpSpPr>
        <p:grpSpPr>
          <a:xfrm>
            <a:off x="216977" y="5597034"/>
            <a:ext cx="318858" cy="285722"/>
            <a:chOff x="3343061" y="6674708"/>
            <a:chExt cx="1098164" cy="1098164"/>
          </a:xfrm>
        </p:grpSpPr>
        <p:sp>
          <p:nvSpPr>
            <p:cNvPr id="36" name="Oval 35">
              <a:extLst>
                <a:ext uri="{FF2B5EF4-FFF2-40B4-BE49-F238E27FC236}">
                  <a16:creationId xmlns:a16="http://schemas.microsoft.com/office/drawing/2014/main" id="{B2D6C9D5-918D-DB2B-08DB-817FBDAE549A}"/>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7" name="Rounded Rectangle 198">
              <a:extLst>
                <a:ext uri="{FF2B5EF4-FFF2-40B4-BE49-F238E27FC236}">
                  <a16:creationId xmlns:a16="http://schemas.microsoft.com/office/drawing/2014/main" id="{23B815E6-3387-F7CE-E3EC-BCB27E786231}"/>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91" name="Group 90">
            <a:extLst>
              <a:ext uri="{FF2B5EF4-FFF2-40B4-BE49-F238E27FC236}">
                <a16:creationId xmlns:a16="http://schemas.microsoft.com/office/drawing/2014/main" id="{072D7E6B-6950-90B5-75C9-83F51B94BEA9}"/>
              </a:ext>
            </a:extLst>
          </p:cNvPr>
          <p:cNvGrpSpPr/>
          <p:nvPr/>
        </p:nvGrpSpPr>
        <p:grpSpPr>
          <a:xfrm>
            <a:off x="3601016" y="1031093"/>
            <a:ext cx="180000" cy="180000"/>
            <a:chOff x="2564900" y="9680038"/>
            <a:chExt cx="180000" cy="180000"/>
          </a:xfrm>
        </p:grpSpPr>
        <p:sp>
          <p:nvSpPr>
            <p:cNvPr id="92" name="Oval 91">
              <a:extLst>
                <a:ext uri="{FF2B5EF4-FFF2-40B4-BE49-F238E27FC236}">
                  <a16:creationId xmlns:a16="http://schemas.microsoft.com/office/drawing/2014/main" id="{8C2BA10A-464A-FAA4-E34C-67893B07467F}"/>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93" name="Rounded Rectangle 198">
              <a:extLst>
                <a:ext uri="{FF2B5EF4-FFF2-40B4-BE49-F238E27FC236}">
                  <a16:creationId xmlns:a16="http://schemas.microsoft.com/office/drawing/2014/main" id="{079DFEB7-28AF-CEF0-41AF-9D0719E82F2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8" name="Group 17">
            <a:extLst>
              <a:ext uri="{FF2B5EF4-FFF2-40B4-BE49-F238E27FC236}">
                <a16:creationId xmlns:a16="http://schemas.microsoft.com/office/drawing/2014/main" id="{E77F87E3-06A3-4CA6-CF45-B75B6BB897E3}"/>
              </a:ext>
            </a:extLst>
          </p:cNvPr>
          <p:cNvGrpSpPr>
            <a:grpSpLocks noChangeAspect="1"/>
          </p:cNvGrpSpPr>
          <p:nvPr/>
        </p:nvGrpSpPr>
        <p:grpSpPr>
          <a:xfrm>
            <a:off x="3421259" y="5618779"/>
            <a:ext cx="318858" cy="285722"/>
            <a:chOff x="3343061" y="6674708"/>
            <a:chExt cx="1098164" cy="1098164"/>
          </a:xfrm>
        </p:grpSpPr>
        <p:sp>
          <p:nvSpPr>
            <p:cNvPr id="60" name="Oval 59">
              <a:extLst>
                <a:ext uri="{FF2B5EF4-FFF2-40B4-BE49-F238E27FC236}">
                  <a16:creationId xmlns:a16="http://schemas.microsoft.com/office/drawing/2014/main" id="{4BCD348B-39DC-55B4-549E-5180496DBF43}"/>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8" name="Rounded Rectangle 198">
              <a:extLst>
                <a:ext uri="{FF2B5EF4-FFF2-40B4-BE49-F238E27FC236}">
                  <a16:creationId xmlns:a16="http://schemas.microsoft.com/office/drawing/2014/main" id="{B1583380-C19C-2153-03D7-B508D04ACBDD}"/>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pic>
        <p:nvPicPr>
          <p:cNvPr id="19" name="Picture 18" descr="File:Check mark 23x20 02.svg - Wikipedia">
            <a:extLst>
              <a:ext uri="{FF2B5EF4-FFF2-40B4-BE49-F238E27FC236}">
                <a16:creationId xmlns:a16="http://schemas.microsoft.com/office/drawing/2014/main" id="{A76502F3-3827-B7A4-0247-8EFF248FF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906" y="1942002"/>
            <a:ext cx="180000" cy="170456"/>
          </a:xfrm>
          <a:prstGeom prst="rect">
            <a:avLst/>
          </a:prstGeom>
        </p:spPr>
      </p:pic>
    </p:spTree>
    <p:extLst>
      <p:ext uri="{BB962C8B-B14F-4D97-AF65-F5344CB8AC3E}">
        <p14:creationId xmlns:p14="http://schemas.microsoft.com/office/powerpoint/2010/main" val="351166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44016" y="560512"/>
            <a:ext cx="6597352" cy="733854"/>
          </a:xfrm>
          <a:prstGeom prst="rect">
            <a:avLst/>
          </a:prstGeom>
          <a:gradFill>
            <a:gsLst>
              <a:gs pos="0">
                <a:schemeClr val="bg1"/>
              </a:gs>
              <a:gs pos="67000">
                <a:srgbClr val="E4F7DD"/>
              </a:gs>
              <a:gs pos="100000">
                <a:srgbClr val="E4F7D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05645"/>
            <a:ext cx="441175" cy="38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01" y="162279"/>
            <a:ext cx="3873176" cy="28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0" name="Table 39"/>
          <p:cNvGraphicFramePr>
            <a:graphicFrameLocks noGrp="1"/>
          </p:cNvGraphicFramePr>
          <p:nvPr>
            <p:extLst>
              <p:ext uri="{D42A27DB-BD31-4B8C-83A1-F6EECF244321}">
                <p14:modId xmlns:p14="http://schemas.microsoft.com/office/powerpoint/2010/main" val="2969421926"/>
              </p:ext>
            </p:extLst>
          </p:nvPr>
        </p:nvGraphicFramePr>
        <p:xfrm>
          <a:off x="526368" y="885606"/>
          <a:ext cx="5832648" cy="2987275"/>
        </p:xfrm>
        <a:graphic>
          <a:graphicData uri="http://schemas.openxmlformats.org/drawingml/2006/table">
            <a:tbl>
              <a:tblPr firstRow="1" bandRow="1">
                <a:tableStyleId>{21E4AEA4-8DFA-4A89-87EB-49C32662AFE0}</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470867">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342115">
                <a:tc>
                  <a:txBody>
                    <a:bodyPr/>
                    <a:lstStyle/>
                    <a:p>
                      <a:pPr algn="ctr" fontAlgn="b"/>
                      <a:r>
                        <a:rPr lang="en-AU" sz="1100" b="0" i="0" u="none" strike="noStrike" dirty="0">
                          <a:solidFill>
                            <a:srgbClr val="000000"/>
                          </a:solidFill>
                          <a:effectLst/>
                          <a:latin typeface="Calibri" panose="020F0502020204030204" pitchFamily="34" charset="0"/>
                        </a:rPr>
                        <a:t>N1007</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Develop a strategy for the management of Council trees across the district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9055022"/>
                  </a:ext>
                </a:extLst>
              </a:tr>
              <a:tr h="447206">
                <a:tc>
                  <a:txBody>
                    <a:bodyPr/>
                    <a:lstStyle/>
                    <a:p>
                      <a:pPr algn="ctr" fontAlgn="b"/>
                      <a:r>
                        <a:rPr lang="en-AU" sz="1100" b="0" i="0" u="none" strike="noStrike" dirty="0">
                          <a:solidFill>
                            <a:srgbClr val="000000"/>
                          </a:solidFill>
                          <a:effectLst/>
                          <a:latin typeface="Calibri" panose="020F0502020204030204" pitchFamily="34" charset="0"/>
                        </a:rPr>
                        <a:t>N2008</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Develop informative and attractive signage in Council reserves/playgrounds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4166515"/>
                  </a:ext>
                </a:extLst>
              </a:tr>
              <a:tr h="342115">
                <a:tc>
                  <a:txBody>
                    <a:bodyPr/>
                    <a:lstStyle/>
                    <a:p>
                      <a:pPr algn="ctr" fontAlgn="b"/>
                      <a:r>
                        <a:rPr lang="en-AU" sz="1100" b="0" i="0" u="none" strike="noStrike" dirty="0">
                          <a:solidFill>
                            <a:srgbClr val="000000"/>
                          </a:solidFill>
                          <a:effectLst/>
                          <a:latin typeface="Calibri" panose="020F0502020204030204" pitchFamily="34" charset="0"/>
                        </a:rPr>
                        <a:t>N2010</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Post prescribed burn weed management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7609609"/>
                  </a:ext>
                </a:extLst>
              </a:tr>
              <a:tr h="342115">
                <a:tc>
                  <a:txBody>
                    <a:bodyPr/>
                    <a:lstStyle/>
                    <a:p>
                      <a:pPr algn="ctr" fontAlgn="b"/>
                      <a:r>
                        <a:rPr lang="en-AU" sz="1100" b="0" i="0" u="none" strike="noStrike">
                          <a:solidFill>
                            <a:srgbClr val="000000"/>
                          </a:solidFill>
                          <a:effectLst/>
                          <a:latin typeface="Calibri" panose="020F0502020204030204" pitchFamily="34" charset="0"/>
                        </a:rPr>
                        <a:t>N2011</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New Dog and Cat facility</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2542963"/>
                  </a:ext>
                </a:extLst>
              </a:tr>
              <a:tr h="342115">
                <a:tc>
                  <a:txBody>
                    <a:bodyPr/>
                    <a:lstStyle/>
                    <a:p>
                      <a:pPr algn="ctr" fontAlgn="b"/>
                      <a:r>
                        <a:rPr lang="en-AU" sz="1100" b="0" i="0" u="none" strike="noStrike" dirty="0">
                          <a:solidFill>
                            <a:srgbClr val="000000"/>
                          </a:solidFill>
                          <a:effectLst/>
                          <a:latin typeface="Calibri" panose="020F0502020204030204" pitchFamily="34" charset="0"/>
                        </a:rPr>
                        <a:t>N3001</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Local Climate Adaptations for landscape conservation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8015305"/>
                  </a:ext>
                </a:extLst>
              </a:tr>
              <a:tr h="358627">
                <a:tc>
                  <a:txBody>
                    <a:bodyPr/>
                    <a:lstStyle/>
                    <a:p>
                      <a:pPr algn="ctr" fontAlgn="b"/>
                      <a:r>
                        <a:rPr lang="en-AU" sz="1100" b="0" i="0" u="none" strike="noStrike" dirty="0">
                          <a:solidFill>
                            <a:srgbClr val="000000"/>
                          </a:solidFill>
                          <a:effectLst/>
                          <a:latin typeface="Calibri" panose="020F0502020204030204" pitchFamily="34" charset="0"/>
                        </a:rPr>
                        <a:t>N3002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Resilient community facilities and open space including water fountains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6998603"/>
                  </a:ext>
                </a:extLst>
              </a:tr>
              <a:tr h="342115">
                <a:tc>
                  <a:txBody>
                    <a:bodyPr/>
                    <a:lstStyle/>
                    <a:p>
                      <a:pPr algn="ctr" fontAlgn="b"/>
                      <a:r>
                        <a:rPr lang="en-AU" sz="1100" b="0" i="0" u="none" strike="noStrike" dirty="0">
                          <a:solidFill>
                            <a:srgbClr val="000000"/>
                          </a:solidFill>
                          <a:effectLst/>
                          <a:latin typeface="Calibri" panose="020F0502020204030204" pitchFamily="34" charset="0"/>
                        </a:rPr>
                        <a:t>N4002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Kerbside bin system collection frequency change and rural FOGO trial</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5459971"/>
                  </a:ext>
                </a:extLst>
              </a:tr>
            </a:tbl>
          </a:graphicData>
        </a:graphic>
      </p:graphicFrame>
      <p:sp>
        <p:nvSpPr>
          <p:cNvPr id="41" name="TextBox 40"/>
          <p:cNvSpPr txBox="1"/>
          <p:nvPr/>
        </p:nvSpPr>
        <p:spPr>
          <a:xfrm>
            <a:off x="471436" y="565914"/>
            <a:ext cx="4827091" cy="307777"/>
          </a:xfrm>
          <a:prstGeom prst="rect">
            <a:avLst/>
          </a:prstGeom>
          <a:noFill/>
        </p:spPr>
        <p:txBody>
          <a:bodyPr wrap="none" rtlCol="0">
            <a:spAutoFit/>
          </a:bodyPr>
          <a:lstStyle/>
          <a:p>
            <a:r>
              <a:rPr lang="en-US" sz="1400" b="1" dirty="0">
                <a:solidFill>
                  <a:schemeClr val="accent2">
                    <a:lumMod val="75000"/>
                  </a:schemeClr>
                </a:solidFill>
              </a:rPr>
              <a:t>Progress on Strategic Initiatives from the Annual Business Plan</a:t>
            </a:r>
            <a:endParaRPr lang="en-AU" sz="1400" b="1" dirty="0">
              <a:solidFill>
                <a:schemeClr val="accent2">
                  <a:lumMod val="75000"/>
                </a:schemeClr>
              </a:solidFill>
            </a:endParaRPr>
          </a:p>
        </p:txBody>
      </p:sp>
      <p:grpSp>
        <p:nvGrpSpPr>
          <p:cNvPr id="16" name="Group 15">
            <a:extLst>
              <a:ext uri="{FF2B5EF4-FFF2-40B4-BE49-F238E27FC236}">
                <a16:creationId xmlns:a16="http://schemas.microsoft.com/office/drawing/2014/main" id="{1A6F6D55-5E76-3E1E-FFAD-00F8502E7960}"/>
              </a:ext>
            </a:extLst>
          </p:cNvPr>
          <p:cNvGrpSpPr/>
          <p:nvPr/>
        </p:nvGrpSpPr>
        <p:grpSpPr>
          <a:xfrm>
            <a:off x="908720" y="9640521"/>
            <a:ext cx="5897903" cy="246221"/>
            <a:chOff x="908720" y="9640521"/>
            <a:chExt cx="5897903" cy="246221"/>
          </a:xfrm>
        </p:grpSpPr>
        <p:sp>
          <p:nvSpPr>
            <p:cNvPr id="17" name="Oval 306">
              <a:extLst>
                <a:ext uri="{FF2B5EF4-FFF2-40B4-BE49-F238E27FC236}">
                  <a16:creationId xmlns:a16="http://schemas.microsoft.com/office/drawing/2014/main" id="{BE58544B-D511-BDD0-5256-77A8A304C5BD}"/>
                </a:ext>
              </a:extLst>
            </p:cNvPr>
            <p:cNvSpPr>
              <a:spLocks noChangeAspect="1"/>
            </p:cNvSpPr>
            <p:nvPr/>
          </p:nvSpPr>
          <p:spPr>
            <a:xfrm>
              <a:off x="2458457"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8" name="Group 17">
              <a:extLst>
                <a:ext uri="{FF2B5EF4-FFF2-40B4-BE49-F238E27FC236}">
                  <a16:creationId xmlns:a16="http://schemas.microsoft.com/office/drawing/2014/main" id="{1858B3E6-0E20-DB75-B708-0EF694928033}"/>
                </a:ext>
              </a:extLst>
            </p:cNvPr>
            <p:cNvGrpSpPr/>
            <p:nvPr/>
          </p:nvGrpSpPr>
          <p:grpSpPr>
            <a:xfrm>
              <a:off x="1485715" y="9673631"/>
              <a:ext cx="180000" cy="180000"/>
              <a:chOff x="2564900" y="9680038"/>
              <a:chExt cx="180000" cy="180000"/>
            </a:xfrm>
          </p:grpSpPr>
          <p:sp>
            <p:nvSpPr>
              <p:cNvPr id="224" name="Oval 223">
                <a:extLst>
                  <a:ext uri="{FF2B5EF4-FFF2-40B4-BE49-F238E27FC236}">
                    <a16:creationId xmlns:a16="http://schemas.microsoft.com/office/drawing/2014/main" id="{F477205C-49F5-8B39-9FCE-FB7F0D9EA82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25" name="Rounded Rectangle 198">
                <a:extLst>
                  <a:ext uri="{FF2B5EF4-FFF2-40B4-BE49-F238E27FC236}">
                    <a16:creationId xmlns:a16="http://schemas.microsoft.com/office/drawing/2014/main" id="{E0AA6024-16AE-44F8-DD2B-4820E04C354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9" name="Group 18">
              <a:extLst>
                <a:ext uri="{FF2B5EF4-FFF2-40B4-BE49-F238E27FC236}">
                  <a16:creationId xmlns:a16="http://schemas.microsoft.com/office/drawing/2014/main" id="{5E6BA047-8813-B739-B5FE-A7ECF9760C5A}"/>
                </a:ext>
              </a:extLst>
            </p:cNvPr>
            <p:cNvGrpSpPr/>
            <p:nvPr/>
          </p:nvGrpSpPr>
          <p:grpSpPr>
            <a:xfrm>
              <a:off x="4471965" y="9673631"/>
              <a:ext cx="180000" cy="180000"/>
              <a:chOff x="5566528" y="9680038"/>
              <a:chExt cx="180000" cy="180000"/>
            </a:xfrm>
          </p:grpSpPr>
          <p:sp>
            <p:nvSpPr>
              <p:cNvPr id="30" name="Oval 29">
                <a:extLst>
                  <a:ext uri="{FF2B5EF4-FFF2-40B4-BE49-F238E27FC236}">
                    <a16:creationId xmlns:a16="http://schemas.microsoft.com/office/drawing/2014/main" id="{A4417DBB-2BE7-742B-4588-9CE216AB927C}"/>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181">
                <a:extLst>
                  <a:ext uri="{FF2B5EF4-FFF2-40B4-BE49-F238E27FC236}">
                    <a16:creationId xmlns:a16="http://schemas.microsoft.com/office/drawing/2014/main" id="{E2990100-9B09-F791-C378-F9EC20018174}"/>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0" name="Oval 3">
              <a:extLst>
                <a:ext uri="{FF2B5EF4-FFF2-40B4-BE49-F238E27FC236}">
                  <a16:creationId xmlns:a16="http://schemas.microsoft.com/office/drawing/2014/main" id="{873FD321-C407-696A-2967-5AC0F813CC05}"/>
                </a:ext>
              </a:extLst>
            </p:cNvPr>
            <p:cNvSpPr/>
            <p:nvPr/>
          </p:nvSpPr>
          <p:spPr>
            <a:xfrm>
              <a:off x="5822833" y="967363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extBox 20">
              <a:extLst>
                <a:ext uri="{FF2B5EF4-FFF2-40B4-BE49-F238E27FC236}">
                  <a16:creationId xmlns:a16="http://schemas.microsoft.com/office/drawing/2014/main" id="{30080503-1CAA-D009-4E54-641D3826D63A}"/>
                </a:ext>
              </a:extLst>
            </p:cNvPr>
            <p:cNvSpPr txBox="1"/>
            <p:nvPr/>
          </p:nvSpPr>
          <p:spPr>
            <a:xfrm>
              <a:off x="1637155" y="9640521"/>
              <a:ext cx="739305" cy="246221"/>
            </a:xfrm>
            <a:prstGeom prst="rect">
              <a:avLst/>
            </a:prstGeom>
            <a:noFill/>
          </p:spPr>
          <p:txBody>
            <a:bodyPr wrap="none" rtlCol="0">
              <a:spAutoFit/>
            </a:bodyPr>
            <a:lstStyle/>
            <a:p>
              <a:r>
                <a:rPr lang="en-US" sz="1000" dirty="0"/>
                <a:t>= On Track</a:t>
              </a:r>
              <a:endParaRPr lang="en-AU" sz="1000" dirty="0"/>
            </a:p>
          </p:txBody>
        </p:sp>
        <p:sp>
          <p:nvSpPr>
            <p:cNvPr id="22" name="TextBox 21">
              <a:extLst>
                <a:ext uri="{FF2B5EF4-FFF2-40B4-BE49-F238E27FC236}">
                  <a16:creationId xmlns:a16="http://schemas.microsoft.com/office/drawing/2014/main" id="{7DB6F238-05B0-0301-48C4-D721C8D8BAAD}"/>
                </a:ext>
              </a:extLst>
            </p:cNvPr>
            <p:cNvSpPr txBox="1"/>
            <p:nvPr/>
          </p:nvSpPr>
          <p:spPr>
            <a:xfrm>
              <a:off x="908720" y="9640521"/>
              <a:ext cx="596638" cy="246221"/>
            </a:xfrm>
            <a:prstGeom prst="rect">
              <a:avLst/>
            </a:prstGeom>
            <a:noFill/>
          </p:spPr>
          <p:txBody>
            <a:bodyPr wrap="none" rtlCol="0">
              <a:spAutoFit/>
            </a:bodyPr>
            <a:lstStyle/>
            <a:p>
              <a:r>
                <a:rPr lang="en-US" sz="1000" b="1" dirty="0"/>
                <a:t>Legend:</a:t>
              </a:r>
              <a:endParaRPr lang="en-AU" sz="1000" b="1" dirty="0"/>
            </a:p>
          </p:txBody>
        </p:sp>
        <p:sp>
          <p:nvSpPr>
            <p:cNvPr id="23" name="TextBox 22">
              <a:extLst>
                <a:ext uri="{FF2B5EF4-FFF2-40B4-BE49-F238E27FC236}">
                  <a16:creationId xmlns:a16="http://schemas.microsoft.com/office/drawing/2014/main" id="{FAED2249-1845-1C49-E23E-115FF91848EE}"/>
                </a:ext>
              </a:extLst>
            </p:cNvPr>
            <p:cNvSpPr txBox="1"/>
            <p:nvPr/>
          </p:nvSpPr>
          <p:spPr>
            <a:xfrm>
              <a:off x="2617433" y="9640521"/>
              <a:ext cx="883575" cy="246221"/>
            </a:xfrm>
            <a:prstGeom prst="rect">
              <a:avLst/>
            </a:prstGeom>
            <a:noFill/>
          </p:spPr>
          <p:txBody>
            <a:bodyPr wrap="none" rtlCol="0">
              <a:spAutoFit/>
            </a:bodyPr>
            <a:lstStyle/>
            <a:p>
              <a:r>
                <a:rPr lang="en-US" sz="1000" dirty="0"/>
                <a:t>= Not Started</a:t>
              </a:r>
              <a:endParaRPr lang="en-AU" sz="1000" dirty="0"/>
            </a:p>
          </p:txBody>
        </p:sp>
        <p:sp>
          <p:nvSpPr>
            <p:cNvPr id="24" name="TextBox 23">
              <a:extLst>
                <a:ext uri="{FF2B5EF4-FFF2-40B4-BE49-F238E27FC236}">
                  <a16:creationId xmlns:a16="http://schemas.microsoft.com/office/drawing/2014/main" id="{5380EA63-75A2-EB54-40BF-52316A4002AC}"/>
                </a:ext>
              </a:extLst>
            </p:cNvPr>
            <p:cNvSpPr txBox="1"/>
            <p:nvPr/>
          </p:nvSpPr>
          <p:spPr>
            <a:xfrm>
              <a:off x="5955108" y="9640521"/>
              <a:ext cx="851515" cy="246221"/>
            </a:xfrm>
            <a:prstGeom prst="rect">
              <a:avLst/>
            </a:prstGeom>
            <a:noFill/>
          </p:spPr>
          <p:txBody>
            <a:bodyPr wrap="none" rtlCol="0">
              <a:spAutoFit/>
            </a:bodyPr>
            <a:lstStyle/>
            <a:p>
              <a:r>
                <a:rPr lang="en-US" sz="1000" dirty="0"/>
                <a:t>= Completed</a:t>
              </a:r>
              <a:endParaRPr lang="en-AU" sz="1000" dirty="0"/>
            </a:p>
          </p:txBody>
        </p:sp>
        <p:sp>
          <p:nvSpPr>
            <p:cNvPr id="25" name="TextBox 24">
              <a:extLst>
                <a:ext uri="{FF2B5EF4-FFF2-40B4-BE49-F238E27FC236}">
                  <a16:creationId xmlns:a16="http://schemas.microsoft.com/office/drawing/2014/main" id="{1D5FC9F6-68A6-5EBF-1D7E-E2A554A18FB1}"/>
                </a:ext>
              </a:extLst>
            </p:cNvPr>
            <p:cNvSpPr txBox="1"/>
            <p:nvPr/>
          </p:nvSpPr>
          <p:spPr>
            <a:xfrm>
              <a:off x="4587929" y="9640521"/>
              <a:ext cx="1144865" cy="246221"/>
            </a:xfrm>
            <a:prstGeom prst="rect">
              <a:avLst/>
            </a:prstGeom>
            <a:noFill/>
          </p:spPr>
          <p:txBody>
            <a:bodyPr wrap="none" rtlCol="0">
              <a:spAutoFit/>
            </a:bodyPr>
            <a:lstStyle/>
            <a:p>
              <a:r>
                <a:rPr lang="en-US" sz="1000" dirty="0"/>
                <a:t>= Behind Schedule</a:t>
              </a:r>
              <a:endParaRPr lang="en-AU" sz="1000" dirty="0"/>
            </a:p>
          </p:txBody>
        </p:sp>
        <p:sp>
          <p:nvSpPr>
            <p:cNvPr id="26" name="TextBox 25">
              <a:extLst>
                <a:ext uri="{FF2B5EF4-FFF2-40B4-BE49-F238E27FC236}">
                  <a16:creationId xmlns:a16="http://schemas.microsoft.com/office/drawing/2014/main" id="{F6C7611B-C14A-2BD7-3230-4EE7D98D90E1}"/>
                </a:ext>
              </a:extLst>
            </p:cNvPr>
            <p:cNvSpPr txBox="1"/>
            <p:nvPr/>
          </p:nvSpPr>
          <p:spPr>
            <a:xfrm>
              <a:off x="3653408" y="9640521"/>
              <a:ext cx="744114" cy="246221"/>
            </a:xfrm>
            <a:prstGeom prst="rect">
              <a:avLst/>
            </a:prstGeom>
            <a:noFill/>
          </p:spPr>
          <p:txBody>
            <a:bodyPr wrap="none" rtlCol="0">
              <a:spAutoFit/>
            </a:bodyPr>
            <a:lstStyle/>
            <a:p>
              <a:r>
                <a:rPr lang="en-US" sz="1000" dirty="0"/>
                <a:t>= Deferred</a:t>
              </a:r>
              <a:endParaRPr lang="en-AU" sz="1000" dirty="0"/>
            </a:p>
          </p:txBody>
        </p:sp>
        <p:grpSp>
          <p:nvGrpSpPr>
            <p:cNvPr id="27" name="Group 26">
              <a:extLst>
                <a:ext uri="{FF2B5EF4-FFF2-40B4-BE49-F238E27FC236}">
                  <a16:creationId xmlns:a16="http://schemas.microsoft.com/office/drawing/2014/main" id="{7EE13990-1F34-0FB1-696F-610079D3E034}"/>
                </a:ext>
              </a:extLst>
            </p:cNvPr>
            <p:cNvGrpSpPr/>
            <p:nvPr/>
          </p:nvGrpSpPr>
          <p:grpSpPr>
            <a:xfrm>
              <a:off x="3494432" y="9673631"/>
              <a:ext cx="180000" cy="180000"/>
              <a:chOff x="3494432" y="9673631"/>
              <a:chExt cx="180000" cy="180000"/>
            </a:xfrm>
          </p:grpSpPr>
          <p:sp>
            <p:nvSpPr>
              <p:cNvPr id="28" name="Oval 306">
                <a:extLst>
                  <a:ext uri="{FF2B5EF4-FFF2-40B4-BE49-F238E27FC236}">
                    <a16:creationId xmlns:a16="http://schemas.microsoft.com/office/drawing/2014/main" id="{79111037-DB61-05E0-D19D-3D82D4FADF66}"/>
                  </a:ext>
                </a:extLst>
              </p:cNvPr>
              <p:cNvSpPr>
                <a:spLocks noChangeAspect="1"/>
              </p:cNvSpPr>
              <p:nvPr/>
            </p:nvSpPr>
            <p:spPr>
              <a:xfrm>
                <a:off x="3494432"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9" name="Straight Arrow Connector 28">
                <a:extLst>
                  <a:ext uri="{FF2B5EF4-FFF2-40B4-BE49-F238E27FC236}">
                    <a16:creationId xmlns:a16="http://schemas.microsoft.com/office/drawing/2014/main" id="{5AA2BF6A-69A1-84E0-82E7-C1D29CCA2D1F}"/>
                  </a:ext>
                </a:extLst>
              </p:cNvPr>
              <p:cNvCxnSpPr/>
              <p:nvPr/>
            </p:nvCxnSpPr>
            <p:spPr>
              <a:xfrm>
                <a:off x="3525212" y="97598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5693DEAA-9487-697D-FFD5-48248D93E3E3}"/>
              </a:ext>
            </a:extLst>
          </p:cNvPr>
          <p:cNvGrpSpPr/>
          <p:nvPr/>
        </p:nvGrpSpPr>
        <p:grpSpPr>
          <a:xfrm>
            <a:off x="5886605" y="1455002"/>
            <a:ext cx="180000" cy="180000"/>
            <a:chOff x="2564900" y="9680038"/>
            <a:chExt cx="180000" cy="180000"/>
          </a:xfrm>
        </p:grpSpPr>
        <p:sp>
          <p:nvSpPr>
            <p:cNvPr id="3" name="Oval 2">
              <a:extLst>
                <a:ext uri="{FF2B5EF4-FFF2-40B4-BE49-F238E27FC236}">
                  <a16:creationId xmlns:a16="http://schemas.microsoft.com/office/drawing/2014/main" id="{9CE20DF8-27AB-EE15-1848-74963759EDF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 name="Rounded Rectangle 198">
              <a:extLst>
                <a:ext uri="{FF2B5EF4-FFF2-40B4-BE49-F238E27FC236}">
                  <a16:creationId xmlns:a16="http://schemas.microsoft.com/office/drawing/2014/main" id="{E491330F-8DD3-9AE4-CCB0-950A6FA758E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 name="Group 4">
            <a:extLst>
              <a:ext uri="{FF2B5EF4-FFF2-40B4-BE49-F238E27FC236}">
                <a16:creationId xmlns:a16="http://schemas.microsoft.com/office/drawing/2014/main" id="{C42FCC46-0FF3-558F-B8D3-E8C2F192E8B9}"/>
              </a:ext>
            </a:extLst>
          </p:cNvPr>
          <p:cNvGrpSpPr/>
          <p:nvPr/>
        </p:nvGrpSpPr>
        <p:grpSpPr>
          <a:xfrm>
            <a:off x="5886604" y="1837279"/>
            <a:ext cx="180000" cy="180000"/>
            <a:chOff x="2564900" y="9680038"/>
            <a:chExt cx="180000" cy="180000"/>
          </a:xfrm>
        </p:grpSpPr>
        <p:sp>
          <p:nvSpPr>
            <p:cNvPr id="6" name="Oval 5">
              <a:extLst>
                <a:ext uri="{FF2B5EF4-FFF2-40B4-BE49-F238E27FC236}">
                  <a16:creationId xmlns:a16="http://schemas.microsoft.com/office/drawing/2014/main" id="{73B0351A-9E86-D3C6-EA02-865D434402D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 name="Rounded Rectangle 198">
              <a:extLst>
                <a:ext uri="{FF2B5EF4-FFF2-40B4-BE49-F238E27FC236}">
                  <a16:creationId xmlns:a16="http://schemas.microsoft.com/office/drawing/2014/main" id="{5025446D-AF6C-B531-94D7-96D408032040}"/>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8" name="Group 7">
            <a:extLst>
              <a:ext uri="{FF2B5EF4-FFF2-40B4-BE49-F238E27FC236}">
                <a16:creationId xmlns:a16="http://schemas.microsoft.com/office/drawing/2014/main" id="{DD6BA92C-F613-8A25-5D47-A99DA0E3D2C0}"/>
              </a:ext>
            </a:extLst>
          </p:cNvPr>
          <p:cNvGrpSpPr/>
          <p:nvPr/>
        </p:nvGrpSpPr>
        <p:grpSpPr>
          <a:xfrm>
            <a:off x="5886605" y="2233305"/>
            <a:ext cx="180000" cy="180000"/>
            <a:chOff x="2564900" y="9680038"/>
            <a:chExt cx="180000" cy="180000"/>
          </a:xfrm>
        </p:grpSpPr>
        <p:sp>
          <p:nvSpPr>
            <p:cNvPr id="9" name="Oval 8">
              <a:extLst>
                <a:ext uri="{FF2B5EF4-FFF2-40B4-BE49-F238E27FC236}">
                  <a16:creationId xmlns:a16="http://schemas.microsoft.com/office/drawing/2014/main" id="{A802BFF5-9D34-99A3-A0C8-862C0B0DEFFD}"/>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 name="Rounded Rectangle 198">
              <a:extLst>
                <a:ext uri="{FF2B5EF4-FFF2-40B4-BE49-F238E27FC236}">
                  <a16:creationId xmlns:a16="http://schemas.microsoft.com/office/drawing/2014/main" id="{B8A7728D-5C79-0139-8473-ED32FF39E9D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1" name="Group 10">
            <a:extLst>
              <a:ext uri="{FF2B5EF4-FFF2-40B4-BE49-F238E27FC236}">
                <a16:creationId xmlns:a16="http://schemas.microsoft.com/office/drawing/2014/main" id="{4BFC0053-5632-410A-891E-90F37D08B804}"/>
              </a:ext>
            </a:extLst>
          </p:cNvPr>
          <p:cNvGrpSpPr/>
          <p:nvPr/>
        </p:nvGrpSpPr>
        <p:grpSpPr>
          <a:xfrm>
            <a:off x="5886603" y="2572311"/>
            <a:ext cx="180000" cy="180000"/>
            <a:chOff x="2564900" y="9680038"/>
            <a:chExt cx="180000" cy="180000"/>
          </a:xfrm>
        </p:grpSpPr>
        <p:sp>
          <p:nvSpPr>
            <p:cNvPr id="12" name="Oval 11">
              <a:extLst>
                <a:ext uri="{FF2B5EF4-FFF2-40B4-BE49-F238E27FC236}">
                  <a16:creationId xmlns:a16="http://schemas.microsoft.com/office/drawing/2014/main" id="{E75455EB-D3BE-CAAD-228E-B91CE814948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5" name="Rounded Rectangle 198">
              <a:extLst>
                <a:ext uri="{FF2B5EF4-FFF2-40B4-BE49-F238E27FC236}">
                  <a16:creationId xmlns:a16="http://schemas.microsoft.com/office/drawing/2014/main" id="{7AA27765-31DA-A3BC-ACDD-6D4D2B60805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2" name="Group 31">
            <a:extLst>
              <a:ext uri="{FF2B5EF4-FFF2-40B4-BE49-F238E27FC236}">
                <a16:creationId xmlns:a16="http://schemas.microsoft.com/office/drawing/2014/main" id="{654CC9D0-E503-2A84-D794-5944344E0D92}"/>
              </a:ext>
            </a:extLst>
          </p:cNvPr>
          <p:cNvGrpSpPr/>
          <p:nvPr/>
        </p:nvGrpSpPr>
        <p:grpSpPr>
          <a:xfrm>
            <a:off x="5886911" y="2917798"/>
            <a:ext cx="180000" cy="180000"/>
            <a:chOff x="2564900" y="9680038"/>
            <a:chExt cx="180000" cy="180000"/>
          </a:xfrm>
        </p:grpSpPr>
        <p:sp>
          <p:nvSpPr>
            <p:cNvPr id="33" name="Oval 32">
              <a:extLst>
                <a:ext uri="{FF2B5EF4-FFF2-40B4-BE49-F238E27FC236}">
                  <a16:creationId xmlns:a16="http://schemas.microsoft.com/office/drawing/2014/main" id="{BDA9FBF8-1641-B5D4-FCF1-DC2392F9A23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4" name="Rounded Rectangle 198">
              <a:extLst>
                <a:ext uri="{FF2B5EF4-FFF2-40B4-BE49-F238E27FC236}">
                  <a16:creationId xmlns:a16="http://schemas.microsoft.com/office/drawing/2014/main" id="{01248442-96C1-55FB-B54B-A12240F28428}"/>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5" name="Group 34">
            <a:extLst>
              <a:ext uri="{FF2B5EF4-FFF2-40B4-BE49-F238E27FC236}">
                <a16:creationId xmlns:a16="http://schemas.microsoft.com/office/drawing/2014/main" id="{4839DC22-3C96-D441-2241-3E0A15DEA626}"/>
              </a:ext>
            </a:extLst>
          </p:cNvPr>
          <p:cNvGrpSpPr/>
          <p:nvPr/>
        </p:nvGrpSpPr>
        <p:grpSpPr>
          <a:xfrm>
            <a:off x="5886911" y="3256804"/>
            <a:ext cx="180000" cy="180000"/>
            <a:chOff x="2564900" y="9680038"/>
            <a:chExt cx="180000" cy="180000"/>
          </a:xfrm>
        </p:grpSpPr>
        <p:sp>
          <p:nvSpPr>
            <p:cNvPr id="36" name="Oval 35">
              <a:extLst>
                <a:ext uri="{FF2B5EF4-FFF2-40B4-BE49-F238E27FC236}">
                  <a16:creationId xmlns:a16="http://schemas.microsoft.com/office/drawing/2014/main" id="{20C39DFC-1BED-53DD-31EA-C3F866266FF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7" name="Rounded Rectangle 198">
              <a:extLst>
                <a:ext uri="{FF2B5EF4-FFF2-40B4-BE49-F238E27FC236}">
                  <a16:creationId xmlns:a16="http://schemas.microsoft.com/office/drawing/2014/main" id="{21759B09-9E61-790A-DA81-F6DA7AE0891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8" name="Group 37">
            <a:extLst>
              <a:ext uri="{FF2B5EF4-FFF2-40B4-BE49-F238E27FC236}">
                <a16:creationId xmlns:a16="http://schemas.microsoft.com/office/drawing/2014/main" id="{F5E0497E-AB37-A5D2-C029-779EDCFD3879}"/>
              </a:ext>
            </a:extLst>
          </p:cNvPr>
          <p:cNvGrpSpPr/>
          <p:nvPr/>
        </p:nvGrpSpPr>
        <p:grpSpPr>
          <a:xfrm>
            <a:off x="5886911" y="3619437"/>
            <a:ext cx="180000" cy="180000"/>
            <a:chOff x="2564900" y="9680038"/>
            <a:chExt cx="180000" cy="180000"/>
          </a:xfrm>
        </p:grpSpPr>
        <p:sp>
          <p:nvSpPr>
            <p:cNvPr id="39" name="Oval 38">
              <a:extLst>
                <a:ext uri="{FF2B5EF4-FFF2-40B4-BE49-F238E27FC236}">
                  <a16:creationId xmlns:a16="http://schemas.microsoft.com/office/drawing/2014/main" id="{169B9239-8EC9-47A5-A3F4-5D51666F7703}"/>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2" name="Rounded Rectangle 198">
              <a:extLst>
                <a:ext uri="{FF2B5EF4-FFF2-40B4-BE49-F238E27FC236}">
                  <a16:creationId xmlns:a16="http://schemas.microsoft.com/office/drawing/2014/main" id="{A4019A59-C8F3-27A8-06E3-B7B46336FE03}"/>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396367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0F4F07-0B4A-807F-C0E2-441268A72905}"/>
              </a:ext>
            </a:extLst>
          </p:cNvPr>
          <p:cNvSpPr/>
          <p:nvPr/>
        </p:nvSpPr>
        <p:spPr>
          <a:xfrm>
            <a:off x="224958" y="5097016"/>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2"/>
          <a:stretch>
            <a:fillRect/>
          </a:stretch>
        </p:blipFill>
        <p:spPr>
          <a:xfrm>
            <a:off x="116632" y="56456"/>
            <a:ext cx="4752528" cy="469294"/>
          </a:xfrm>
          <a:prstGeom prst="rect">
            <a:avLst/>
          </a:prstGeom>
        </p:spPr>
      </p:pic>
      <p:sp>
        <p:nvSpPr>
          <p:cNvPr id="3" name="Rectangle 2"/>
          <p:cNvSpPr/>
          <p:nvPr/>
        </p:nvSpPr>
        <p:spPr>
          <a:xfrm>
            <a:off x="188912" y="556374"/>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249474" y="560512"/>
            <a:ext cx="928396" cy="307777"/>
          </a:xfrm>
          <a:prstGeom prst="rect">
            <a:avLst/>
          </a:prstGeom>
          <a:noFill/>
        </p:spPr>
        <p:txBody>
          <a:bodyPr wrap="none" rtlCol="0">
            <a:spAutoFit/>
          </a:bodyPr>
          <a:lstStyle/>
          <a:p>
            <a:r>
              <a:rPr lang="en-US" sz="1400" b="1" dirty="0">
                <a:solidFill>
                  <a:schemeClr val="accent1"/>
                </a:solidFill>
              </a:rPr>
              <a:t>Highlights</a:t>
            </a:r>
            <a:endParaRPr lang="en-AU" sz="1400" b="1" dirty="0">
              <a:solidFill>
                <a:schemeClr val="accent1"/>
              </a:solidFill>
            </a:endParaRPr>
          </a:p>
        </p:txBody>
      </p:sp>
      <p:sp>
        <p:nvSpPr>
          <p:cNvPr id="8" name="Rectangle 7"/>
          <p:cNvSpPr/>
          <p:nvPr/>
        </p:nvSpPr>
        <p:spPr>
          <a:xfrm>
            <a:off x="391164" y="848544"/>
            <a:ext cx="3037836" cy="2616101"/>
          </a:xfrm>
          <a:prstGeom prst="rect">
            <a:avLst/>
          </a:prstGeom>
        </p:spPr>
        <p:txBody>
          <a:bodyPr wrap="square">
            <a:spAutoFit/>
          </a:bodyPr>
          <a:lstStyle/>
          <a:p>
            <a:r>
              <a:rPr lang="en-US" sz="1100" b="1" dirty="0">
                <a:solidFill>
                  <a:srgbClr val="000000"/>
                </a:solidFill>
                <a:latin typeface="Calibri" panose="020F0502020204030204" pitchFamily="34" charset="0"/>
              </a:rPr>
              <a:t>Representation review</a:t>
            </a:r>
          </a:p>
          <a:p>
            <a:pPr marL="171450" indent="-171450">
              <a:spcAft>
                <a:spcPts val="600"/>
              </a:spcAft>
              <a:buFont typeface="Arial" panose="020B0604020202020204" pitchFamily="34" charset="0"/>
              <a:buChar char="•"/>
            </a:pPr>
            <a:r>
              <a:rPr lang="en-US" sz="1100" dirty="0"/>
              <a:t>CL Rowe and Associates have been appointed to conduct the representation review anticipated to commence in April.</a:t>
            </a:r>
          </a:p>
          <a:p>
            <a:r>
              <a:rPr lang="en-US" sz="1100" b="1" dirty="0"/>
              <a:t>Strategic Plan Development</a:t>
            </a:r>
          </a:p>
          <a:p>
            <a:pPr marL="171450" indent="-171450">
              <a:spcAft>
                <a:spcPts val="600"/>
              </a:spcAft>
              <a:buFont typeface="Arial" panose="020B0604020202020204" pitchFamily="34" charset="0"/>
              <a:buChar char="•"/>
            </a:pPr>
            <a:r>
              <a:rPr lang="en-US" sz="1100" dirty="0"/>
              <a:t>Workshop was held in March with staff subject matter experts to further progress the ideas and content which will be brought back to Council in May</a:t>
            </a:r>
          </a:p>
          <a:p>
            <a:r>
              <a:rPr lang="en-US" sz="1100" b="1" dirty="0"/>
              <a:t>Building &amp; swimming pool compliance inspections</a:t>
            </a:r>
          </a:p>
          <a:p>
            <a:pPr marL="171450" indent="-171450">
              <a:buFont typeface="Arial" panose="020B0604020202020204" pitchFamily="34" charset="0"/>
              <a:buChar char="•"/>
            </a:pPr>
            <a:r>
              <a:rPr lang="en-US" sz="1100" dirty="0"/>
              <a:t>81 inspections of new developments were undertaken by Council building staff of which 24 were inspections of swimming pools. </a:t>
            </a:r>
          </a:p>
        </p:txBody>
      </p:sp>
      <p:sp>
        <p:nvSpPr>
          <p:cNvPr id="9" name="Rectangle 8"/>
          <p:cNvSpPr/>
          <p:nvPr/>
        </p:nvSpPr>
        <p:spPr>
          <a:xfrm>
            <a:off x="3717032" y="848544"/>
            <a:ext cx="2952328" cy="2123658"/>
          </a:xfrm>
          <a:prstGeom prst="rect">
            <a:avLst/>
          </a:prstGeom>
        </p:spPr>
        <p:txBody>
          <a:bodyPr wrap="square">
            <a:spAutoFit/>
          </a:bodyPr>
          <a:lstStyle/>
          <a:p>
            <a:r>
              <a:rPr lang="en-US" sz="1100" b="1" dirty="0">
                <a:solidFill>
                  <a:srgbClr val="000000"/>
                </a:solidFill>
                <a:latin typeface="Calibri" panose="020F0502020204030204" pitchFamily="34" charset="0"/>
              </a:rPr>
              <a:t>Customer Relationship Management (CRM) system upgrade</a:t>
            </a:r>
          </a:p>
          <a:p>
            <a:pPr marL="171450" indent="-171450">
              <a:buFont typeface="Arial" panose="020B0604020202020204" pitchFamily="34" charset="0"/>
              <a:buChar char="•"/>
            </a:pPr>
            <a:r>
              <a:rPr lang="en-US" sz="1100" dirty="0"/>
              <a:t>The required contracts and </a:t>
            </a:r>
            <a:r>
              <a:rPr lang="en-US" sz="1100" dirty="0" err="1"/>
              <a:t>licences</a:t>
            </a:r>
            <a:r>
              <a:rPr lang="en-US" sz="1100" dirty="0"/>
              <a:t> with the vendors have been completed.</a:t>
            </a:r>
          </a:p>
          <a:p>
            <a:pPr marL="171450" indent="-171450">
              <a:buFont typeface="Arial" panose="020B0604020202020204" pitchFamily="34" charset="0"/>
              <a:buChar char="•"/>
            </a:pPr>
            <a:r>
              <a:rPr lang="en-US" sz="1100" dirty="0"/>
              <a:t>Implementation commenced in February with the following items completed:</a:t>
            </a:r>
          </a:p>
          <a:p>
            <a:pPr marL="358775" lvl="1" indent="-184150">
              <a:buFont typeface="Arial" panose="020B0604020202020204" pitchFamily="34" charset="0"/>
              <a:buChar char="•"/>
            </a:pPr>
            <a:r>
              <a:rPr lang="en-US" sz="1100" dirty="0"/>
              <a:t>discovery workshops with the vendor to capture key information and map out detailed project timeframes. </a:t>
            </a:r>
          </a:p>
          <a:p>
            <a:pPr marL="358775" lvl="1" indent="-184150">
              <a:buFont typeface="Arial" panose="020B0604020202020204" pitchFamily="34" charset="0"/>
              <a:buChar char="•"/>
            </a:pPr>
            <a:r>
              <a:rPr lang="en-US" sz="1100" dirty="0"/>
              <a:t>identification of request categories to configure the system</a:t>
            </a:r>
          </a:p>
          <a:p>
            <a:pPr marL="358775" lvl="1" indent="-184150">
              <a:spcAft>
                <a:spcPts val="600"/>
              </a:spcAft>
              <a:buFont typeface="Arial" panose="020B0604020202020204" pitchFamily="34" charset="0"/>
              <a:buChar char="•"/>
            </a:pPr>
            <a:r>
              <a:rPr lang="en-US" sz="1100" dirty="0"/>
              <a:t>mockup of customer portal</a:t>
            </a:r>
          </a:p>
        </p:txBody>
      </p:sp>
      <p:grpSp>
        <p:nvGrpSpPr>
          <p:cNvPr id="68" name="Group 67">
            <a:extLst>
              <a:ext uri="{FF2B5EF4-FFF2-40B4-BE49-F238E27FC236}">
                <a16:creationId xmlns:a16="http://schemas.microsoft.com/office/drawing/2014/main" id="{8299EFA8-7903-75AA-09BF-F363B9A813B1}"/>
              </a:ext>
            </a:extLst>
          </p:cNvPr>
          <p:cNvGrpSpPr/>
          <p:nvPr/>
        </p:nvGrpSpPr>
        <p:grpSpPr>
          <a:xfrm>
            <a:off x="693214" y="9561512"/>
            <a:ext cx="6182298" cy="230832"/>
            <a:chOff x="749119" y="9662228"/>
            <a:chExt cx="6182298" cy="230832"/>
          </a:xfrm>
        </p:grpSpPr>
        <p:grpSp>
          <p:nvGrpSpPr>
            <p:cNvPr id="69" name="Group 68">
              <a:extLst>
                <a:ext uri="{FF2B5EF4-FFF2-40B4-BE49-F238E27FC236}">
                  <a16:creationId xmlns:a16="http://schemas.microsoft.com/office/drawing/2014/main" id="{0A916AC5-1297-1ACC-7E59-91276A1FF77C}"/>
                </a:ext>
              </a:extLst>
            </p:cNvPr>
            <p:cNvGrpSpPr/>
            <p:nvPr/>
          </p:nvGrpSpPr>
          <p:grpSpPr>
            <a:xfrm>
              <a:off x="749119" y="9662228"/>
              <a:ext cx="6182298" cy="230832"/>
              <a:chOff x="749119" y="9662228"/>
              <a:chExt cx="6182298" cy="230832"/>
            </a:xfrm>
          </p:grpSpPr>
          <p:sp>
            <p:nvSpPr>
              <p:cNvPr id="71" name="Oval 306">
                <a:extLst>
                  <a:ext uri="{FF2B5EF4-FFF2-40B4-BE49-F238E27FC236}">
                    <a16:creationId xmlns:a16="http://schemas.microsoft.com/office/drawing/2014/main" id="{96911CA6-7320-00DE-E696-5D6729CF4FF5}"/>
                  </a:ext>
                </a:extLst>
              </p:cNvPr>
              <p:cNvSpPr>
                <a:spLocks noChangeAspect="1"/>
              </p:cNvSpPr>
              <p:nvPr/>
            </p:nvSpPr>
            <p:spPr>
              <a:xfrm>
                <a:off x="1983645"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2" name="Group 71">
                <a:extLst>
                  <a:ext uri="{FF2B5EF4-FFF2-40B4-BE49-F238E27FC236}">
                    <a16:creationId xmlns:a16="http://schemas.microsoft.com/office/drawing/2014/main" id="{B672B722-0366-5A28-C4D1-75A6BC43EE36}"/>
                  </a:ext>
                </a:extLst>
              </p:cNvPr>
              <p:cNvGrpSpPr/>
              <p:nvPr/>
            </p:nvGrpSpPr>
            <p:grpSpPr>
              <a:xfrm>
                <a:off x="1288818" y="9705644"/>
                <a:ext cx="144000" cy="144000"/>
                <a:chOff x="2564900" y="9680038"/>
                <a:chExt cx="180000" cy="180000"/>
              </a:xfrm>
            </p:grpSpPr>
            <p:sp>
              <p:nvSpPr>
                <p:cNvPr id="86" name="Oval 85">
                  <a:extLst>
                    <a:ext uri="{FF2B5EF4-FFF2-40B4-BE49-F238E27FC236}">
                      <a16:creationId xmlns:a16="http://schemas.microsoft.com/office/drawing/2014/main" id="{0278F428-AF91-905E-28B9-5625D89FCBB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7" name="Rounded Rectangle 198">
                  <a:extLst>
                    <a:ext uri="{FF2B5EF4-FFF2-40B4-BE49-F238E27FC236}">
                      <a16:creationId xmlns:a16="http://schemas.microsoft.com/office/drawing/2014/main" id="{BA1EF526-CA64-1E67-CDB9-23751C37ECC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3" name="Group 72">
                <a:extLst>
                  <a:ext uri="{FF2B5EF4-FFF2-40B4-BE49-F238E27FC236}">
                    <a16:creationId xmlns:a16="http://schemas.microsoft.com/office/drawing/2014/main" id="{80F0BEFF-BCB5-0D02-110B-B2D2E09B63A0}"/>
                  </a:ext>
                </a:extLst>
              </p:cNvPr>
              <p:cNvGrpSpPr/>
              <p:nvPr/>
            </p:nvGrpSpPr>
            <p:grpSpPr>
              <a:xfrm>
                <a:off x="3557431" y="9705644"/>
                <a:ext cx="144000" cy="144000"/>
                <a:chOff x="5566528" y="9680038"/>
                <a:chExt cx="180000" cy="180000"/>
              </a:xfrm>
            </p:grpSpPr>
            <p:sp>
              <p:nvSpPr>
                <p:cNvPr id="84" name="Oval 83">
                  <a:extLst>
                    <a:ext uri="{FF2B5EF4-FFF2-40B4-BE49-F238E27FC236}">
                      <a16:creationId xmlns:a16="http://schemas.microsoft.com/office/drawing/2014/main" id="{D18998EF-6E5B-4ABB-D3A3-1A20C02F60DB}"/>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5" name="Rounded Rectangle 181">
                  <a:extLst>
                    <a:ext uri="{FF2B5EF4-FFF2-40B4-BE49-F238E27FC236}">
                      <a16:creationId xmlns:a16="http://schemas.microsoft.com/office/drawing/2014/main" id="{E5DB322A-250C-7F41-4FDF-450890F53812}"/>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4" name="Oval 3">
                <a:extLst>
                  <a:ext uri="{FF2B5EF4-FFF2-40B4-BE49-F238E27FC236}">
                    <a16:creationId xmlns:a16="http://schemas.microsoft.com/office/drawing/2014/main" id="{EE22927B-E331-8456-3CCC-196DB6BAD5FA}"/>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TextBox 74">
                <a:extLst>
                  <a:ext uri="{FF2B5EF4-FFF2-40B4-BE49-F238E27FC236}">
                    <a16:creationId xmlns:a16="http://schemas.microsoft.com/office/drawing/2014/main" id="{9AD0B963-DBFA-7EA8-1BF0-CEE5E99427A6}"/>
                  </a:ext>
                </a:extLst>
              </p:cNvPr>
              <p:cNvSpPr txBox="1"/>
              <p:nvPr/>
            </p:nvSpPr>
            <p:spPr>
              <a:xfrm>
                <a:off x="1356353" y="9662228"/>
                <a:ext cx="683200" cy="230832"/>
              </a:xfrm>
              <a:prstGeom prst="rect">
                <a:avLst/>
              </a:prstGeom>
              <a:noFill/>
            </p:spPr>
            <p:txBody>
              <a:bodyPr wrap="none" rtlCol="0">
                <a:spAutoFit/>
              </a:bodyPr>
              <a:lstStyle/>
              <a:p>
                <a:r>
                  <a:rPr lang="en-US" sz="900" dirty="0"/>
                  <a:t>= On Track</a:t>
                </a:r>
                <a:endParaRPr lang="en-AU" sz="900" dirty="0"/>
              </a:p>
            </p:txBody>
          </p:sp>
          <p:sp>
            <p:nvSpPr>
              <p:cNvPr id="76" name="TextBox 75">
                <a:extLst>
                  <a:ext uri="{FF2B5EF4-FFF2-40B4-BE49-F238E27FC236}">
                    <a16:creationId xmlns:a16="http://schemas.microsoft.com/office/drawing/2014/main" id="{693526C9-123C-2EFA-C56F-00B736D0DB30}"/>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77" name="TextBox 76">
                <a:extLst>
                  <a:ext uri="{FF2B5EF4-FFF2-40B4-BE49-F238E27FC236}">
                    <a16:creationId xmlns:a16="http://schemas.microsoft.com/office/drawing/2014/main" id="{39FA14CA-DA1A-1119-892A-A7EF967E80A3}"/>
                  </a:ext>
                </a:extLst>
              </p:cNvPr>
              <p:cNvSpPr txBox="1"/>
              <p:nvPr/>
            </p:nvSpPr>
            <p:spPr>
              <a:xfrm>
                <a:off x="2053727" y="9662228"/>
                <a:ext cx="809837" cy="230832"/>
              </a:xfrm>
              <a:prstGeom prst="rect">
                <a:avLst/>
              </a:prstGeom>
              <a:noFill/>
            </p:spPr>
            <p:txBody>
              <a:bodyPr wrap="none" rtlCol="0">
                <a:spAutoFit/>
              </a:bodyPr>
              <a:lstStyle/>
              <a:p>
                <a:r>
                  <a:rPr lang="en-US" sz="900" dirty="0"/>
                  <a:t>= Not Started</a:t>
                </a:r>
                <a:endParaRPr lang="en-AU" sz="900" dirty="0"/>
              </a:p>
            </p:txBody>
          </p:sp>
          <p:sp>
            <p:nvSpPr>
              <p:cNvPr id="78" name="TextBox 77">
                <a:extLst>
                  <a:ext uri="{FF2B5EF4-FFF2-40B4-BE49-F238E27FC236}">
                    <a16:creationId xmlns:a16="http://schemas.microsoft.com/office/drawing/2014/main" id="{B8724A2E-7E11-73E5-2141-52555091CB5E}"/>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79" name="TextBox 78">
                <a:extLst>
                  <a:ext uri="{FF2B5EF4-FFF2-40B4-BE49-F238E27FC236}">
                    <a16:creationId xmlns:a16="http://schemas.microsoft.com/office/drawing/2014/main" id="{39CE49EF-635A-2196-7AD2-76F5EAFD06F8}"/>
                  </a:ext>
                </a:extLst>
              </p:cNvPr>
              <p:cNvSpPr txBox="1"/>
              <p:nvPr/>
            </p:nvSpPr>
            <p:spPr>
              <a:xfrm>
                <a:off x="3629439" y="9662228"/>
                <a:ext cx="1050288" cy="230832"/>
              </a:xfrm>
              <a:prstGeom prst="rect">
                <a:avLst/>
              </a:prstGeom>
              <a:noFill/>
            </p:spPr>
            <p:txBody>
              <a:bodyPr wrap="none" rtlCol="0">
                <a:spAutoFit/>
              </a:bodyPr>
              <a:lstStyle/>
              <a:p>
                <a:r>
                  <a:rPr lang="en-US" sz="900" dirty="0"/>
                  <a:t>= Behind Schedule</a:t>
                </a:r>
                <a:endParaRPr lang="en-AU" sz="900" dirty="0"/>
              </a:p>
            </p:txBody>
          </p:sp>
          <p:sp>
            <p:nvSpPr>
              <p:cNvPr id="80" name="TextBox 79">
                <a:extLst>
                  <a:ext uri="{FF2B5EF4-FFF2-40B4-BE49-F238E27FC236}">
                    <a16:creationId xmlns:a16="http://schemas.microsoft.com/office/drawing/2014/main" id="{0C51EE92-3D6F-77ED-C5CE-76A52A9F7ADF}"/>
                  </a:ext>
                </a:extLst>
              </p:cNvPr>
              <p:cNvSpPr txBox="1"/>
              <p:nvPr/>
            </p:nvSpPr>
            <p:spPr>
              <a:xfrm>
                <a:off x="2909359" y="9662228"/>
                <a:ext cx="688009" cy="230832"/>
              </a:xfrm>
              <a:prstGeom prst="rect">
                <a:avLst/>
              </a:prstGeom>
              <a:noFill/>
            </p:spPr>
            <p:txBody>
              <a:bodyPr wrap="none" rtlCol="0">
                <a:spAutoFit/>
              </a:bodyPr>
              <a:lstStyle/>
              <a:p>
                <a:r>
                  <a:rPr lang="en-US" sz="900" dirty="0"/>
                  <a:t>= Deferred</a:t>
                </a:r>
                <a:endParaRPr lang="en-AU" sz="900" dirty="0"/>
              </a:p>
            </p:txBody>
          </p:sp>
          <p:sp>
            <p:nvSpPr>
              <p:cNvPr id="81" name="Oval 306">
                <a:extLst>
                  <a:ext uri="{FF2B5EF4-FFF2-40B4-BE49-F238E27FC236}">
                    <a16:creationId xmlns:a16="http://schemas.microsoft.com/office/drawing/2014/main" id="{0607E86F-F9E8-72E0-B440-2C324CD7FC7B}"/>
                  </a:ext>
                </a:extLst>
              </p:cNvPr>
              <p:cNvSpPr>
                <a:spLocks noChangeAspect="1"/>
              </p:cNvSpPr>
              <p:nvPr/>
            </p:nvSpPr>
            <p:spPr>
              <a:xfrm>
                <a:off x="2837351"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2" name="Straight Arrow Connector 81">
                <a:extLst>
                  <a:ext uri="{FF2B5EF4-FFF2-40B4-BE49-F238E27FC236}">
                    <a16:creationId xmlns:a16="http://schemas.microsoft.com/office/drawing/2014/main" id="{D621C2A5-91AF-619B-2405-87A97E55B862}"/>
                  </a:ext>
                </a:extLst>
              </p:cNvPr>
              <p:cNvCxnSpPr/>
              <p:nvPr/>
            </p:nvCxnSpPr>
            <p:spPr>
              <a:xfrm>
                <a:off x="2861975" y="9777644"/>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06E96F9-27F4-E1A7-230A-EFA4CC088C4F}"/>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70" name="Picture 69" descr="File:Check mark 23x20 02.svg - Wikipedia">
              <a:extLst>
                <a:ext uri="{FF2B5EF4-FFF2-40B4-BE49-F238E27FC236}">
                  <a16:creationId xmlns:a16="http://schemas.microsoft.com/office/drawing/2014/main" id="{68C0F0FC-D219-0F86-8429-1790C484C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4" name="Group 3">
            <a:extLst>
              <a:ext uri="{FF2B5EF4-FFF2-40B4-BE49-F238E27FC236}">
                <a16:creationId xmlns:a16="http://schemas.microsoft.com/office/drawing/2014/main" id="{36C1125D-C431-C8C0-F363-0F7840D203C4}"/>
              </a:ext>
            </a:extLst>
          </p:cNvPr>
          <p:cNvGrpSpPr/>
          <p:nvPr/>
        </p:nvGrpSpPr>
        <p:grpSpPr>
          <a:xfrm>
            <a:off x="256697" y="920552"/>
            <a:ext cx="180000" cy="180000"/>
            <a:chOff x="2564900" y="9680038"/>
            <a:chExt cx="180000" cy="180000"/>
          </a:xfrm>
        </p:grpSpPr>
        <p:sp>
          <p:nvSpPr>
            <p:cNvPr id="6" name="Oval 5">
              <a:extLst>
                <a:ext uri="{FF2B5EF4-FFF2-40B4-BE49-F238E27FC236}">
                  <a16:creationId xmlns:a16="http://schemas.microsoft.com/office/drawing/2014/main" id="{F1F8AB6B-C9C9-3486-E8B7-8E9C92D648F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 name="Rounded Rectangle 198">
              <a:extLst>
                <a:ext uri="{FF2B5EF4-FFF2-40B4-BE49-F238E27FC236}">
                  <a16:creationId xmlns:a16="http://schemas.microsoft.com/office/drawing/2014/main" id="{2E35589E-ECE7-C1FB-3783-4738D1BC997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 name="Group 6">
            <a:extLst>
              <a:ext uri="{FF2B5EF4-FFF2-40B4-BE49-F238E27FC236}">
                <a16:creationId xmlns:a16="http://schemas.microsoft.com/office/drawing/2014/main" id="{530CC93D-2052-6567-CEB4-A29479A098C5}"/>
              </a:ext>
            </a:extLst>
          </p:cNvPr>
          <p:cNvGrpSpPr/>
          <p:nvPr/>
        </p:nvGrpSpPr>
        <p:grpSpPr>
          <a:xfrm>
            <a:off x="3557661" y="920552"/>
            <a:ext cx="180000" cy="180000"/>
            <a:chOff x="2564900" y="9680038"/>
            <a:chExt cx="180000" cy="180000"/>
          </a:xfrm>
        </p:grpSpPr>
        <p:sp>
          <p:nvSpPr>
            <p:cNvPr id="17" name="Oval 16">
              <a:extLst>
                <a:ext uri="{FF2B5EF4-FFF2-40B4-BE49-F238E27FC236}">
                  <a16:creationId xmlns:a16="http://schemas.microsoft.com/office/drawing/2014/main" id="{3439C8A0-9BE9-0624-A625-DD5EF324F4E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8" name="Rounded Rectangle 198">
              <a:extLst>
                <a:ext uri="{FF2B5EF4-FFF2-40B4-BE49-F238E27FC236}">
                  <a16:creationId xmlns:a16="http://schemas.microsoft.com/office/drawing/2014/main" id="{F59FE463-2E91-EBC8-4FC2-7FD0F6593ED9}"/>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1" name="TextBox 10">
            <a:extLst>
              <a:ext uri="{FF2B5EF4-FFF2-40B4-BE49-F238E27FC236}">
                <a16:creationId xmlns:a16="http://schemas.microsoft.com/office/drawing/2014/main" id="{EDEF6460-97CB-A963-E5BC-1754299D9F28}"/>
              </a:ext>
            </a:extLst>
          </p:cNvPr>
          <p:cNvSpPr txBox="1"/>
          <p:nvPr/>
        </p:nvSpPr>
        <p:spPr>
          <a:xfrm>
            <a:off x="293486" y="5157008"/>
            <a:ext cx="1720151" cy="307777"/>
          </a:xfrm>
          <a:prstGeom prst="rect">
            <a:avLst/>
          </a:prstGeom>
          <a:noFill/>
        </p:spPr>
        <p:txBody>
          <a:bodyPr wrap="none" rtlCol="0">
            <a:spAutoFit/>
          </a:bodyPr>
          <a:lstStyle/>
          <a:p>
            <a:r>
              <a:rPr lang="en-US" sz="1400" b="1" dirty="0">
                <a:solidFill>
                  <a:schemeClr val="accent1"/>
                </a:solidFill>
              </a:rPr>
              <a:t>Risks and Challenges</a:t>
            </a:r>
            <a:endParaRPr lang="en-AU" sz="1400" b="1" dirty="0">
              <a:solidFill>
                <a:schemeClr val="accent1"/>
              </a:solidFill>
            </a:endParaRPr>
          </a:p>
        </p:txBody>
      </p:sp>
      <p:sp>
        <p:nvSpPr>
          <p:cNvPr id="13" name="Rectangle 12">
            <a:extLst>
              <a:ext uri="{FF2B5EF4-FFF2-40B4-BE49-F238E27FC236}">
                <a16:creationId xmlns:a16="http://schemas.microsoft.com/office/drawing/2014/main" id="{C830208B-F4FD-B214-E4C8-5CC607EBB656}"/>
              </a:ext>
            </a:extLst>
          </p:cNvPr>
          <p:cNvSpPr/>
          <p:nvPr/>
        </p:nvSpPr>
        <p:spPr>
          <a:xfrm>
            <a:off x="486182" y="5480196"/>
            <a:ext cx="3037836" cy="1107996"/>
          </a:xfrm>
          <a:prstGeom prst="rect">
            <a:avLst/>
          </a:prstGeom>
        </p:spPr>
        <p:txBody>
          <a:bodyPr wrap="square">
            <a:spAutoFit/>
          </a:bodyPr>
          <a:lstStyle/>
          <a:p>
            <a:r>
              <a:rPr lang="en-US" sz="1100" b="1" dirty="0">
                <a:solidFill>
                  <a:srgbClr val="000000"/>
                </a:solidFill>
                <a:latin typeface="Calibri" panose="020F0502020204030204" pitchFamily="34" charset="0"/>
              </a:rPr>
              <a:t>Diversified income study</a:t>
            </a:r>
          </a:p>
          <a:p>
            <a:pPr marL="171450" indent="-171450">
              <a:buFont typeface="Arial" panose="020B0604020202020204" pitchFamily="34" charset="0"/>
              <a:buChar char="•"/>
            </a:pPr>
            <a:r>
              <a:rPr lang="en-US" sz="1100" dirty="0"/>
              <a:t>At this stage there has been limited opportunities to explore this in more detail. This has been marked as deferred and to be considered in the development of the strategic plan.</a:t>
            </a:r>
          </a:p>
        </p:txBody>
      </p:sp>
      <p:grpSp>
        <p:nvGrpSpPr>
          <p:cNvPr id="14" name="Group 13">
            <a:extLst>
              <a:ext uri="{FF2B5EF4-FFF2-40B4-BE49-F238E27FC236}">
                <a16:creationId xmlns:a16="http://schemas.microsoft.com/office/drawing/2014/main" id="{E3C1D3B1-9116-0FA9-EB72-1451EBDF1FD0}"/>
              </a:ext>
            </a:extLst>
          </p:cNvPr>
          <p:cNvGrpSpPr/>
          <p:nvPr/>
        </p:nvGrpSpPr>
        <p:grpSpPr>
          <a:xfrm>
            <a:off x="346697" y="5539932"/>
            <a:ext cx="180000" cy="180000"/>
            <a:chOff x="3538547" y="3778951"/>
            <a:chExt cx="180000" cy="180000"/>
          </a:xfrm>
        </p:grpSpPr>
        <p:sp>
          <p:nvSpPr>
            <p:cNvPr id="15" name="Oval 306">
              <a:extLst>
                <a:ext uri="{FF2B5EF4-FFF2-40B4-BE49-F238E27FC236}">
                  <a16:creationId xmlns:a16="http://schemas.microsoft.com/office/drawing/2014/main" id="{D8CE5124-81B2-0CEE-8FE0-4983436F4D38}"/>
                </a:ext>
              </a:extLst>
            </p:cNvPr>
            <p:cNvSpPr>
              <a:spLocks noChangeAspect="1"/>
            </p:cNvSpPr>
            <p:nvPr/>
          </p:nvSpPr>
          <p:spPr>
            <a:xfrm>
              <a:off x="3538547" y="377895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6" name="Straight Arrow Connector 15">
              <a:extLst>
                <a:ext uri="{FF2B5EF4-FFF2-40B4-BE49-F238E27FC236}">
                  <a16:creationId xmlns:a16="http://schemas.microsoft.com/office/drawing/2014/main" id="{53F65B67-6A78-5D7E-E72A-82A87D832B97}"/>
                </a:ext>
              </a:extLst>
            </p:cNvPr>
            <p:cNvCxnSpPr/>
            <p:nvPr/>
          </p:nvCxnSpPr>
          <p:spPr>
            <a:xfrm>
              <a:off x="3569327" y="386520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6AD1097-FA88-1E76-C03F-3C887FEDD344}"/>
              </a:ext>
            </a:extLst>
          </p:cNvPr>
          <p:cNvGrpSpPr/>
          <p:nvPr/>
        </p:nvGrpSpPr>
        <p:grpSpPr>
          <a:xfrm>
            <a:off x="259237" y="1666370"/>
            <a:ext cx="180000" cy="180000"/>
            <a:chOff x="2564900" y="9680038"/>
            <a:chExt cx="180000" cy="180000"/>
          </a:xfrm>
        </p:grpSpPr>
        <p:sp>
          <p:nvSpPr>
            <p:cNvPr id="21" name="Oval 20">
              <a:extLst>
                <a:ext uri="{FF2B5EF4-FFF2-40B4-BE49-F238E27FC236}">
                  <a16:creationId xmlns:a16="http://schemas.microsoft.com/office/drawing/2014/main" id="{9B56AE50-3168-884C-B25C-6201E08AAD9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2" name="Rounded Rectangle 198">
              <a:extLst>
                <a:ext uri="{FF2B5EF4-FFF2-40B4-BE49-F238E27FC236}">
                  <a16:creationId xmlns:a16="http://schemas.microsoft.com/office/drawing/2014/main" id="{44043ECE-B583-6D4C-DF33-3994326B3B1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3" name="Group 22">
            <a:extLst>
              <a:ext uri="{FF2B5EF4-FFF2-40B4-BE49-F238E27FC236}">
                <a16:creationId xmlns:a16="http://schemas.microsoft.com/office/drawing/2014/main" id="{86B12F51-D2A6-0CC5-2D1D-24493D5BF66D}"/>
              </a:ext>
            </a:extLst>
          </p:cNvPr>
          <p:cNvGrpSpPr/>
          <p:nvPr/>
        </p:nvGrpSpPr>
        <p:grpSpPr>
          <a:xfrm>
            <a:off x="268426" y="2568134"/>
            <a:ext cx="180000" cy="180000"/>
            <a:chOff x="2564900" y="9680038"/>
            <a:chExt cx="180000" cy="180000"/>
          </a:xfrm>
        </p:grpSpPr>
        <p:sp>
          <p:nvSpPr>
            <p:cNvPr id="24" name="Oval 23">
              <a:extLst>
                <a:ext uri="{FF2B5EF4-FFF2-40B4-BE49-F238E27FC236}">
                  <a16:creationId xmlns:a16="http://schemas.microsoft.com/office/drawing/2014/main" id="{5F16BDA7-509D-0E2A-6843-D53AB24D745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5" name="Rounded Rectangle 198">
              <a:extLst>
                <a:ext uri="{FF2B5EF4-FFF2-40B4-BE49-F238E27FC236}">
                  <a16:creationId xmlns:a16="http://schemas.microsoft.com/office/drawing/2014/main" id="{51B0216B-9A04-60D9-5C96-39498E5C2FB3}"/>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293724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32" y="56456"/>
            <a:ext cx="4752528" cy="469294"/>
          </a:xfrm>
          <a:prstGeom prst="rect">
            <a:avLst/>
          </a:prstGeom>
        </p:spPr>
      </p:pic>
      <p:sp>
        <p:nvSpPr>
          <p:cNvPr id="3" name="Rectangle 2"/>
          <p:cNvSpPr/>
          <p:nvPr/>
        </p:nvSpPr>
        <p:spPr>
          <a:xfrm>
            <a:off x="188912" y="556374"/>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88912" y="632520"/>
            <a:ext cx="1918154" cy="307777"/>
          </a:xfrm>
          <a:prstGeom prst="rect">
            <a:avLst/>
          </a:prstGeom>
          <a:noFill/>
        </p:spPr>
        <p:txBody>
          <a:bodyPr wrap="none" rtlCol="0">
            <a:spAutoFit/>
          </a:bodyPr>
          <a:lstStyle/>
          <a:p>
            <a:r>
              <a:rPr lang="en-US" sz="1400" b="1" dirty="0">
                <a:solidFill>
                  <a:schemeClr val="accent1"/>
                </a:solidFill>
              </a:rPr>
              <a:t>Performance Indicators</a:t>
            </a:r>
            <a:endParaRPr lang="en-AU" sz="1400" b="1" dirty="0">
              <a:solidFill>
                <a:schemeClr val="accent1"/>
              </a:solidFill>
            </a:endParaRPr>
          </a:p>
        </p:txBody>
      </p:sp>
      <p:sp>
        <p:nvSpPr>
          <p:cNvPr id="12" name="Rectangle 11"/>
          <p:cNvSpPr/>
          <p:nvPr/>
        </p:nvSpPr>
        <p:spPr>
          <a:xfrm>
            <a:off x="304513" y="4507606"/>
            <a:ext cx="3021930" cy="8788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13" name="Rectangle 12"/>
          <p:cNvSpPr/>
          <p:nvPr/>
        </p:nvSpPr>
        <p:spPr>
          <a:xfrm>
            <a:off x="470113" y="4486767"/>
            <a:ext cx="2736446"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Number of lost time injuries</a:t>
            </a:r>
            <a:endParaRPr lang="en-AU" sz="1100" b="1" dirty="0">
              <a:solidFill>
                <a:schemeClr val="accent1"/>
              </a:solidFill>
              <a:effectLst/>
              <a:latin typeface="Garamond"/>
              <a:ea typeface="Times New Roman"/>
              <a:cs typeface="Times New Roman"/>
            </a:endParaRPr>
          </a:p>
        </p:txBody>
      </p:sp>
      <p:sp>
        <p:nvSpPr>
          <p:cNvPr id="14" name="TextBox 13"/>
          <p:cNvSpPr txBox="1"/>
          <p:nvPr/>
        </p:nvSpPr>
        <p:spPr>
          <a:xfrm>
            <a:off x="1888734" y="4863340"/>
            <a:ext cx="599949" cy="369332"/>
          </a:xfrm>
          <a:prstGeom prst="rect">
            <a:avLst/>
          </a:prstGeom>
          <a:noFill/>
        </p:spPr>
        <p:txBody>
          <a:bodyPr wrap="square" rtlCol="0">
            <a:spAutoFit/>
          </a:bodyPr>
          <a:lstStyle/>
          <a:p>
            <a:pPr algn="ctr"/>
            <a:r>
              <a:rPr lang="en-US" b="1" dirty="0">
                <a:solidFill>
                  <a:schemeClr val="accent4">
                    <a:lumMod val="60000"/>
                    <a:lumOff val="40000"/>
                  </a:schemeClr>
                </a:solidFill>
              </a:rPr>
              <a:t>3</a:t>
            </a:r>
            <a:endParaRPr lang="en-AU" b="1" dirty="0">
              <a:solidFill>
                <a:schemeClr val="accent4">
                  <a:lumMod val="60000"/>
                  <a:lumOff val="40000"/>
                </a:schemeClr>
              </a:solidFill>
            </a:endParaRPr>
          </a:p>
        </p:txBody>
      </p:sp>
      <p:sp>
        <p:nvSpPr>
          <p:cNvPr id="15" name="TextBox 14"/>
          <p:cNvSpPr txBox="1"/>
          <p:nvPr/>
        </p:nvSpPr>
        <p:spPr>
          <a:xfrm>
            <a:off x="960237" y="4734666"/>
            <a:ext cx="958916" cy="253916"/>
          </a:xfrm>
          <a:prstGeom prst="rect">
            <a:avLst/>
          </a:prstGeom>
          <a:noFill/>
        </p:spPr>
        <p:txBody>
          <a:bodyPr wrap="none" rtlCol="0">
            <a:spAutoFit/>
          </a:bodyPr>
          <a:lstStyle/>
          <a:p>
            <a:pPr algn="r"/>
            <a:r>
              <a:rPr lang="en-AU" sz="1050" dirty="0">
                <a:solidFill>
                  <a:srgbClr val="C00000"/>
                </a:solidFill>
              </a:rPr>
              <a:t>Annual Target</a:t>
            </a:r>
          </a:p>
        </p:txBody>
      </p:sp>
      <p:sp>
        <p:nvSpPr>
          <p:cNvPr id="16" name="TextBox 15"/>
          <p:cNvSpPr txBox="1"/>
          <p:nvPr/>
        </p:nvSpPr>
        <p:spPr>
          <a:xfrm>
            <a:off x="1915427" y="4744008"/>
            <a:ext cx="532518" cy="253916"/>
          </a:xfrm>
          <a:prstGeom prst="rect">
            <a:avLst/>
          </a:prstGeom>
          <a:noFill/>
        </p:spPr>
        <p:txBody>
          <a:bodyPr wrap="none" rtlCol="0">
            <a:spAutoFit/>
          </a:bodyPr>
          <a:lstStyle/>
          <a:p>
            <a:pPr algn="r"/>
            <a:r>
              <a:rPr lang="en-AU" sz="1050" dirty="0">
                <a:solidFill>
                  <a:schemeClr val="accent4">
                    <a:lumMod val="60000"/>
                    <a:lumOff val="40000"/>
                  </a:schemeClr>
                </a:solidFill>
              </a:rPr>
              <a:t>Actual</a:t>
            </a:r>
          </a:p>
        </p:txBody>
      </p:sp>
      <p:sp>
        <p:nvSpPr>
          <p:cNvPr id="17" name="TextBox 16"/>
          <p:cNvSpPr txBox="1"/>
          <p:nvPr/>
        </p:nvSpPr>
        <p:spPr>
          <a:xfrm>
            <a:off x="1127065" y="4862002"/>
            <a:ext cx="599949" cy="369332"/>
          </a:xfrm>
          <a:prstGeom prst="rect">
            <a:avLst/>
          </a:prstGeom>
          <a:noFill/>
        </p:spPr>
        <p:txBody>
          <a:bodyPr wrap="square" rtlCol="0">
            <a:spAutoFit/>
          </a:bodyPr>
          <a:lstStyle/>
          <a:p>
            <a:pPr algn="ctr"/>
            <a:r>
              <a:rPr lang="en-AU" b="1" dirty="0">
                <a:solidFill>
                  <a:srgbClr val="C00000"/>
                </a:solidFill>
              </a:rPr>
              <a:t>0</a:t>
            </a:r>
          </a:p>
        </p:txBody>
      </p:sp>
      <p:sp>
        <p:nvSpPr>
          <p:cNvPr id="24" name="Rectangle 23"/>
          <p:cNvSpPr/>
          <p:nvPr/>
        </p:nvSpPr>
        <p:spPr>
          <a:xfrm>
            <a:off x="308013" y="947459"/>
            <a:ext cx="3018430" cy="181235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25" name="Rectangle 24"/>
          <p:cNvSpPr/>
          <p:nvPr/>
        </p:nvSpPr>
        <p:spPr>
          <a:xfrm>
            <a:off x="548538" y="968460"/>
            <a:ext cx="2736446" cy="600164"/>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Decisions (Council resolutions) considered in open Ordinary and Special Council meetings during the period</a:t>
            </a:r>
            <a:endParaRPr lang="en-AU" sz="1100" b="1" dirty="0">
              <a:solidFill>
                <a:schemeClr val="accent1"/>
              </a:solidFill>
              <a:effectLst/>
              <a:latin typeface="Garamond"/>
              <a:ea typeface="Times New Roman"/>
              <a:cs typeface="Times New Roman"/>
            </a:endParaRPr>
          </a:p>
        </p:txBody>
      </p:sp>
      <p:graphicFrame>
        <p:nvGraphicFramePr>
          <p:cNvPr id="26" name="Chart 25"/>
          <p:cNvGraphicFramePr>
            <a:graphicFrameLocks noChangeAspect="1"/>
          </p:cNvGraphicFramePr>
          <p:nvPr>
            <p:extLst>
              <p:ext uri="{D42A27DB-BD31-4B8C-83A1-F6EECF244321}">
                <p14:modId xmlns:p14="http://schemas.microsoft.com/office/powerpoint/2010/main" val="3113257381"/>
              </p:ext>
            </p:extLst>
          </p:nvPr>
        </p:nvGraphicFramePr>
        <p:xfrm>
          <a:off x="903331" y="1519591"/>
          <a:ext cx="796320" cy="796521"/>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Connector 26"/>
          <p:cNvCxnSpPr/>
          <p:nvPr/>
        </p:nvCxnSpPr>
        <p:spPr>
          <a:xfrm>
            <a:off x="1146260" y="1700248"/>
            <a:ext cx="46424"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765" y="1551694"/>
            <a:ext cx="906017" cy="253916"/>
          </a:xfrm>
          <a:prstGeom prst="rect">
            <a:avLst/>
          </a:prstGeom>
          <a:noFill/>
        </p:spPr>
        <p:txBody>
          <a:bodyPr wrap="none" rtlCol="0">
            <a:spAutoFit/>
          </a:bodyPr>
          <a:lstStyle/>
          <a:p>
            <a:pPr algn="ctr"/>
            <a:r>
              <a:rPr lang="en-AU" sz="1050" i="1" dirty="0">
                <a:solidFill>
                  <a:srgbClr val="C00000"/>
                </a:solidFill>
              </a:rPr>
              <a:t>Target ≥ 90%</a:t>
            </a:r>
          </a:p>
        </p:txBody>
      </p:sp>
      <p:sp>
        <p:nvSpPr>
          <p:cNvPr id="29" name="TextBox 28"/>
          <p:cNvSpPr txBox="1"/>
          <p:nvPr/>
        </p:nvSpPr>
        <p:spPr>
          <a:xfrm>
            <a:off x="966063" y="1771803"/>
            <a:ext cx="696159" cy="276999"/>
          </a:xfrm>
          <a:prstGeom prst="rect">
            <a:avLst/>
          </a:prstGeom>
          <a:noFill/>
        </p:spPr>
        <p:txBody>
          <a:bodyPr wrap="square" rtlCol="0">
            <a:spAutoFit/>
          </a:bodyPr>
          <a:lstStyle/>
          <a:p>
            <a:pPr algn="ctr"/>
            <a:r>
              <a:rPr lang="en-AU" sz="1200" b="1" dirty="0"/>
              <a:t>83.3%</a:t>
            </a:r>
          </a:p>
        </p:txBody>
      </p:sp>
      <p:sp>
        <p:nvSpPr>
          <p:cNvPr id="31" name="Rectangle 30"/>
          <p:cNvSpPr/>
          <p:nvPr/>
        </p:nvSpPr>
        <p:spPr>
          <a:xfrm>
            <a:off x="3499157" y="947458"/>
            <a:ext cx="3026187" cy="176176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32" name="Rectangle 31"/>
          <p:cNvSpPr/>
          <p:nvPr/>
        </p:nvSpPr>
        <p:spPr>
          <a:xfrm>
            <a:off x="3638703" y="993721"/>
            <a:ext cx="2736446"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Council member attendance at ordinary and special meetings for the period</a:t>
            </a:r>
            <a:endParaRPr lang="en-AU" sz="1100" b="1" dirty="0">
              <a:solidFill>
                <a:schemeClr val="accent1"/>
              </a:solidFill>
              <a:effectLst/>
              <a:latin typeface="Garamond"/>
              <a:ea typeface="Times New Roman"/>
              <a:cs typeface="Times New Roman"/>
            </a:endParaRPr>
          </a:p>
        </p:txBody>
      </p:sp>
      <p:graphicFrame>
        <p:nvGraphicFramePr>
          <p:cNvPr id="33" name="Chart 32"/>
          <p:cNvGraphicFramePr>
            <a:graphicFrameLocks noChangeAspect="1"/>
          </p:cNvGraphicFramePr>
          <p:nvPr>
            <p:extLst>
              <p:ext uri="{D42A27DB-BD31-4B8C-83A1-F6EECF244321}">
                <p14:modId xmlns:p14="http://schemas.microsoft.com/office/powerpoint/2010/main" val="1545641476"/>
              </p:ext>
            </p:extLst>
          </p:nvPr>
        </p:nvGraphicFramePr>
        <p:xfrm>
          <a:off x="4143691" y="1332821"/>
          <a:ext cx="796320" cy="796521"/>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3"/>
          <p:cNvCxnSpPr/>
          <p:nvPr/>
        </p:nvCxnSpPr>
        <p:spPr>
          <a:xfrm>
            <a:off x="4385309" y="1508099"/>
            <a:ext cx="46424"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24125" y="1364924"/>
            <a:ext cx="906017" cy="253916"/>
          </a:xfrm>
          <a:prstGeom prst="rect">
            <a:avLst/>
          </a:prstGeom>
          <a:noFill/>
        </p:spPr>
        <p:txBody>
          <a:bodyPr wrap="none" rtlCol="0">
            <a:spAutoFit/>
          </a:bodyPr>
          <a:lstStyle/>
          <a:p>
            <a:pPr algn="ctr"/>
            <a:r>
              <a:rPr lang="en-AU" sz="1050" i="1" dirty="0">
                <a:solidFill>
                  <a:srgbClr val="C00000"/>
                </a:solidFill>
              </a:rPr>
              <a:t>Target ≥ 90%</a:t>
            </a:r>
          </a:p>
        </p:txBody>
      </p:sp>
      <p:sp>
        <p:nvSpPr>
          <p:cNvPr id="36" name="TextBox 35"/>
          <p:cNvSpPr txBox="1"/>
          <p:nvPr/>
        </p:nvSpPr>
        <p:spPr>
          <a:xfrm>
            <a:off x="4206423" y="1585033"/>
            <a:ext cx="696159" cy="276999"/>
          </a:xfrm>
          <a:prstGeom prst="rect">
            <a:avLst/>
          </a:prstGeom>
          <a:noFill/>
        </p:spPr>
        <p:txBody>
          <a:bodyPr wrap="square" rtlCol="0">
            <a:spAutoFit/>
          </a:bodyPr>
          <a:lstStyle/>
          <a:p>
            <a:pPr algn="ctr"/>
            <a:r>
              <a:rPr lang="en-AU" sz="1200" b="1" dirty="0"/>
              <a:t>74.7%</a:t>
            </a:r>
          </a:p>
        </p:txBody>
      </p:sp>
      <p:graphicFrame>
        <p:nvGraphicFramePr>
          <p:cNvPr id="38" name="Chart 37"/>
          <p:cNvGraphicFramePr/>
          <p:nvPr>
            <p:extLst>
              <p:ext uri="{D42A27DB-BD31-4B8C-83A1-F6EECF244321}">
                <p14:modId xmlns:p14="http://schemas.microsoft.com/office/powerpoint/2010/main" val="595526236"/>
              </p:ext>
            </p:extLst>
          </p:nvPr>
        </p:nvGraphicFramePr>
        <p:xfrm>
          <a:off x="1615997" y="1574240"/>
          <a:ext cx="1459847" cy="930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p:cNvGraphicFramePr/>
          <p:nvPr>
            <p:extLst>
              <p:ext uri="{D42A27DB-BD31-4B8C-83A1-F6EECF244321}">
                <p14:modId xmlns:p14="http://schemas.microsoft.com/office/powerpoint/2010/main" val="1781298521"/>
              </p:ext>
            </p:extLst>
          </p:nvPr>
        </p:nvGraphicFramePr>
        <p:xfrm>
          <a:off x="4850284" y="1336139"/>
          <a:ext cx="1459847" cy="930488"/>
        </p:xfrm>
        <a:graphic>
          <a:graphicData uri="http://schemas.openxmlformats.org/drawingml/2006/chart">
            <c:chart xmlns:c="http://schemas.openxmlformats.org/drawingml/2006/chart" xmlns:r="http://schemas.openxmlformats.org/officeDocument/2006/relationships" r:id="rId6"/>
          </a:graphicData>
        </a:graphic>
      </p:graphicFrame>
      <p:sp>
        <p:nvSpPr>
          <p:cNvPr id="40" name="Rectangle 39"/>
          <p:cNvSpPr/>
          <p:nvPr/>
        </p:nvSpPr>
        <p:spPr>
          <a:xfrm>
            <a:off x="3494608" y="2841825"/>
            <a:ext cx="3030736" cy="22158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41" name="Rectangle 40"/>
          <p:cNvSpPr/>
          <p:nvPr/>
        </p:nvSpPr>
        <p:spPr>
          <a:xfrm>
            <a:off x="3656804" y="2876008"/>
            <a:ext cx="2736446"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Freedom of Information (FOI) requests received, in progress and completed within the legislated timeframe</a:t>
            </a:r>
            <a:endParaRPr lang="en-AU" sz="1100" b="1" dirty="0">
              <a:solidFill>
                <a:schemeClr val="accent1"/>
              </a:solidFill>
              <a:effectLst/>
              <a:latin typeface="Garamond"/>
              <a:ea typeface="Times New Roman"/>
              <a:cs typeface="Times New Roman"/>
            </a:endParaRPr>
          </a:p>
        </p:txBody>
      </p:sp>
      <p:graphicFrame>
        <p:nvGraphicFramePr>
          <p:cNvPr id="42" name="Chart 41"/>
          <p:cNvGraphicFramePr>
            <a:graphicFrameLocks noChangeAspect="1"/>
          </p:cNvGraphicFramePr>
          <p:nvPr>
            <p:extLst>
              <p:ext uri="{D42A27DB-BD31-4B8C-83A1-F6EECF244321}">
                <p14:modId xmlns:p14="http://schemas.microsoft.com/office/powerpoint/2010/main" val="322634461"/>
              </p:ext>
            </p:extLst>
          </p:nvPr>
        </p:nvGraphicFramePr>
        <p:xfrm>
          <a:off x="4089926" y="3514230"/>
          <a:ext cx="796320" cy="796521"/>
        </p:xfrm>
        <a:graphic>
          <a:graphicData uri="http://schemas.openxmlformats.org/drawingml/2006/chart">
            <c:chart xmlns:c="http://schemas.openxmlformats.org/drawingml/2006/chart" xmlns:r="http://schemas.openxmlformats.org/officeDocument/2006/relationships" r:id="rId7"/>
          </a:graphicData>
        </a:graphic>
      </p:graphicFrame>
      <p:cxnSp>
        <p:nvCxnSpPr>
          <p:cNvPr id="43" name="Straight Connector 42"/>
          <p:cNvCxnSpPr/>
          <p:nvPr/>
        </p:nvCxnSpPr>
        <p:spPr>
          <a:xfrm>
            <a:off x="4488768" y="3655147"/>
            <a:ext cx="0"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84788" y="3546333"/>
            <a:ext cx="877164" cy="253916"/>
          </a:xfrm>
          <a:prstGeom prst="rect">
            <a:avLst/>
          </a:prstGeom>
          <a:noFill/>
        </p:spPr>
        <p:txBody>
          <a:bodyPr wrap="none" rtlCol="0">
            <a:spAutoFit/>
          </a:bodyPr>
          <a:lstStyle/>
          <a:p>
            <a:pPr algn="ctr"/>
            <a:r>
              <a:rPr lang="en-AU" sz="1050" i="1" dirty="0">
                <a:solidFill>
                  <a:srgbClr val="C00000"/>
                </a:solidFill>
              </a:rPr>
              <a:t>Target 100%</a:t>
            </a:r>
          </a:p>
        </p:txBody>
      </p:sp>
      <p:sp>
        <p:nvSpPr>
          <p:cNvPr id="45" name="TextBox 44"/>
          <p:cNvSpPr txBox="1"/>
          <p:nvPr/>
        </p:nvSpPr>
        <p:spPr>
          <a:xfrm>
            <a:off x="4152658" y="3766442"/>
            <a:ext cx="696159" cy="276999"/>
          </a:xfrm>
          <a:prstGeom prst="rect">
            <a:avLst/>
          </a:prstGeom>
          <a:noFill/>
        </p:spPr>
        <p:txBody>
          <a:bodyPr wrap="square" rtlCol="0">
            <a:spAutoFit/>
          </a:bodyPr>
          <a:lstStyle/>
          <a:p>
            <a:pPr algn="ctr"/>
            <a:r>
              <a:rPr lang="en-AU" sz="1200" b="1" dirty="0"/>
              <a:t>100%</a:t>
            </a:r>
          </a:p>
        </p:txBody>
      </p:sp>
      <p:sp>
        <p:nvSpPr>
          <p:cNvPr id="47" name="Rectangle 46"/>
          <p:cNvSpPr/>
          <p:nvPr/>
        </p:nvSpPr>
        <p:spPr>
          <a:xfrm>
            <a:off x="310945" y="2868373"/>
            <a:ext cx="3026187" cy="15140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48" name="Rectangle 47"/>
          <p:cNvSpPr/>
          <p:nvPr/>
        </p:nvSpPr>
        <p:spPr>
          <a:xfrm>
            <a:off x="647845" y="2866329"/>
            <a:ext cx="2525601"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Freedom of Information (FOI) External reviews upholding Council’s decisions</a:t>
            </a:r>
            <a:endParaRPr lang="en-AU" sz="1100" b="1" dirty="0">
              <a:solidFill>
                <a:schemeClr val="accent1"/>
              </a:solidFill>
              <a:effectLst/>
              <a:latin typeface="Garamond"/>
              <a:ea typeface="Times New Roman"/>
              <a:cs typeface="Times New Roman"/>
            </a:endParaRPr>
          </a:p>
        </p:txBody>
      </p:sp>
      <p:graphicFrame>
        <p:nvGraphicFramePr>
          <p:cNvPr id="49" name="Chart 48"/>
          <p:cNvGraphicFramePr>
            <a:graphicFrameLocks noChangeAspect="1"/>
          </p:cNvGraphicFramePr>
          <p:nvPr>
            <p:extLst>
              <p:ext uri="{D42A27DB-BD31-4B8C-83A1-F6EECF244321}">
                <p14:modId xmlns:p14="http://schemas.microsoft.com/office/powerpoint/2010/main" val="3949031361"/>
              </p:ext>
            </p:extLst>
          </p:nvPr>
        </p:nvGraphicFramePr>
        <p:xfrm>
          <a:off x="1026676" y="3368824"/>
          <a:ext cx="796320" cy="796521"/>
        </p:xfrm>
        <a:graphic>
          <a:graphicData uri="http://schemas.openxmlformats.org/drawingml/2006/chart">
            <c:chart xmlns:c="http://schemas.openxmlformats.org/drawingml/2006/chart" xmlns:r="http://schemas.openxmlformats.org/officeDocument/2006/relationships" r:id="rId8"/>
          </a:graphicData>
        </a:graphic>
      </p:graphicFrame>
      <p:cxnSp>
        <p:nvCxnSpPr>
          <p:cNvPr id="50" name="Straight Connector 49"/>
          <p:cNvCxnSpPr/>
          <p:nvPr/>
        </p:nvCxnSpPr>
        <p:spPr>
          <a:xfrm>
            <a:off x="1419518" y="3511601"/>
            <a:ext cx="0"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1538" y="3402881"/>
            <a:ext cx="877164" cy="253916"/>
          </a:xfrm>
          <a:prstGeom prst="rect">
            <a:avLst/>
          </a:prstGeom>
          <a:noFill/>
        </p:spPr>
        <p:txBody>
          <a:bodyPr wrap="none" rtlCol="0">
            <a:spAutoFit/>
          </a:bodyPr>
          <a:lstStyle/>
          <a:p>
            <a:pPr algn="ctr"/>
            <a:r>
              <a:rPr lang="en-AU" sz="1050" i="1" dirty="0">
                <a:solidFill>
                  <a:srgbClr val="C00000"/>
                </a:solidFill>
              </a:rPr>
              <a:t>Target 100%</a:t>
            </a:r>
          </a:p>
        </p:txBody>
      </p:sp>
      <p:graphicFrame>
        <p:nvGraphicFramePr>
          <p:cNvPr id="54" name="Chart 53"/>
          <p:cNvGraphicFramePr/>
          <p:nvPr>
            <p:extLst>
              <p:ext uri="{D42A27DB-BD31-4B8C-83A1-F6EECF244321}">
                <p14:modId xmlns:p14="http://schemas.microsoft.com/office/powerpoint/2010/main" val="1561269774"/>
              </p:ext>
            </p:extLst>
          </p:nvPr>
        </p:nvGraphicFramePr>
        <p:xfrm>
          <a:off x="4802592" y="3568879"/>
          <a:ext cx="1459847" cy="9304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5" name="Chart 54"/>
          <p:cNvGraphicFramePr/>
          <p:nvPr>
            <p:extLst>
              <p:ext uri="{D42A27DB-BD31-4B8C-83A1-F6EECF244321}">
                <p14:modId xmlns:p14="http://schemas.microsoft.com/office/powerpoint/2010/main" val="2338393432"/>
              </p:ext>
            </p:extLst>
          </p:nvPr>
        </p:nvGraphicFramePr>
        <p:xfrm>
          <a:off x="1733269" y="3374096"/>
          <a:ext cx="1459847" cy="930488"/>
        </p:xfrm>
        <a:graphic>
          <a:graphicData uri="http://schemas.openxmlformats.org/drawingml/2006/chart">
            <c:chart xmlns:c="http://schemas.openxmlformats.org/drawingml/2006/chart" xmlns:r="http://schemas.openxmlformats.org/officeDocument/2006/relationships" r:id="rId10"/>
          </a:graphicData>
        </a:graphic>
      </p:graphicFrame>
      <p:sp>
        <p:nvSpPr>
          <p:cNvPr id="4" name="Rectangle 3"/>
          <p:cNvSpPr/>
          <p:nvPr/>
        </p:nvSpPr>
        <p:spPr>
          <a:xfrm>
            <a:off x="1876965" y="4747633"/>
            <a:ext cx="1422367" cy="246221"/>
          </a:xfrm>
          <a:prstGeom prst="rect">
            <a:avLst/>
          </a:prstGeom>
        </p:spPr>
        <p:txBody>
          <a:bodyPr wrap="square">
            <a:spAutoFit/>
          </a:bodyPr>
          <a:lstStyle/>
          <a:p>
            <a:r>
              <a:rPr lang="en-AU" sz="1000" dirty="0"/>
              <a:t>​</a:t>
            </a:r>
          </a:p>
        </p:txBody>
      </p:sp>
      <p:sp>
        <p:nvSpPr>
          <p:cNvPr id="104" name="TextBox 103"/>
          <p:cNvSpPr txBox="1"/>
          <p:nvPr/>
        </p:nvSpPr>
        <p:spPr>
          <a:xfrm>
            <a:off x="3598689" y="4349778"/>
            <a:ext cx="2841203" cy="707886"/>
          </a:xfrm>
          <a:prstGeom prst="rect">
            <a:avLst/>
          </a:prstGeom>
          <a:noFill/>
        </p:spPr>
        <p:txBody>
          <a:bodyPr wrap="square" rtlCol="0">
            <a:spAutoFit/>
          </a:bodyPr>
          <a:lstStyle/>
          <a:p>
            <a:r>
              <a:rPr lang="en-US" sz="1000" dirty="0"/>
              <a:t>One Freedom of Information application received. Completed within legislative timeframes.  Two Freedom of Information applications completed. </a:t>
            </a:r>
          </a:p>
          <a:p>
            <a:r>
              <a:rPr lang="en-US" sz="1000" dirty="0"/>
              <a:t>Nil Internal Review applications received. </a:t>
            </a:r>
          </a:p>
        </p:txBody>
      </p:sp>
      <p:grpSp>
        <p:nvGrpSpPr>
          <p:cNvPr id="119" name="Group 118"/>
          <p:cNvGrpSpPr>
            <a:grpSpLocks noChangeAspect="1"/>
          </p:cNvGrpSpPr>
          <p:nvPr/>
        </p:nvGrpSpPr>
        <p:grpSpPr>
          <a:xfrm>
            <a:off x="210197" y="2848406"/>
            <a:ext cx="318858" cy="285722"/>
            <a:chOff x="3343061" y="6674708"/>
            <a:chExt cx="1098164" cy="1098164"/>
          </a:xfrm>
        </p:grpSpPr>
        <p:sp>
          <p:nvSpPr>
            <p:cNvPr id="131" name="Oval 130"/>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32" name="Rounded Rectangle 198"/>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53" name="TextBox 52">
            <a:extLst>
              <a:ext uri="{FF2B5EF4-FFF2-40B4-BE49-F238E27FC236}">
                <a16:creationId xmlns:a16="http://schemas.microsoft.com/office/drawing/2014/main" id="{B92C5433-8F02-F0B0-9743-4F1CE6DAF571}"/>
              </a:ext>
            </a:extLst>
          </p:cNvPr>
          <p:cNvSpPr txBox="1"/>
          <p:nvPr/>
        </p:nvSpPr>
        <p:spPr>
          <a:xfrm>
            <a:off x="1074012" y="3608804"/>
            <a:ext cx="696159" cy="276999"/>
          </a:xfrm>
          <a:prstGeom prst="rect">
            <a:avLst/>
          </a:prstGeom>
          <a:noFill/>
        </p:spPr>
        <p:txBody>
          <a:bodyPr wrap="square" rtlCol="0">
            <a:spAutoFit/>
          </a:bodyPr>
          <a:lstStyle/>
          <a:p>
            <a:pPr algn="ctr"/>
            <a:r>
              <a:rPr lang="en-AU" sz="1200" b="1" dirty="0"/>
              <a:t>100%</a:t>
            </a:r>
          </a:p>
        </p:txBody>
      </p:sp>
      <p:grpSp>
        <p:nvGrpSpPr>
          <p:cNvPr id="56" name="Group 55">
            <a:extLst>
              <a:ext uri="{FF2B5EF4-FFF2-40B4-BE49-F238E27FC236}">
                <a16:creationId xmlns:a16="http://schemas.microsoft.com/office/drawing/2014/main" id="{89AC1B02-3591-5F69-4D15-AA6212C99CBC}"/>
              </a:ext>
            </a:extLst>
          </p:cNvPr>
          <p:cNvGrpSpPr/>
          <p:nvPr/>
        </p:nvGrpSpPr>
        <p:grpSpPr>
          <a:xfrm>
            <a:off x="3399562" y="854174"/>
            <a:ext cx="284400" cy="284400"/>
            <a:chOff x="3410859" y="819782"/>
            <a:chExt cx="284400" cy="284400"/>
          </a:xfrm>
        </p:grpSpPr>
        <p:sp>
          <p:nvSpPr>
            <p:cNvPr id="57" name="Oval 306">
              <a:extLst>
                <a:ext uri="{FF2B5EF4-FFF2-40B4-BE49-F238E27FC236}">
                  <a16:creationId xmlns:a16="http://schemas.microsoft.com/office/drawing/2014/main" id="{BE4BCC54-CA81-E622-2F00-C28BD167621C}"/>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8" name="Straight Connector 57">
              <a:extLst>
                <a:ext uri="{FF2B5EF4-FFF2-40B4-BE49-F238E27FC236}">
                  <a16:creationId xmlns:a16="http://schemas.microsoft.com/office/drawing/2014/main" id="{4E4B534B-9D41-5E99-2E6F-3A1E5C50212D}"/>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BBD89F3B-18DF-BEE9-66F5-06E07FD8AA4C}"/>
              </a:ext>
            </a:extLst>
          </p:cNvPr>
          <p:cNvSpPr txBox="1"/>
          <p:nvPr/>
        </p:nvSpPr>
        <p:spPr>
          <a:xfrm>
            <a:off x="3599138" y="2168762"/>
            <a:ext cx="2840307" cy="400110"/>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rPr>
              <a:t>During the quarter there were 23 apologies for meetings including leaves of absence.</a:t>
            </a:r>
            <a:endParaRPr lang="en-AU" sz="1000" dirty="0"/>
          </a:p>
        </p:txBody>
      </p:sp>
      <p:sp>
        <p:nvSpPr>
          <p:cNvPr id="64" name="Rectangle 63">
            <a:extLst>
              <a:ext uri="{FF2B5EF4-FFF2-40B4-BE49-F238E27FC236}">
                <a16:creationId xmlns:a16="http://schemas.microsoft.com/office/drawing/2014/main" id="{E203BC43-D5B2-6ECA-A3AC-7990655EBAAD}"/>
              </a:ext>
            </a:extLst>
          </p:cNvPr>
          <p:cNvSpPr/>
          <p:nvPr/>
        </p:nvSpPr>
        <p:spPr>
          <a:xfrm>
            <a:off x="308013" y="5489274"/>
            <a:ext cx="3036971" cy="112086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65" name="Rectangle 64">
            <a:extLst>
              <a:ext uri="{FF2B5EF4-FFF2-40B4-BE49-F238E27FC236}">
                <a16:creationId xmlns:a16="http://schemas.microsoft.com/office/drawing/2014/main" id="{0084C023-A2E5-03A5-171A-18BBE05954B7}"/>
              </a:ext>
            </a:extLst>
          </p:cNvPr>
          <p:cNvSpPr/>
          <p:nvPr/>
        </p:nvSpPr>
        <p:spPr>
          <a:xfrm>
            <a:off x="485746" y="5498638"/>
            <a:ext cx="2736446" cy="316548"/>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Employee Turnover</a:t>
            </a:r>
            <a:endParaRPr lang="en-AU" sz="1100" b="1" dirty="0">
              <a:solidFill>
                <a:schemeClr val="accent1"/>
              </a:solidFill>
              <a:effectLst/>
              <a:latin typeface="Garamond"/>
              <a:ea typeface="Times New Roman"/>
              <a:cs typeface="Times New Roman"/>
            </a:endParaRPr>
          </a:p>
        </p:txBody>
      </p:sp>
      <p:sp>
        <p:nvSpPr>
          <p:cNvPr id="66" name="TextBox 65">
            <a:extLst>
              <a:ext uri="{FF2B5EF4-FFF2-40B4-BE49-F238E27FC236}">
                <a16:creationId xmlns:a16="http://schemas.microsoft.com/office/drawing/2014/main" id="{64729DC6-F19A-BA71-E39F-688E22C5D0CD}"/>
              </a:ext>
            </a:extLst>
          </p:cNvPr>
          <p:cNvSpPr txBox="1"/>
          <p:nvPr/>
        </p:nvSpPr>
        <p:spPr>
          <a:xfrm>
            <a:off x="1056050" y="5730192"/>
            <a:ext cx="958916" cy="307239"/>
          </a:xfrm>
          <a:prstGeom prst="rect">
            <a:avLst/>
          </a:prstGeom>
          <a:noFill/>
        </p:spPr>
        <p:txBody>
          <a:bodyPr wrap="none" rtlCol="0">
            <a:spAutoFit/>
          </a:bodyPr>
          <a:lstStyle/>
          <a:p>
            <a:pPr algn="r"/>
            <a:r>
              <a:rPr lang="en-AU" sz="1050" dirty="0">
                <a:solidFill>
                  <a:srgbClr val="C00000"/>
                </a:solidFill>
              </a:rPr>
              <a:t>Annual Target</a:t>
            </a:r>
          </a:p>
        </p:txBody>
      </p:sp>
      <p:sp>
        <p:nvSpPr>
          <p:cNvPr id="67" name="TextBox 66">
            <a:extLst>
              <a:ext uri="{FF2B5EF4-FFF2-40B4-BE49-F238E27FC236}">
                <a16:creationId xmlns:a16="http://schemas.microsoft.com/office/drawing/2014/main" id="{71050D2D-A969-CCE2-62E3-106FB6EC3CC1}"/>
              </a:ext>
            </a:extLst>
          </p:cNvPr>
          <p:cNvSpPr txBox="1"/>
          <p:nvPr/>
        </p:nvSpPr>
        <p:spPr>
          <a:xfrm>
            <a:off x="1116324" y="5864351"/>
            <a:ext cx="755648" cy="409650"/>
          </a:xfrm>
          <a:prstGeom prst="rect">
            <a:avLst/>
          </a:prstGeom>
          <a:noFill/>
        </p:spPr>
        <p:txBody>
          <a:bodyPr wrap="square" rtlCol="0">
            <a:spAutoFit/>
          </a:bodyPr>
          <a:lstStyle/>
          <a:p>
            <a:pPr algn="ctr"/>
            <a:r>
              <a:rPr lang="en-US" sz="1600" b="1" dirty="0">
                <a:solidFill>
                  <a:srgbClr val="C00000"/>
                </a:solidFill>
              </a:rPr>
              <a:t>7-15%</a:t>
            </a:r>
            <a:endParaRPr lang="en-AU" sz="1600" b="1" dirty="0">
              <a:solidFill>
                <a:srgbClr val="C00000"/>
              </a:solidFill>
            </a:endParaRPr>
          </a:p>
        </p:txBody>
      </p:sp>
      <p:sp>
        <p:nvSpPr>
          <p:cNvPr id="68" name="TextBox 67">
            <a:extLst>
              <a:ext uri="{FF2B5EF4-FFF2-40B4-BE49-F238E27FC236}">
                <a16:creationId xmlns:a16="http://schemas.microsoft.com/office/drawing/2014/main" id="{72FC0C74-4148-9798-0862-A0443888F2F2}"/>
              </a:ext>
            </a:extLst>
          </p:cNvPr>
          <p:cNvSpPr txBox="1"/>
          <p:nvPr/>
        </p:nvSpPr>
        <p:spPr>
          <a:xfrm>
            <a:off x="1913473" y="5845031"/>
            <a:ext cx="983760" cy="369332"/>
          </a:xfrm>
          <a:prstGeom prst="rect">
            <a:avLst/>
          </a:prstGeom>
          <a:noFill/>
        </p:spPr>
        <p:txBody>
          <a:bodyPr wrap="square" rtlCol="0">
            <a:spAutoFit/>
          </a:bodyPr>
          <a:lstStyle/>
          <a:p>
            <a:pPr algn="ctr"/>
            <a:r>
              <a:rPr lang="en-US" b="1" dirty="0">
                <a:solidFill>
                  <a:schemeClr val="bg1">
                    <a:lumMod val="50000"/>
                  </a:schemeClr>
                </a:solidFill>
              </a:rPr>
              <a:t>16.1%</a:t>
            </a:r>
            <a:endParaRPr lang="en-AU" b="1" dirty="0">
              <a:solidFill>
                <a:schemeClr val="bg1">
                  <a:lumMod val="50000"/>
                </a:schemeClr>
              </a:solidFill>
            </a:endParaRPr>
          </a:p>
        </p:txBody>
      </p:sp>
      <p:sp>
        <p:nvSpPr>
          <p:cNvPr id="69" name="TextBox 68">
            <a:extLst>
              <a:ext uri="{FF2B5EF4-FFF2-40B4-BE49-F238E27FC236}">
                <a16:creationId xmlns:a16="http://schemas.microsoft.com/office/drawing/2014/main" id="{C54D2EC1-6270-012F-6CB5-D4D4A9713694}"/>
              </a:ext>
            </a:extLst>
          </p:cNvPr>
          <p:cNvSpPr txBox="1"/>
          <p:nvPr/>
        </p:nvSpPr>
        <p:spPr>
          <a:xfrm>
            <a:off x="2091054" y="5730192"/>
            <a:ext cx="530915" cy="253916"/>
          </a:xfrm>
          <a:prstGeom prst="rect">
            <a:avLst/>
          </a:prstGeom>
          <a:noFill/>
        </p:spPr>
        <p:txBody>
          <a:bodyPr wrap="none" rtlCol="0">
            <a:spAutoFit/>
          </a:bodyPr>
          <a:lstStyle/>
          <a:p>
            <a:pPr algn="r"/>
            <a:r>
              <a:rPr lang="en-AU" sz="1050" dirty="0">
                <a:solidFill>
                  <a:schemeClr val="bg1">
                    <a:lumMod val="50000"/>
                  </a:schemeClr>
                </a:solidFill>
              </a:rPr>
              <a:t>Actual</a:t>
            </a:r>
          </a:p>
        </p:txBody>
      </p:sp>
      <p:sp>
        <p:nvSpPr>
          <p:cNvPr id="73" name="TextBox 72">
            <a:extLst>
              <a:ext uri="{FF2B5EF4-FFF2-40B4-BE49-F238E27FC236}">
                <a16:creationId xmlns:a16="http://schemas.microsoft.com/office/drawing/2014/main" id="{FF107EBF-3A05-78B4-5AE6-CA94FE7E404B}"/>
              </a:ext>
            </a:extLst>
          </p:cNvPr>
          <p:cNvSpPr txBox="1"/>
          <p:nvPr/>
        </p:nvSpPr>
        <p:spPr>
          <a:xfrm>
            <a:off x="483141" y="6169558"/>
            <a:ext cx="2794020" cy="400110"/>
          </a:xfrm>
          <a:prstGeom prst="rect">
            <a:avLst/>
          </a:prstGeom>
          <a:noFill/>
        </p:spPr>
        <p:txBody>
          <a:bodyPr wrap="square" rtlCol="0">
            <a:spAutoFit/>
          </a:bodyPr>
          <a:lstStyle/>
          <a:p>
            <a:r>
              <a:rPr lang="en-US" sz="1000" dirty="0"/>
              <a:t>Full year target wont be determined until the end of Q4.</a:t>
            </a:r>
          </a:p>
        </p:txBody>
      </p:sp>
      <p:grpSp>
        <p:nvGrpSpPr>
          <p:cNvPr id="74" name="Group 73">
            <a:extLst>
              <a:ext uri="{FF2B5EF4-FFF2-40B4-BE49-F238E27FC236}">
                <a16:creationId xmlns:a16="http://schemas.microsoft.com/office/drawing/2014/main" id="{51BA3D01-F52C-39F9-BD9B-1FA8C7C56B61}"/>
              </a:ext>
            </a:extLst>
          </p:cNvPr>
          <p:cNvGrpSpPr/>
          <p:nvPr/>
        </p:nvGrpSpPr>
        <p:grpSpPr>
          <a:xfrm>
            <a:off x="225899" y="5427306"/>
            <a:ext cx="284400" cy="284400"/>
            <a:chOff x="3410859" y="819782"/>
            <a:chExt cx="284400" cy="284400"/>
          </a:xfrm>
          <a:solidFill>
            <a:schemeClr val="bg1">
              <a:lumMod val="85000"/>
            </a:schemeClr>
          </a:solidFill>
        </p:grpSpPr>
        <p:sp>
          <p:nvSpPr>
            <p:cNvPr id="75" name="Oval 306">
              <a:extLst>
                <a:ext uri="{FF2B5EF4-FFF2-40B4-BE49-F238E27FC236}">
                  <a16:creationId xmlns:a16="http://schemas.microsoft.com/office/drawing/2014/main" id="{2D80B87A-8CA6-0876-E633-070468A623E1}"/>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6" name="Straight Connector 75">
              <a:extLst>
                <a:ext uri="{FF2B5EF4-FFF2-40B4-BE49-F238E27FC236}">
                  <a16:creationId xmlns:a16="http://schemas.microsoft.com/office/drawing/2014/main" id="{F006CDE3-0927-793E-942B-01E85DAB1737}"/>
                </a:ext>
              </a:extLst>
            </p:cNvPr>
            <p:cNvCxnSpPr/>
            <p:nvPr/>
          </p:nvCxnSpPr>
          <p:spPr>
            <a:xfrm>
              <a:off x="3460242" y="961982"/>
              <a:ext cx="182636"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EE6A5BD3-D1F6-1436-CFC3-1D3EF789B1F3}"/>
              </a:ext>
            </a:extLst>
          </p:cNvPr>
          <p:cNvGrpSpPr/>
          <p:nvPr/>
        </p:nvGrpSpPr>
        <p:grpSpPr>
          <a:xfrm>
            <a:off x="94591" y="9225491"/>
            <a:ext cx="4423152" cy="239551"/>
            <a:chOff x="2121393" y="6081601"/>
            <a:chExt cx="4423152" cy="239551"/>
          </a:xfrm>
        </p:grpSpPr>
        <p:grpSp>
          <p:nvGrpSpPr>
            <p:cNvPr id="133" name="Group 132">
              <a:extLst>
                <a:ext uri="{FF2B5EF4-FFF2-40B4-BE49-F238E27FC236}">
                  <a16:creationId xmlns:a16="http://schemas.microsoft.com/office/drawing/2014/main" id="{C9AA55D4-1E0F-7D96-FE85-86392411F7EE}"/>
                </a:ext>
              </a:extLst>
            </p:cNvPr>
            <p:cNvGrpSpPr/>
            <p:nvPr/>
          </p:nvGrpSpPr>
          <p:grpSpPr>
            <a:xfrm>
              <a:off x="2121393" y="6081601"/>
              <a:ext cx="3123617" cy="238452"/>
              <a:chOff x="4257974" y="9620435"/>
              <a:chExt cx="2639162" cy="238452"/>
            </a:xfrm>
          </p:grpSpPr>
          <p:grpSp>
            <p:nvGrpSpPr>
              <p:cNvPr id="137" name="Group 136">
                <a:extLst>
                  <a:ext uri="{FF2B5EF4-FFF2-40B4-BE49-F238E27FC236}">
                    <a16:creationId xmlns:a16="http://schemas.microsoft.com/office/drawing/2014/main" id="{6D985422-2A94-DC0F-EEDB-E559D285E651}"/>
                  </a:ext>
                </a:extLst>
              </p:cNvPr>
              <p:cNvGrpSpPr/>
              <p:nvPr/>
            </p:nvGrpSpPr>
            <p:grpSpPr>
              <a:xfrm>
                <a:off x="4257974" y="9620435"/>
                <a:ext cx="2639162" cy="238452"/>
                <a:chOff x="749119" y="9654608"/>
                <a:chExt cx="2639162" cy="238452"/>
              </a:xfrm>
            </p:grpSpPr>
            <p:sp>
              <p:nvSpPr>
                <p:cNvPr id="147" name="Rounded Rectangle 198">
                  <a:extLst>
                    <a:ext uri="{FF2B5EF4-FFF2-40B4-BE49-F238E27FC236}">
                      <a16:creationId xmlns:a16="http://schemas.microsoft.com/office/drawing/2014/main" id="{B8E16AEF-07CC-1CA7-4A3B-A9AF80ED7057}"/>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8" name="TextBox 147">
                  <a:extLst>
                    <a:ext uri="{FF2B5EF4-FFF2-40B4-BE49-F238E27FC236}">
                      <a16:creationId xmlns:a16="http://schemas.microsoft.com/office/drawing/2014/main" id="{A025D5A6-423B-05A5-B98B-0D9C24DC9571}"/>
                    </a:ext>
                  </a:extLst>
                </p:cNvPr>
                <p:cNvSpPr txBox="1"/>
                <p:nvPr/>
              </p:nvSpPr>
              <p:spPr>
                <a:xfrm>
                  <a:off x="1356353" y="9662228"/>
                  <a:ext cx="1128835" cy="230832"/>
                </a:xfrm>
                <a:prstGeom prst="rect">
                  <a:avLst/>
                </a:prstGeom>
                <a:noFill/>
              </p:spPr>
              <p:txBody>
                <a:bodyPr wrap="none" rtlCol="0">
                  <a:spAutoFit/>
                </a:bodyPr>
                <a:lstStyle/>
                <a:p>
                  <a:r>
                    <a:rPr lang="en-US" sz="900" dirty="0"/>
                    <a:t>= Target Met or N/A</a:t>
                  </a:r>
                  <a:endParaRPr lang="en-AU" sz="900" dirty="0"/>
                </a:p>
              </p:txBody>
            </p:sp>
            <p:sp>
              <p:nvSpPr>
                <p:cNvPr id="149" name="TextBox 148">
                  <a:extLst>
                    <a:ext uri="{FF2B5EF4-FFF2-40B4-BE49-F238E27FC236}">
                      <a16:creationId xmlns:a16="http://schemas.microsoft.com/office/drawing/2014/main" id="{64CB2F3C-C601-13CB-CF70-C362A5BC4DD0}"/>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150" name="TextBox 149">
                  <a:extLst>
                    <a:ext uri="{FF2B5EF4-FFF2-40B4-BE49-F238E27FC236}">
                      <a16:creationId xmlns:a16="http://schemas.microsoft.com/office/drawing/2014/main" id="{320E05FE-3EA2-BEF0-2F09-77843B684EDB}"/>
                    </a:ext>
                  </a:extLst>
                </p:cNvPr>
                <p:cNvSpPr txBox="1"/>
                <p:nvPr/>
              </p:nvSpPr>
              <p:spPr>
                <a:xfrm>
                  <a:off x="2418144" y="9654608"/>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138" name="Group 137">
                <a:extLst>
                  <a:ext uri="{FF2B5EF4-FFF2-40B4-BE49-F238E27FC236}">
                    <a16:creationId xmlns:a16="http://schemas.microsoft.com/office/drawing/2014/main" id="{124936D9-9CBE-AD7B-1E37-D75E1FFF721B}"/>
                  </a:ext>
                </a:extLst>
              </p:cNvPr>
              <p:cNvGrpSpPr>
                <a:grpSpLocks noChangeAspect="1"/>
              </p:cNvGrpSpPr>
              <p:nvPr/>
            </p:nvGrpSpPr>
            <p:grpSpPr>
              <a:xfrm>
                <a:off x="4769122" y="9672398"/>
                <a:ext cx="160700" cy="144000"/>
                <a:chOff x="3343061" y="6674708"/>
                <a:chExt cx="1098164" cy="1098164"/>
              </a:xfrm>
            </p:grpSpPr>
            <p:sp>
              <p:nvSpPr>
                <p:cNvPr id="145" name="Oval 144">
                  <a:extLst>
                    <a:ext uri="{FF2B5EF4-FFF2-40B4-BE49-F238E27FC236}">
                      <a16:creationId xmlns:a16="http://schemas.microsoft.com/office/drawing/2014/main" id="{78ACF0D5-182D-69CF-800A-2C0CF44DD9F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6" name="Rounded Rectangle 198">
                  <a:extLst>
                    <a:ext uri="{FF2B5EF4-FFF2-40B4-BE49-F238E27FC236}">
                      <a16:creationId xmlns:a16="http://schemas.microsoft.com/office/drawing/2014/main" id="{B9FA9913-928B-3ACD-6EC2-B7C733A5B587}"/>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42" name="Group 141">
                <a:extLst>
                  <a:ext uri="{FF2B5EF4-FFF2-40B4-BE49-F238E27FC236}">
                    <a16:creationId xmlns:a16="http://schemas.microsoft.com/office/drawing/2014/main" id="{0F414595-71B2-F4D4-41C5-D991CF2DEC1A}"/>
                  </a:ext>
                </a:extLst>
              </p:cNvPr>
              <p:cNvGrpSpPr/>
              <p:nvPr/>
            </p:nvGrpSpPr>
            <p:grpSpPr>
              <a:xfrm>
                <a:off x="5764398" y="9665095"/>
                <a:ext cx="234601" cy="144000"/>
                <a:chOff x="3460242" y="805359"/>
                <a:chExt cx="463337" cy="284400"/>
              </a:xfrm>
            </p:grpSpPr>
            <p:sp>
              <p:nvSpPr>
                <p:cNvPr id="143" name="Oval 306">
                  <a:extLst>
                    <a:ext uri="{FF2B5EF4-FFF2-40B4-BE49-F238E27FC236}">
                      <a16:creationId xmlns:a16="http://schemas.microsoft.com/office/drawing/2014/main" id="{498C3586-C587-9145-7E8D-2BD9D04EF201}"/>
                    </a:ext>
                  </a:extLst>
                </p:cNvPr>
                <p:cNvSpPr>
                  <a:spLocks noChangeAspect="1"/>
                </p:cNvSpPr>
                <p:nvPr/>
              </p:nvSpPr>
              <p:spPr>
                <a:xfrm>
                  <a:off x="3639179" y="805359"/>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44" name="Straight Connector 143">
                  <a:extLst>
                    <a:ext uri="{FF2B5EF4-FFF2-40B4-BE49-F238E27FC236}">
                      <a16:creationId xmlns:a16="http://schemas.microsoft.com/office/drawing/2014/main" id="{81E3C286-0D9C-8E45-7E74-FA637008F329}"/>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5" name="TextBox 134">
              <a:extLst>
                <a:ext uri="{FF2B5EF4-FFF2-40B4-BE49-F238E27FC236}">
                  <a16:creationId xmlns:a16="http://schemas.microsoft.com/office/drawing/2014/main" id="{BDD07184-5E28-CEDF-F839-879BF742CDF8}"/>
                </a:ext>
              </a:extLst>
            </p:cNvPr>
            <p:cNvSpPr txBox="1"/>
            <p:nvPr/>
          </p:nvSpPr>
          <p:spPr>
            <a:xfrm>
              <a:off x="5173657" y="6090320"/>
              <a:ext cx="1370888" cy="230832"/>
            </a:xfrm>
            <a:prstGeom prst="rect">
              <a:avLst/>
            </a:prstGeom>
            <a:noFill/>
          </p:spPr>
          <p:txBody>
            <a:bodyPr wrap="none" rtlCol="0">
              <a:spAutoFit/>
            </a:bodyPr>
            <a:lstStyle/>
            <a:p>
              <a:r>
                <a:rPr lang="en-US" sz="900" dirty="0"/>
                <a:t>= N /A – cant be assessed</a:t>
              </a:r>
              <a:endParaRPr lang="en-AU" sz="900" dirty="0"/>
            </a:p>
          </p:txBody>
        </p:sp>
        <p:sp>
          <p:nvSpPr>
            <p:cNvPr id="136" name="Oval 306">
              <a:extLst>
                <a:ext uri="{FF2B5EF4-FFF2-40B4-BE49-F238E27FC236}">
                  <a16:creationId xmlns:a16="http://schemas.microsoft.com/office/drawing/2014/main" id="{5B9B0376-6186-A55E-DBB1-FB3206F53E03}"/>
                </a:ext>
              </a:extLst>
            </p:cNvPr>
            <p:cNvSpPr>
              <a:spLocks noChangeAspect="1"/>
            </p:cNvSpPr>
            <p:nvPr/>
          </p:nvSpPr>
          <p:spPr>
            <a:xfrm>
              <a:off x="5085184" y="6125728"/>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1" name="Rectangle 150">
            <a:extLst>
              <a:ext uri="{FF2B5EF4-FFF2-40B4-BE49-F238E27FC236}">
                <a16:creationId xmlns:a16="http://schemas.microsoft.com/office/drawing/2014/main" id="{AE1306DB-926D-01C6-9536-8DEF7E05429A}"/>
              </a:ext>
            </a:extLst>
          </p:cNvPr>
          <p:cNvSpPr/>
          <p:nvPr/>
        </p:nvSpPr>
        <p:spPr>
          <a:xfrm>
            <a:off x="4488768" y="9234210"/>
            <a:ext cx="2794235" cy="230832"/>
          </a:xfrm>
          <a:prstGeom prst="rect">
            <a:avLst/>
          </a:prstGeom>
        </p:spPr>
        <p:txBody>
          <a:bodyPr wrap="square">
            <a:spAutoFit/>
          </a:bodyPr>
          <a:lstStyle/>
          <a:p>
            <a:r>
              <a:rPr lang="en-AU" sz="900" i="1" dirty="0">
                <a:solidFill>
                  <a:srgbClr val="292929"/>
                </a:solidFill>
              </a:rPr>
              <a:t>≥ Greater than or equal     ≤ Less than or equal</a:t>
            </a:r>
          </a:p>
        </p:txBody>
      </p:sp>
      <p:grpSp>
        <p:nvGrpSpPr>
          <p:cNvPr id="5" name="Group 4">
            <a:extLst>
              <a:ext uri="{FF2B5EF4-FFF2-40B4-BE49-F238E27FC236}">
                <a16:creationId xmlns:a16="http://schemas.microsoft.com/office/drawing/2014/main" id="{F228B799-6721-3F60-4986-102383100669}"/>
              </a:ext>
            </a:extLst>
          </p:cNvPr>
          <p:cNvGrpSpPr/>
          <p:nvPr/>
        </p:nvGrpSpPr>
        <p:grpSpPr>
          <a:xfrm>
            <a:off x="160336" y="4413154"/>
            <a:ext cx="284400" cy="284400"/>
            <a:chOff x="3410859" y="819782"/>
            <a:chExt cx="284400" cy="284400"/>
          </a:xfrm>
        </p:grpSpPr>
        <p:sp>
          <p:nvSpPr>
            <p:cNvPr id="6" name="Oval 306">
              <a:extLst>
                <a:ext uri="{FF2B5EF4-FFF2-40B4-BE49-F238E27FC236}">
                  <a16:creationId xmlns:a16="http://schemas.microsoft.com/office/drawing/2014/main" id="{2EBFFF44-711D-DAB7-8B3B-F4377083FC85}"/>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C6F7264D-F26C-5128-785E-E8C438D499D9}"/>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3BF6F678-A31F-149D-119A-C39D06D82206}"/>
              </a:ext>
            </a:extLst>
          </p:cNvPr>
          <p:cNvSpPr txBox="1"/>
          <p:nvPr/>
        </p:nvSpPr>
        <p:spPr>
          <a:xfrm>
            <a:off x="377901" y="2334026"/>
            <a:ext cx="2840307" cy="400110"/>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rPr>
              <a:t>Of the </a:t>
            </a:r>
            <a:r>
              <a:rPr lang="en-US" sz="1000" dirty="0">
                <a:latin typeface="Calibri" panose="020F0502020204030204" pitchFamily="34" charset="0"/>
                <a:ea typeface="Calibri" panose="020F0502020204030204" pitchFamily="34" charset="0"/>
              </a:rPr>
              <a:t>95</a:t>
            </a:r>
            <a:r>
              <a:rPr lang="en-US" sz="1000" dirty="0">
                <a:effectLst/>
                <a:latin typeface="Calibri" panose="020F0502020204030204" pitchFamily="34" charset="0"/>
                <a:ea typeface="Calibri" panose="020F0502020204030204" pitchFamily="34" charset="0"/>
              </a:rPr>
              <a:t> decisions resolved by Council, 19 were confidential decisions</a:t>
            </a:r>
            <a:endParaRPr lang="en-AU" sz="1000" dirty="0"/>
          </a:p>
        </p:txBody>
      </p:sp>
      <p:grpSp>
        <p:nvGrpSpPr>
          <p:cNvPr id="95" name="Group 94">
            <a:extLst>
              <a:ext uri="{FF2B5EF4-FFF2-40B4-BE49-F238E27FC236}">
                <a16:creationId xmlns:a16="http://schemas.microsoft.com/office/drawing/2014/main" id="{7B9E26C5-7B91-2331-967B-438082C3B267}"/>
              </a:ext>
            </a:extLst>
          </p:cNvPr>
          <p:cNvGrpSpPr/>
          <p:nvPr/>
        </p:nvGrpSpPr>
        <p:grpSpPr>
          <a:xfrm>
            <a:off x="210197" y="886553"/>
            <a:ext cx="284400" cy="284400"/>
            <a:chOff x="3410859" y="819782"/>
            <a:chExt cx="284400" cy="284400"/>
          </a:xfrm>
        </p:grpSpPr>
        <p:sp>
          <p:nvSpPr>
            <p:cNvPr id="96" name="Oval 306">
              <a:extLst>
                <a:ext uri="{FF2B5EF4-FFF2-40B4-BE49-F238E27FC236}">
                  <a16:creationId xmlns:a16="http://schemas.microsoft.com/office/drawing/2014/main" id="{C10F920A-2D19-388C-A028-196393D78D62}"/>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7" name="Straight Connector 96">
              <a:extLst>
                <a:ext uri="{FF2B5EF4-FFF2-40B4-BE49-F238E27FC236}">
                  <a16:creationId xmlns:a16="http://schemas.microsoft.com/office/drawing/2014/main" id="{72616D31-83C1-498D-56AE-DC74D382A8E3}"/>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2F05F872-A881-1F53-FAF3-595E9C21760A}"/>
              </a:ext>
            </a:extLst>
          </p:cNvPr>
          <p:cNvGrpSpPr>
            <a:grpSpLocks noChangeAspect="1"/>
          </p:cNvGrpSpPr>
          <p:nvPr/>
        </p:nvGrpSpPr>
        <p:grpSpPr>
          <a:xfrm>
            <a:off x="3380834" y="2779379"/>
            <a:ext cx="318858" cy="285722"/>
            <a:chOff x="3343061" y="6674708"/>
            <a:chExt cx="1098164" cy="1098164"/>
          </a:xfrm>
        </p:grpSpPr>
        <p:sp>
          <p:nvSpPr>
            <p:cNvPr id="77" name="Oval 76">
              <a:extLst>
                <a:ext uri="{FF2B5EF4-FFF2-40B4-BE49-F238E27FC236}">
                  <a16:creationId xmlns:a16="http://schemas.microsoft.com/office/drawing/2014/main" id="{64FFD091-7B8E-F651-47C8-BCC59B1FA1EC}"/>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8" name="Rounded Rectangle 198">
              <a:extLst>
                <a:ext uri="{FF2B5EF4-FFF2-40B4-BE49-F238E27FC236}">
                  <a16:creationId xmlns:a16="http://schemas.microsoft.com/office/drawing/2014/main" id="{14AC8049-F9A6-3F81-6F18-841EA3B02CEE}"/>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358498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D538-1C77-7C3C-5A2F-490FA3C3E02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ECEA80-43B9-0B5D-6A6E-58E1E0F2B74E}"/>
              </a:ext>
            </a:extLst>
          </p:cNvPr>
          <p:cNvPicPr>
            <a:picLocks noChangeAspect="1"/>
          </p:cNvPicPr>
          <p:nvPr/>
        </p:nvPicPr>
        <p:blipFill>
          <a:blip r:embed="rId2"/>
          <a:stretch>
            <a:fillRect/>
          </a:stretch>
        </p:blipFill>
        <p:spPr>
          <a:xfrm>
            <a:off x="116632" y="56456"/>
            <a:ext cx="4752528" cy="469294"/>
          </a:xfrm>
          <a:prstGeom prst="rect">
            <a:avLst/>
          </a:prstGeom>
        </p:spPr>
      </p:pic>
      <p:sp>
        <p:nvSpPr>
          <p:cNvPr id="3" name="Rectangle 2">
            <a:extLst>
              <a:ext uri="{FF2B5EF4-FFF2-40B4-BE49-F238E27FC236}">
                <a16:creationId xmlns:a16="http://schemas.microsoft.com/office/drawing/2014/main" id="{FD7CCC0B-6714-6ED9-7952-1EFB9EDB09A4}"/>
              </a:ext>
            </a:extLst>
          </p:cNvPr>
          <p:cNvSpPr/>
          <p:nvPr/>
        </p:nvSpPr>
        <p:spPr>
          <a:xfrm>
            <a:off x="188912" y="556374"/>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81" name="Table 80">
            <a:extLst>
              <a:ext uri="{FF2B5EF4-FFF2-40B4-BE49-F238E27FC236}">
                <a16:creationId xmlns:a16="http://schemas.microsoft.com/office/drawing/2014/main" id="{82C283F6-EA2D-2F1D-C3A8-5782B80E7764}"/>
              </a:ext>
            </a:extLst>
          </p:cNvPr>
          <p:cNvGraphicFramePr>
            <a:graphicFrameLocks noGrp="1"/>
          </p:cNvGraphicFramePr>
          <p:nvPr>
            <p:extLst>
              <p:ext uri="{D42A27DB-BD31-4B8C-83A1-F6EECF244321}">
                <p14:modId xmlns:p14="http://schemas.microsoft.com/office/powerpoint/2010/main" val="1132166386"/>
              </p:ext>
            </p:extLst>
          </p:nvPr>
        </p:nvGraphicFramePr>
        <p:xfrm>
          <a:off x="584684" y="920552"/>
          <a:ext cx="5832648" cy="2460506"/>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391676">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344805">
                <a:tc>
                  <a:txBody>
                    <a:bodyPr/>
                    <a:lstStyle/>
                    <a:p>
                      <a:pPr algn="ctr" fontAlgn="b"/>
                      <a:r>
                        <a:rPr lang="en-AU" sz="1100" b="0" i="0" u="none" strike="noStrike" dirty="0">
                          <a:solidFill>
                            <a:srgbClr val="000000"/>
                          </a:solidFill>
                          <a:effectLst/>
                          <a:latin typeface="Calibri" panose="020F0502020204030204" pitchFamily="34" charset="0"/>
                        </a:rPr>
                        <a:t>O1005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GPS for operational vehicles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5835982"/>
                  </a:ext>
                </a:extLst>
              </a:tr>
              <a:tr h="344805">
                <a:tc>
                  <a:txBody>
                    <a:bodyPr/>
                    <a:lstStyle/>
                    <a:p>
                      <a:pPr algn="ctr" fontAlgn="b"/>
                      <a:r>
                        <a:rPr lang="en-AU" sz="1100" b="0" i="0" u="none" strike="noStrike" dirty="0">
                          <a:solidFill>
                            <a:srgbClr val="000000"/>
                          </a:solidFill>
                          <a:effectLst/>
                          <a:latin typeface="Calibri" panose="020F0502020204030204" pitchFamily="34" charset="0"/>
                        </a:rPr>
                        <a:t>O3002</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Diversified income study</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541896"/>
                  </a:ext>
                </a:extLst>
              </a:tr>
              <a:tr h="344805">
                <a:tc>
                  <a:txBody>
                    <a:bodyPr/>
                    <a:lstStyle/>
                    <a:p>
                      <a:pPr algn="ctr" fontAlgn="b"/>
                      <a:r>
                        <a:rPr lang="en-AU" sz="1100" b="0" i="0" u="none" strike="noStrike" dirty="0">
                          <a:solidFill>
                            <a:srgbClr val="000000"/>
                          </a:solidFill>
                          <a:effectLst/>
                          <a:latin typeface="Calibri" panose="020F0502020204030204" pitchFamily="34" charset="0"/>
                        </a:rPr>
                        <a:t>O4005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Representation review</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9055022"/>
                  </a:ext>
                </a:extLst>
              </a:tr>
              <a:tr h="344805">
                <a:tc>
                  <a:txBody>
                    <a:bodyPr/>
                    <a:lstStyle/>
                    <a:p>
                      <a:pPr algn="ctr" fontAlgn="b"/>
                      <a:r>
                        <a:rPr lang="en-AU" sz="1100" b="0" i="0" u="none" strike="noStrike">
                          <a:solidFill>
                            <a:srgbClr val="000000"/>
                          </a:solidFill>
                          <a:effectLst/>
                          <a:latin typeface="Calibri" panose="020F0502020204030204" pitchFamily="34" charset="0"/>
                        </a:rPr>
                        <a:t>O5005</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Resource to manage building &amp; swimming pool compliance inspections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4166515"/>
                  </a:ext>
                </a:extLst>
              </a:tr>
              <a:tr h="344805">
                <a:tc>
                  <a:txBody>
                    <a:bodyPr/>
                    <a:lstStyle/>
                    <a:p>
                      <a:pPr algn="ctr" fontAlgn="b"/>
                      <a:r>
                        <a:rPr lang="en-AU" sz="1100" b="0" i="0" u="none" strike="noStrike" dirty="0">
                          <a:solidFill>
                            <a:srgbClr val="000000"/>
                          </a:solidFill>
                          <a:effectLst/>
                          <a:latin typeface="Calibri" panose="020F0502020204030204" pitchFamily="34" charset="0"/>
                        </a:rPr>
                        <a:t>O5006</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Strategic Plan Development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7609609"/>
                  </a:ext>
                </a:extLst>
              </a:tr>
              <a:tr h="344805">
                <a:tc>
                  <a:txBody>
                    <a:bodyPr/>
                    <a:lstStyle/>
                    <a:p>
                      <a:pPr algn="ctr" fontAlgn="b"/>
                      <a:r>
                        <a:rPr lang="en-AU" sz="1100" b="0" i="0" u="none" strike="noStrike" dirty="0">
                          <a:solidFill>
                            <a:srgbClr val="000000"/>
                          </a:solidFill>
                          <a:effectLst/>
                          <a:latin typeface="Calibri" panose="020F0502020204030204" pitchFamily="34" charset="0"/>
                        </a:rPr>
                        <a:t>O5007</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Customer Relationship Management (CRM) system upgrade</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2542963"/>
                  </a:ext>
                </a:extLst>
              </a:tr>
            </a:tbl>
          </a:graphicData>
        </a:graphic>
      </p:graphicFrame>
      <p:sp>
        <p:nvSpPr>
          <p:cNvPr id="82" name="TextBox 81">
            <a:extLst>
              <a:ext uri="{FF2B5EF4-FFF2-40B4-BE49-F238E27FC236}">
                <a16:creationId xmlns:a16="http://schemas.microsoft.com/office/drawing/2014/main" id="{9AFAC2AB-0292-D366-6CE7-7D5267ADFEBF}"/>
              </a:ext>
            </a:extLst>
          </p:cNvPr>
          <p:cNvSpPr txBox="1"/>
          <p:nvPr/>
        </p:nvSpPr>
        <p:spPr>
          <a:xfrm>
            <a:off x="185557" y="638250"/>
            <a:ext cx="4827091" cy="307777"/>
          </a:xfrm>
          <a:prstGeom prst="rect">
            <a:avLst/>
          </a:prstGeom>
          <a:noFill/>
        </p:spPr>
        <p:txBody>
          <a:bodyPr wrap="none" rtlCol="0">
            <a:spAutoFit/>
          </a:bodyPr>
          <a:lstStyle/>
          <a:p>
            <a:r>
              <a:rPr lang="en-US" sz="1400" b="1" dirty="0">
                <a:solidFill>
                  <a:schemeClr val="accent1"/>
                </a:solidFill>
              </a:rPr>
              <a:t>Progress on Strategic Initiatives from the Annual Business Plan</a:t>
            </a:r>
            <a:endParaRPr lang="en-AU" sz="1400" b="1" dirty="0">
              <a:solidFill>
                <a:schemeClr val="accent1"/>
              </a:solidFill>
            </a:endParaRPr>
          </a:p>
        </p:txBody>
      </p:sp>
      <p:grpSp>
        <p:nvGrpSpPr>
          <p:cNvPr id="91" name="Group 90">
            <a:extLst>
              <a:ext uri="{FF2B5EF4-FFF2-40B4-BE49-F238E27FC236}">
                <a16:creationId xmlns:a16="http://schemas.microsoft.com/office/drawing/2014/main" id="{BCC079D7-941A-58E0-8C82-82E6833DEAF0}"/>
              </a:ext>
            </a:extLst>
          </p:cNvPr>
          <p:cNvGrpSpPr/>
          <p:nvPr/>
        </p:nvGrpSpPr>
        <p:grpSpPr>
          <a:xfrm>
            <a:off x="5951316" y="1406798"/>
            <a:ext cx="180000" cy="180000"/>
            <a:chOff x="2564900" y="9680038"/>
            <a:chExt cx="180000" cy="180000"/>
          </a:xfrm>
        </p:grpSpPr>
        <p:sp>
          <p:nvSpPr>
            <p:cNvPr id="103" name="Oval 102">
              <a:extLst>
                <a:ext uri="{FF2B5EF4-FFF2-40B4-BE49-F238E27FC236}">
                  <a16:creationId xmlns:a16="http://schemas.microsoft.com/office/drawing/2014/main" id="{AA37F105-4DF5-24EC-040E-CD96B78AB85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5" name="Rounded Rectangle 198">
              <a:extLst>
                <a:ext uri="{FF2B5EF4-FFF2-40B4-BE49-F238E27FC236}">
                  <a16:creationId xmlns:a16="http://schemas.microsoft.com/office/drawing/2014/main" id="{E1417625-D264-F331-7275-22F2A532C28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09" name="Group 108">
            <a:extLst>
              <a:ext uri="{FF2B5EF4-FFF2-40B4-BE49-F238E27FC236}">
                <a16:creationId xmlns:a16="http://schemas.microsoft.com/office/drawing/2014/main" id="{8BB42229-6D2C-3E06-F3DD-F79CEE244BA1}"/>
              </a:ext>
            </a:extLst>
          </p:cNvPr>
          <p:cNvGrpSpPr/>
          <p:nvPr/>
        </p:nvGrpSpPr>
        <p:grpSpPr>
          <a:xfrm>
            <a:off x="5965625" y="2403867"/>
            <a:ext cx="180000" cy="180000"/>
            <a:chOff x="2564900" y="9680038"/>
            <a:chExt cx="180000" cy="180000"/>
          </a:xfrm>
        </p:grpSpPr>
        <p:sp>
          <p:nvSpPr>
            <p:cNvPr id="110" name="Oval 109">
              <a:extLst>
                <a:ext uri="{FF2B5EF4-FFF2-40B4-BE49-F238E27FC236}">
                  <a16:creationId xmlns:a16="http://schemas.microsoft.com/office/drawing/2014/main" id="{A6098EF3-A092-D865-01D9-9D5D47BFB26A}"/>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1" name="Rounded Rectangle 198">
              <a:extLst>
                <a:ext uri="{FF2B5EF4-FFF2-40B4-BE49-F238E27FC236}">
                  <a16:creationId xmlns:a16="http://schemas.microsoft.com/office/drawing/2014/main" id="{B258F069-8A55-DE6A-1F27-B225803A885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12" name="Group 111">
            <a:extLst>
              <a:ext uri="{FF2B5EF4-FFF2-40B4-BE49-F238E27FC236}">
                <a16:creationId xmlns:a16="http://schemas.microsoft.com/office/drawing/2014/main" id="{C81188A1-542D-3B1E-93BD-D40B0E7EC36B}"/>
              </a:ext>
            </a:extLst>
          </p:cNvPr>
          <p:cNvGrpSpPr/>
          <p:nvPr/>
        </p:nvGrpSpPr>
        <p:grpSpPr>
          <a:xfrm>
            <a:off x="5965625" y="2776169"/>
            <a:ext cx="180000" cy="180000"/>
            <a:chOff x="2564900" y="9680038"/>
            <a:chExt cx="180000" cy="180000"/>
          </a:xfrm>
        </p:grpSpPr>
        <p:sp>
          <p:nvSpPr>
            <p:cNvPr id="123" name="Oval 122">
              <a:extLst>
                <a:ext uri="{FF2B5EF4-FFF2-40B4-BE49-F238E27FC236}">
                  <a16:creationId xmlns:a16="http://schemas.microsoft.com/office/drawing/2014/main" id="{117BA05E-865F-BAC0-AFA4-D43BD6A5456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4" name="Rounded Rectangle 198">
              <a:extLst>
                <a:ext uri="{FF2B5EF4-FFF2-40B4-BE49-F238E27FC236}">
                  <a16:creationId xmlns:a16="http://schemas.microsoft.com/office/drawing/2014/main" id="{7C5D4A56-6B39-C9B9-7B06-63E2F11E26E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27" name="Group 126">
            <a:extLst>
              <a:ext uri="{FF2B5EF4-FFF2-40B4-BE49-F238E27FC236}">
                <a16:creationId xmlns:a16="http://schemas.microsoft.com/office/drawing/2014/main" id="{C8928A14-CC7C-EFAC-8932-028C7F074FCE}"/>
              </a:ext>
            </a:extLst>
          </p:cNvPr>
          <p:cNvGrpSpPr/>
          <p:nvPr/>
        </p:nvGrpSpPr>
        <p:grpSpPr>
          <a:xfrm>
            <a:off x="5972306" y="3128854"/>
            <a:ext cx="180000" cy="180000"/>
            <a:chOff x="2564900" y="9680038"/>
            <a:chExt cx="180000" cy="180000"/>
          </a:xfrm>
        </p:grpSpPr>
        <p:sp>
          <p:nvSpPr>
            <p:cNvPr id="128" name="Oval 127">
              <a:extLst>
                <a:ext uri="{FF2B5EF4-FFF2-40B4-BE49-F238E27FC236}">
                  <a16:creationId xmlns:a16="http://schemas.microsoft.com/office/drawing/2014/main" id="{E8348AD9-5D7C-EAD3-E5D5-79CC829C47C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9" name="Rounded Rectangle 198">
              <a:extLst>
                <a:ext uri="{FF2B5EF4-FFF2-40B4-BE49-F238E27FC236}">
                  <a16:creationId xmlns:a16="http://schemas.microsoft.com/office/drawing/2014/main" id="{916993E3-4C0A-CB31-FF37-ED12680DD2A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55" name="Group 154">
            <a:extLst>
              <a:ext uri="{FF2B5EF4-FFF2-40B4-BE49-F238E27FC236}">
                <a16:creationId xmlns:a16="http://schemas.microsoft.com/office/drawing/2014/main" id="{4260CBD6-A285-96DE-B1C4-551861AF60EE}"/>
              </a:ext>
            </a:extLst>
          </p:cNvPr>
          <p:cNvGrpSpPr/>
          <p:nvPr/>
        </p:nvGrpSpPr>
        <p:grpSpPr>
          <a:xfrm>
            <a:off x="800435" y="3593441"/>
            <a:ext cx="5897903" cy="246221"/>
            <a:chOff x="908720" y="9640521"/>
            <a:chExt cx="5897903" cy="246221"/>
          </a:xfrm>
        </p:grpSpPr>
        <p:sp>
          <p:nvSpPr>
            <p:cNvPr id="156" name="Oval 306">
              <a:extLst>
                <a:ext uri="{FF2B5EF4-FFF2-40B4-BE49-F238E27FC236}">
                  <a16:creationId xmlns:a16="http://schemas.microsoft.com/office/drawing/2014/main" id="{4108125E-7C64-71DC-7EC8-2DB9665BC9D7}"/>
                </a:ext>
              </a:extLst>
            </p:cNvPr>
            <p:cNvSpPr>
              <a:spLocks noChangeAspect="1"/>
            </p:cNvSpPr>
            <p:nvPr/>
          </p:nvSpPr>
          <p:spPr>
            <a:xfrm>
              <a:off x="2458457"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7" name="Group 156">
              <a:extLst>
                <a:ext uri="{FF2B5EF4-FFF2-40B4-BE49-F238E27FC236}">
                  <a16:creationId xmlns:a16="http://schemas.microsoft.com/office/drawing/2014/main" id="{CF3A0A44-F596-9BF4-0C04-BA0A95263886}"/>
                </a:ext>
              </a:extLst>
            </p:cNvPr>
            <p:cNvGrpSpPr/>
            <p:nvPr/>
          </p:nvGrpSpPr>
          <p:grpSpPr>
            <a:xfrm>
              <a:off x="1485715" y="9673631"/>
              <a:ext cx="180000" cy="180000"/>
              <a:chOff x="2564900" y="9680038"/>
              <a:chExt cx="180000" cy="180000"/>
            </a:xfrm>
          </p:grpSpPr>
          <p:sp>
            <p:nvSpPr>
              <p:cNvPr id="171" name="Oval 170">
                <a:extLst>
                  <a:ext uri="{FF2B5EF4-FFF2-40B4-BE49-F238E27FC236}">
                    <a16:creationId xmlns:a16="http://schemas.microsoft.com/office/drawing/2014/main" id="{824809E8-894B-2813-0A5F-09F39067244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72" name="Rounded Rectangle 198">
                <a:extLst>
                  <a:ext uri="{FF2B5EF4-FFF2-40B4-BE49-F238E27FC236}">
                    <a16:creationId xmlns:a16="http://schemas.microsoft.com/office/drawing/2014/main" id="{C847A3C7-D27A-7396-FAE4-BBCE551ED78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58" name="Group 157">
              <a:extLst>
                <a:ext uri="{FF2B5EF4-FFF2-40B4-BE49-F238E27FC236}">
                  <a16:creationId xmlns:a16="http://schemas.microsoft.com/office/drawing/2014/main" id="{BECF46C9-B1EC-B397-0818-483BB604381C}"/>
                </a:ext>
              </a:extLst>
            </p:cNvPr>
            <p:cNvGrpSpPr/>
            <p:nvPr/>
          </p:nvGrpSpPr>
          <p:grpSpPr>
            <a:xfrm>
              <a:off x="4471965" y="9673631"/>
              <a:ext cx="180000" cy="180000"/>
              <a:chOff x="5566528" y="9680038"/>
              <a:chExt cx="180000" cy="180000"/>
            </a:xfrm>
          </p:grpSpPr>
          <p:sp>
            <p:nvSpPr>
              <p:cNvPr id="169" name="Oval 168">
                <a:extLst>
                  <a:ext uri="{FF2B5EF4-FFF2-40B4-BE49-F238E27FC236}">
                    <a16:creationId xmlns:a16="http://schemas.microsoft.com/office/drawing/2014/main" id="{9F759B7A-FE32-6F26-476E-40EB85ED6268}"/>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0" name="Rounded Rectangle 181">
                <a:extLst>
                  <a:ext uri="{FF2B5EF4-FFF2-40B4-BE49-F238E27FC236}">
                    <a16:creationId xmlns:a16="http://schemas.microsoft.com/office/drawing/2014/main" id="{B7914767-FA3F-AAE3-6AD7-1228EDBFD512}"/>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9" name="Oval 3">
              <a:extLst>
                <a:ext uri="{FF2B5EF4-FFF2-40B4-BE49-F238E27FC236}">
                  <a16:creationId xmlns:a16="http://schemas.microsoft.com/office/drawing/2014/main" id="{A87FAEC4-AB1A-F53D-9CB9-236AEE550C22}"/>
                </a:ext>
              </a:extLst>
            </p:cNvPr>
            <p:cNvSpPr/>
            <p:nvPr/>
          </p:nvSpPr>
          <p:spPr>
            <a:xfrm>
              <a:off x="5822833" y="967363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0" name="TextBox 159">
              <a:extLst>
                <a:ext uri="{FF2B5EF4-FFF2-40B4-BE49-F238E27FC236}">
                  <a16:creationId xmlns:a16="http://schemas.microsoft.com/office/drawing/2014/main" id="{0FE7C899-8E1F-5B0E-1C4F-FBBF0ABEB316}"/>
                </a:ext>
              </a:extLst>
            </p:cNvPr>
            <p:cNvSpPr txBox="1"/>
            <p:nvPr/>
          </p:nvSpPr>
          <p:spPr>
            <a:xfrm>
              <a:off x="1637155" y="9640521"/>
              <a:ext cx="739305" cy="246221"/>
            </a:xfrm>
            <a:prstGeom prst="rect">
              <a:avLst/>
            </a:prstGeom>
            <a:noFill/>
          </p:spPr>
          <p:txBody>
            <a:bodyPr wrap="none" rtlCol="0">
              <a:spAutoFit/>
            </a:bodyPr>
            <a:lstStyle/>
            <a:p>
              <a:r>
                <a:rPr lang="en-US" sz="1000" dirty="0"/>
                <a:t>= On Track</a:t>
              </a:r>
              <a:endParaRPr lang="en-AU" sz="1000" dirty="0"/>
            </a:p>
          </p:txBody>
        </p:sp>
        <p:sp>
          <p:nvSpPr>
            <p:cNvPr id="161" name="TextBox 160">
              <a:extLst>
                <a:ext uri="{FF2B5EF4-FFF2-40B4-BE49-F238E27FC236}">
                  <a16:creationId xmlns:a16="http://schemas.microsoft.com/office/drawing/2014/main" id="{A317A89A-C8F6-CEF7-79F3-1C75379F5E4B}"/>
                </a:ext>
              </a:extLst>
            </p:cNvPr>
            <p:cNvSpPr txBox="1"/>
            <p:nvPr/>
          </p:nvSpPr>
          <p:spPr>
            <a:xfrm>
              <a:off x="908720" y="9640521"/>
              <a:ext cx="596638" cy="246221"/>
            </a:xfrm>
            <a:prstGeom prst="rect">
              <a:avLst/>
            </a:prstGeom>
            <a:noFill/>
          </p:spPr>
          <p:txBody>
            <a:bodyPr wrap="none" rtlCol="0">
              <a:spAutoFit/>
            </a:bodyPr>
            <a:lstStyle/>
            <a:p>
              <a:r>
                <a:rPr lang="en-US" sz="1000" b="1" dirty="0"/>
                <a:t>Legend:</a:t>
              </a:r>
              <a:endParaRPr lang="en-AU" sz="1000" b="1" dirty="0"/>
            </a:p>
          </p:txBody>
        </p:sp>
        <p:sp>
          <p:nvSpPr>
            <p:cNvPr id="162" name="TextBox 161">
              <a:extLst>
                <a:ext uri="{FF2B5EF4-FFF2-40B4-BE49-F238E27FC236}">
                  <a16:creationId xmlns:a16="http://schemas.microsoft.com/office/drawing/2014/main" id="{BD315613-65D5-B878-AC1F-8C49EBCEC21C}"/>
                </a:ext>
              </a:extLst>
            </p:cNvPr>
            <p:cNvSpPr txBox="1"/>
            <p:nvPr/>
          </p:nvSpPr>
          <p:spPr>
            <a:xfrm>
              <a:off x="2617433" y="9640521"/>
              <a:ext cx="883575" cy="246221"/>
            </a:xfrm>
            <a:prstGeom prst="rect">
              <a:avLst/>
            </a:prstGeom>
            <a:noFill/>
          </p:spPr>
          <p:txBody>
            <a:bodyPr wrap="none" rtlCol="0">
              <a:spAutoFit/>
            </a:bodyPr>
            <a:lstStyle/>
            <a:p>
              <a:r>
                <a:rPr lang="en-US" sz="1000" dirty="0"/>
                <a:t>= Not Started</a:t>
              </a:r>
              <a:endParaRPr lang="en-AU" sz="1000" dirty="0"/>
            </a:p>
          </p:txBody>
        </p:sp>
        <p:sp>
          <p:nvSpPr>
            <p:cNvPr id="163" name="TextBox 162">
              <a:extLst>
                <a:ext uri="{FF2B5EF4-FFF2-40B4-BE49-F238E27FC236}">
                  <a16:creationId xmlns:a16="http://schemas.microsoft.com/office/drawing/2014/main" id="{96EA697C-B1E0-7E35-98BC-BD8978CABE9F}"/>
                </a:ext>
              </a:extLst>
            </p:cNvPr>
            <p:cNvSpPr txBox="1"/>
            <p:nvPr/>
          </p:nvSpPr>
          <p:spPr>
            <a:xfrm>
              <a:off x="5955108" y="9640521"/>
              <a:ext cx="851515" cy="246221"/>
            </a:xfrm>
            <a:prstGeom prst="rect">
              <a:avLst/>
            </a:prstGeom>
            <a:noFill/>
          </p:spPr>
          <p:txBody>
            <a:bodyPr wrap="none" rtlCol="0">
              <a:spAutoFit/>
            </a:bodyPr>
            <a:lstStyle/>
            <a:p>
              <a:r>
                <a:rPr lang="en-US" sz="1000" dirty="0"/>
                <a:t>= Completed</a:t>
              </a:r>
              <a:endParaRPr lang="en-AU" sz="1000" dirty="0"/>
            </a:p>
          </p:txBody>
        </p:sp>
        <p:sp>
          <p:nvSpPr>
            <p:cNvPr id="164" name="TextBox 163">
              <a:extLst>
                <a:ext uri="{FF2B5EF4-FFF2-40B4-BE49-F238E27FC236}">
                  <a16:creationId xmlns:a16="http://schemas.microsoft.com/office/drawing/2014/main" id="{A490BDB1-A028-0469-82C0-294CE4EFED01}"/>
                </a:ext>
              </a:extLst>
            </p:cNvPr>
            <p:cNvSpPr txBox="1"/>
            <p:nvPr/>
          </p:nvSpPr>
          <p:spPr>
            <a:xfrm>
              <a:off x="4587929" y="9640521"/>
              <a:ext cx="1144865" cy="246221"/>
            </a:xfrm>
            <a:prstGeom prst="rect">
              <a:avLst/>
            </a:prstGeom>
            <a:noFill/>
          </p:spPr>
          <p:txBody>
            <a:bodyPr wrap="none" rtlCol="0">
              <a:spAutoFit/>
            </a:bodyPr>
            <a:lstStyle/>
            <a:p>
              <a:r>
                <a:rPr lang="en-US" sz="1000" dirty="0"/>
                <a:t>= Behind Schedule</a:t>
              </a:r>
              <a:endParaRPr lang="en-AU" sz="1000" dirty="0"/>
            </a:p>
          </p:txBody>
        </p:sp>
        <p:sp>
          <p:nvSpPr>
            <p:cNvPr id="165" name="TextBox 164">
              <a:extLst>
                <a:ext uri="{FF2B5EF4-FFF2-40B4-BE49-F238E27FC236}">
                  <a16:creationId xmlns:a16="http://schemas.microsoft.com/office/drawing/2014/main" id="{17DC2218-0290-9B76-F98C-D8D4D4761C87}"/>
                </a:ext>
              </a:extLst>
            </p:cNvPr>
            <p:cNvSpPr txBox="1"/>
            <p:nvPr/>
          </p:nvSpPr>
          <p:spPr>
            <a:xfrm>
              <a:off x="3653408" y="9640521"/>
              <a:ext cx="744114" cy="246221"/>
            </a:xfrm>
            <a:prstGeom prst="rect">
              <a:avLst/>
            </a:prstGeom>
            <a:noFill/>
          </p:spPr>
          <p:txBody>
            <a:bodyPr wrap="none" rtlCol="0">
              <a:spAutoFit/>
            </a:bodyPr>
            <a:lstStyle/>
            <a:p>
              <a:r>
                <a:rPr lang="en-US" sz="1000" dirty="0"/>
                <a:t>= Deferred</a:t>
              </a:r>
              <a:endParaRPr lang="en-AU" sz="1000" dirty="0"/>
            </a:p>
          </p:txBody>
        </p:sp>
        <p:grpSp>
          <p:nvGrpSpPr>
            <p:cNvPr id="166" name="Group 165">
              <a:extLst>
                <a:ext uri="{FF2B5EF4-FFF2-40B4-BE49-F238E27FC236}">
                  <a16:creationId xmlns:a16="http://schemas.microsoft.com/office/drawing/2014/main" id="{BA1E67B8-E9AA-249D-1CD9-8B619F54B4C3}"/>
                </a:ext>
              </a:extLst>
            </p:cNvPr>
            <p:cNvGrpSpPr/>
            <p:nvPr/>
          </p:nvGrpSpPr>
          <p:grpSpPr>
            <a:xfrm>
              <a:off x="3494432" y="9673631"/>
              <a:ext cx="180000" cy="180000"/>
              <a:chOff x="3494432" y="9673631"/>
              <a:chExt cx="180000" cy="180000"/>
            </a:xfrm>
          </p:grpSpPr>
          <p:sp>
            <p:nvSpPr>
              <p:cNvPr id="167" name="Oval 306">
                <a:extLst>
                  <a:ext uri="{FF2B5EF4-FFF2-40B4-BE49-F238E27FC236}">
                    <a16:creationId xmlns:a16="http://schemas.microsoft.com/office/drawing/2014/main" id="{1E962AE8-1C3F-D848-0E76-B799AFA8ECFF}"/>
                  </a:ext>
                </a:extLst>
              </p:cNvPr>
              <p:cNvSpPr>
                <a:spLocks noChangeAspect="1"/>
              </p:cNvSpPr>
              <p:nvPr/>
            </p:nvSpPr>
            <p:spPr>
              <a:xfrm>
                <a:off x="3494432"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68" name="Straight Arrow Connector 167">
                <a:extLst>
                  <a:ext uri="{FF2B5EF4-FFF2-40B4-BE49-F238E27FC236}">
                    <a16:creationId xmlns:a16="http://schemas.microsoft.com/office/drawing/2014/main" id="{40D0DA34-A391-A6F6-510D-C74AEA5295B5}"/>
                  </a:ext>
                </a:extLst>
              </p:cNvPr>
              <p:cNvCxnSpPr/>
              <p:nvPr/>
            </p:nvCxnSpPr>
            <p:spPr>
              <a:xfrm>
                <a:off x="3525212" y="97598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2D67D096-6CC6-F795-EF10-E96C25F51F01}"/>
              </a:ext>
            </a:extLst>
          </p:cNvPr>
          <p:cNvGrpSpPr/>
          <p:nvPr/>
        </p:nvGrpSpPr>
        <p:grpSpPr>
          <a:xfrm>
            <a:off x="5960148" y="1739195"/>
            <a:ext cx="180000" cy="180000"/>
            <a:chOff x="3538547" y="3778951"/>
            <a:chExt cx="180000" cy="180000"/>
          </a:xfrm>
        </p:grpSpPr>
        <p:sp>
          <p:nvSpPr>
            <p:cNvPr id="4" name="Oval 306">
              <a:extLst>
                <a:ext uri="{FF2B5EF4-FFF2-40B4-BE49-F238E27FC236}">
                  <a16:creationId xmlns:a16="http://schemas.microsoft.com/office/drawing/2014/main" id="{F085E5C1-EF9F-4094-42CF-3C5B0E3F59BF}"/>
                </a:ext>
              </a:extLst>
            </p:cNvPr>
            <p:cNvSpPr>
              <a:spLocks noChangeAspect="1"/>
            </p:cNvSpPr>
            <p:nvPr/>
          </p:nvSpPr>
          <p:spPr>
            <a:xfrm>
              <a:off x="3538547" y="377895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 name="Straight Arrow Connector 4">
              <a:extLst>
                <a:ext uri="{FF2B5EF4-FFF2-40B4-BE49-F238E27FC236}">
                  <a16:creationId xmlns:a16="http://schemas.microsoft.com/office/drawing/2014/main" id="{EF58FFE2-B5ED-B292-29E4-39737786AA98}"/>
                </a:ext>
              </a:extLst>
            </p:cNvPr>
            <p:cNvCxnSpPr/>
            <p:nvPr/>
          </p:nvCxnSpPr>
          <p:spPr>
            <a:xfrm>
              <a:off x="3569327" y="386520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96A7472-1E5A-A6EF-5023-EAA1646842D0}"/>
              </a:ext>
            </a:extLst>
          </p:cNvPr>
          <p:cNvGrpSpPr/>
          <p:nvPr/>
        </p:nvGrpSpPr>
        <p:grpSpPr>
          <a:xfrm>
            <a:off x="5960900" y="2060805"/>
            <a:ext cx="180000" cy="180000"/>
            <a:chOff x="2564900" y="9680038"/>
            <a:chExt cx="180000" cy="180000"/>
          </a:xfrm>
        </p:grpSpPr>
        <p:sp>
          <p:nvSpPr>
            <p:cNvPr id="8" name="Oval 7">
              <a:extLst>
                <a:ext uri="{FF2B5EF4-FFF2-40B4-BE49-F238E27FC236}">
                  <a16:creationId xmlns:a16="http://schemas.microsoft.com/office/drawing/2014/main" id="{30C2E2AC-533D-6D87-292D-62A9ADC9265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9" name="Rounded Rectangle 198">
              <a:extLst>
                <a:ext uri="{FF2B5EF4-FFF2-40B4-BE49-F238E27FC236}">
                  <a16:creationId xmlns:a16="http://schemas.microsoft.com/office/drawing/2014/main" id="{6648A316-36A4-A726-6492-B2371DCA262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28197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4009816" cy="461665"/>
          </a:xfrm>
          <a:prstGeom prst="rect">
            <a:avLst/>
          </a:prstGeom>
          <a:noFill/>
        </p:spPr>
        <p:txBody>
          <a:bodyPr wrap="none" rtlCol="0">
            <a:spAutoFit/>
          </a:bodyPr>
          <a:lstStyle/>
          <a:p>
            <a:r>
              <a:rPr lang="en-US" sz="2400" b="1" dirty="0">
                <a:solidFill>
                  <a:schemeClr val="bg1"/>
                </a:solidFill>
              </a:rPr>
              <a:t>4. Customer service standards</a:t>
            </a:r>
            <a:endParaRPr lang="en-AU" sz="2400" b="1" dirty="0">
              <a:solidFill>
                <a:schemeClr val="bg1"/>
              </a:solidFill>
            </a:endParaRPr>
          </a:p>
        </p:txBody>
      </p:sp>
      <p:sp>
        <p:nvSpPr>
          <p:cNvPr id="3" name="Rectangle 2"/>
          <p:cNvSpPr/>
          <p:nvPr/>
        </p:nvSpPr>
        <p:spPr>
          <a:xfrm>
            <a:off x="194181" y="6839248"/>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4" name="Chart 3"/>
          <p:cNvGraphicFramePr/>
          <p:nvPr/>
        </p:nvGraphicFramePr>
        <p:xfrm>
          <a:off x="605105" y="7864904"/>
          <a:ext cx="871145" cy="8622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94181" y="1294631"/>
            <a:ext cx="3234820" cy="2511945"/>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6" name="Chart 5"/>
          <p:cNvGraphicFramePr/>
          <p:nvPr>
            <p:extLst>
              <p:ext uri="{D42A27DB-BD31-4B8C-83A1-F6EECF244321}">
                <p14:modId xmlns:p14="http://schemas.microsoft.com/office/powerpoint/2010/main" val="1283097007"/>
              </p:ext>
            </p:extLst>
          </p:nvPr>
        </p:nvGraphicFramePr>
        <p:xfrm>
          <a:off x="591758" y="2144688"/>
          <a:ext cx="871145" cy="86222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726767" y="2577602"/>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037" y="2393986"/>
            <a:ext cx="523477" cy="338554"/>
          </a:xfrm>
          <a:prstGeom prst="rect">
            <a:avLst/>
          </a:prstGeom>
          <a:noFill/>
        </p:spPr>
        <p:txBody>
          <a:bodyPr wrap="none" rtlCol="0">
            <a:spAutoFit/>
          </a:bodyPr>
          <a:lstStyle/>
          <a:p>
            <a:r>
              <a:rPr lang="en-US" sz="1600" b="1" dirty="0"/>
              <a:t>N</a:t>
            </a:r>
            <a:r>
              <a:rPr lang="en-AU" sz="1600" b="1" dirty="0"/>
              <a:t>/A</a:t>
            </a:r>
          </a:p>
        </p:txBody>
      </p:sp>
      <p:sp>
        <p:nvSpPr>
          <p:cNvPr id="9" name="TextBox 8"/>
          <p:cNvSpPr txBox="1"/>
          <p:nvPr/>
        </p:nvSpPr>
        <p:spPr>
          <a:xfrm>
            <a:off x="213964" y="2436305"/>
            <a:ext cx="574196" cy="415498"/>
          </a:xfrm>
          <a:prstGeom prst="rect">
            <a:avLst/>
          </a:prstGeom>
          <a:noFill/>
        </p:spPr>
        <p:txBody>
          <a:bodyPr wrap="none" rtlCol="0">
            <a:spAutoFit/>
          </a:bodyPr>
          <a:lstStyle/>
          <a:p>
            <a:r>
              <a:rPr lang="en-AU" sz="1050" i="1" dirty="0">
                <a:solidFill>
                  <a:srgbClr val="C00000"/>
                </a:solidFill>
              </a:rPr>
              <a:t>Target </a:t>
            </a:r>
          </a:p>
          <a:p>
            <a:pPr algn="r"/>
            <a:r>
              <a:rPr lang="en-AU" sz="1050" i="1" dirty="0">
                <a:solidFill>
                  <a:srgbClr val="C00000"/>
                </a:solidFill>
              </a:rPr>
              <a:t>≥ 75% </a:t>
            </a:r>
          </a:p>
        </p:txBody>
      </p:sp>
      <p:sp>
        <p:nvSpPr>
          <p:cNvPr id="10" name="Rectangle 9"/>
          <p:cNvSpPr/>
          <p:nvPr/>
        </p:nvSpPr>
        <p:spPr>
          <a:xfrm>
            <a:off x="188640" y="992560"/>
            <a:ext cx="2620846" cy="307777"/>
          </a:xfrm>
          <a:prstGeom prst="rect">
            <a:avLst/>
          </a:prstGeom>
        </p:spPr>
        <p:txBody>
          <a:bodyPr wrap="none">
            <a:spAutoFit/>
          </a:bodyPr>
          <a:lstStyle/>
          <a:p>
            <a:pPr defTabSz="892175">
              <a:spcAft>
                <a:spcPts val="600"/>
              </a:spcAft>
              <a:tabLst>
                <a:tab pos="623888" algn="l"/>
                <a:tab pos="806450" algn="l"/>
              </a:tabLst>
            </a:pPr>
            <a:r>
              <a:rPr lang="en-AU" sz="1400" b="1" dirty="0">
                <a:solidFill>
                  <a:schemeClr val="tx2">
                    <a:lumMod val="75000"/>
                    <a:lumOff val="25000"/>
                  </a:schemeClr>
                </a:solidFill>
              </a:rPr>
              <a:t>5.1  General Customer Standards</a:t>
            </a:r>
          </a:p>
        </p:txBody>
      </p:sp>
      <p:sp>
        <p:nvSpPr>
          <p:cNvPr id="11" name="Rectangle 10"/>
          <p:cNvSpPr/>
          <p:nvPr/>
        </p:nvSpPr>
        <p:spPr>
          <a:xfrm>
            <a:off x="679486" y="1294521"/>
            <a:ext cx="2264210"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Answering Incoming Phone Calls</a:t>
            </a:r>
          </a:p>
        </p:txBody>
      </p:sp>
      <p:sp>
        <p:nvSpPr>
          <p:cNvPr id="12" name="Rectangle 11"/>
          <p:cNvSpPr/>
          <p:nvPr/>
        </p:nvSpPr>
        <p:spPr>
          <a:xfrm>
            <a:off x="127128" y="1809096"/>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Contact centre calls answered within 30 sec</a:t>
            </a:r>
          </a:p>
        </p:txBody>
      </p:sp>
      <p:sp>
        <p:nvSpPr>
          <p:cNvPr id="13" name="Rectangle 12"/>
          <p:cNvSpPr/>
          <p:nvPr/>
        </p:nvSpPr>
        <p:spPr>
          <a:xfrm>
            <a:off x="264824" y="1572130"/>
            <a:ext cx="3097434" cy="246221"/>
          </a:xfrm>
          <a:prstGeom prst="rect">
            <a:avLst/>
          </a:prstGeom>
        </p:spPr>
        <p:txBody>
          <a:bodyPr wrap="square">
            <a:spAutoFit/>
          </a:bodyPr>
          <a:lstStyle/>
          <a:p>
            <a:pPr defTabSz="892175">
              <a:tabLst>
                <a:tab pos="623888" algn="l"/>
                <a:tab pos="806450" algn="l"/>
              </a:tabLst>
            </a:pPr>
            <a:r>
              <a:rPr lang="en-AU" sz="1000" dirty="0"/>
              <a:t>Volume of calls = </a:t>
            </a:r>
            <a:r>
              <a:rPr lang="en-AU" sz="1000" b="1" dirty="0"/>
              <a:t>N/A</a:t>
            </a:r>
          </a:p>
        </p:txBody>
      </p:sp>
      <p:sp>
        <p:nvSpPr>
          <p:cNvPr id="14" name="Rectangle 13"/>
          <p:cNvSpPr/>
          <p:nvPr/>
        </p:nvSpPr>
        <p:spPr>
          <a:xfrm>
            <a:off x="1617589" y="1679420"/>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15" name="Rectangle 14"/>
          <p:cNvSpPr/>
          <p:nvPr/>
        </p:nvSpPr>
        <p:spPr>
          <a:xfrm>
            <a:off x="3573088" y="1279401"/>
            <a:ext cx="3168005" cy="2517281"/>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16" name="Chart 15"/>
          <p:cNvGraphicFramePr/>
          <p:nvPr/>
        </p:nvGraphicFramePr>
        <p:xfrm>
          <a:off x="3970520" y="2320288"/>
          <a:ext cx="871145" cy="862228"/>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p:cNvCxnSpPr/>
          <p:nvPr/>
        </p:nvCxnSpPr>
        <p:spPr>
          <a:xfrm>
            <a:off x="4121573" y="2676821"/>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73794" y="2604285"/>
            <a:ext cx="498855" cy="307777"/>
          </a:xfrm>
          <a:prstGeom prst="rect">
            <a:avLst/>
          </a:prstGeom>
          <a:noFill/>
        </p:spPr>
        <p:txBody>
          <a:bodyPr wrap="none" rtlCol="0">
            <a:spAutoFit/>
          </a:bodyPr>
          <a:lstStyle/>
          <a:p>
            <a:r>
              <a:rPr lang="en-AU" sz="1400" b="1" dirty="0"/>
              <a:t>92%</a:t>
            </a:r>
          </a:p>
        </p:txBody>
      </p:sp>
      <p:sp>
        <p:nvSpPr>
          <p:cNvPr id="19" name="TextBox 18"/>
          <p:cNvSpPr txBox="1"/>
          <p:nvPr/>
        </p:nvSpPr>
        <p:spPr>
          <a:xfrm>
            <a:off x="3640440" y="2538844"/>
            <a:ext cx="574196" cy="415498"/>
          </a:xfrm>
          <a:prstGeom prst="rect">
            <a:avLst/>
          </a:prstGeom>
          <a:noFill/>
        </p:spPr>
        <p:txBody>
          <a:bodyPr wrap="none" rtlCol="0">
            <a:spAutoFit/>
          </a:bodyPr>
          <a:lstStyle/>
          <a:p>
            <a:r>
              <a:rPr lang="en-AU" sz="1050" i="1" dirty="0">
                <a:solidFill>
                  <a:srgbClr val="C00000"/>
                </a:solidFill>
              </a:rPr>
              <a:t>Target </a:t>
            </a:r>
          </a:p>
          <a:p>
            <a:pPr algn="r"/>
            <a:r>
              <a:rPr lang="en-AU" sz="1050" i="1" dirty="0">
                <a:solidFill>
                  <a:srgbClr val="C00000"/>
                </a:solidFill>
              </a:rPr>
              <a:t>≥ 80% </a:t>
            </a:r>
          </a:p>
        </p:txBody>
      </p:sp>
      <p:sp>
        <p:nvSpPr>
          <p:cNvPr id="20" name="Rectangle 19"/>
          <p:cNvSpPr/>
          <p:nvPr/>
        </p:nvSpPr>
        <p:spPr>
          <a:xfrm>
            <a:off x="4207503" y="1294521"/>
            <a:ext cx="189917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Updating Customer Details</a:t>
            </a:r>
          </a:p>
        </p:txBody>
      </p:sp>
      <p:sp>
        <p:nvSpPr>
          <p:cNvPr id="21" name="Rectangle 20"/>
          <p:cNvSpPr/>
          <p:nvPr/>
        </p:nvSpPr>
        <p:spPr>
          <a:xfrm>
            <a:off x="3573016" y="1985451"/>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Details updated </a:t>
            </a:r>
          </a:p>
          <a:p>
            <a:pPr algn="ctr" defTabSz="892175">
              <a:spcAft>
                <a:spcPts val="600"/>
              </a:spcAft>
              <a:tabLst>
                <a:tab pos="623888" algn="l"/>
                <a:tab pos="806450" algn="l"/>
              </a:tabLst>
            </a:pPr>
            <a:r>
              <a:rPr lang="en-AU" sz="1000" b="1" dirty="0">
                <a:solidFill>
                  <a:schemeClr val="accent1"/>
                </a:solidFill>
              </a:rPr>
              <a:t>within 5 days</a:t>
            </a:r>
          </a:p>
        </p:txBody>
      </p:sp>
      <p:sp>
        <p:nvSpPr>
          <p:cNvPr id="22" name="Rectangle 21"/>
          <p:cNvSpPr/>
          <p:nvPr/>
        </p:nvSpPr>
        <p:spPr>
          <a:xfrm>
            <a:off x="3643659" y="1572130"/>
            <a:ext cx="3097434" cy="246221"/>
          </a:xfrm>
          <a:prstGeom prst="rect">
            <a:avLst/>
          </a:prstGeom>
        </p:spPr>
        <p:txBody>
          <a:bodyPr wrap="square">
            <a:spAutoFit/>
          </a:bodyPr>
          <a:lstStyle/>
          <a:p>
            <a:pPr defTabSz="892175">
              <a:tabLst>
                <a:tab pos="623888" algn="l"/>
                <a:tab pos="806450" algn="l"/>
              </a:tabLst>
            </a:pPr>
            <a:r>
              <a:rPr lang="en-AU" sz="1000" dirty="0"/>
              <a:t>Volume of updates = </a:t>
            </a:r>
            <a:r>
              <a:rPr lang="en-AU" sz="1000" b="1" dirty="0"/>
              <a:t>86</a:t>
            </a:r>
          </a:p>
        </p:txBody>
      </p:sp>
      <p:sp>
        <p:nvSpPr>
          <p:cNvPr id="23" name="Rectangle 22"/>
          <p:cNvSpPr/>
          <p:nvPr/>
        </p:nvSpPr>
        <p:spPr>
          <a:xfrm>
            <a:off x="4981628" y="1985451"/>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4" name="Rectangle 23"/>
          <p:cNvSpPr/>
          <p:nvPr/>
        </p:nvSpPr>
        <p:spPr>
          <a:xfrm>
            <a:off x="154077" y="4228785"/>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25" name="Chart 24"/>
          <p:cNvGraphicFramePr/>
          <p:nvPr>
            <p:extLst>
              <p:ext uri="{D42A27DB-BD31-4B8C-83A1-F6EECF244321}">
                <p14:modId xmlns:p14="http://schemas.microsoft.com/office/powerpoint/2010/main" val="522773687"/>
              </p:ext>
            </p:extLst>
          </p:nvPr>
        </p:nvGraphicFramePr>
        <p:xfrm>
          <a:off x="589890" y="5272616"/>
          <a:ext cx="871145" cy="862228"/>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Connector 25"/>
          <p:cNvCxnSpPr/>
          <p:nvPr/>
        </p:nvCxnSpPr>
        <p:spPr>
          <a:xfrm>
            <a:off x="737427" y="5601072"/>
            <a:ext cx="84541" cy="469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7539" y="5546867"/>
            <a:ext cx="498855" cy="307777"/>
          </a:xfrm>
          <a:prstGeom prst="rect">
            <a:avLst/>
          </a:prstGeom>
          <a:noFill/>
        </p:spPr>
        <p:txBody>
          <a:bodyPr wrap="none" rtlCol="0">
            <a:spAutoFit/>
          </a:bodyPr>
          <a:lstStyle/>
          <a:p>
            <a:r>
              <a:rPr lang="en-AU" sz="1400" b="1" dirty="0"/>
              <a:t>96%</a:t>
            </a:r>
          </a:p>
        </p:txBody>
      </p:sp>
      <p:sp>
        <p:nvSpPr>
          <p:cNvPr id="28" name="TextBox 27"/>
          <p:cNvSpPr txBox="1"/>
          <p:nvPr/>
        </p:nvSpPr>
        <p:spPr>
          <a:xfrm>
            <a:off x="236372" y="5457056"/>
            <a:ext cx="574196" cy="415498"/>
          </a:xfrm>
          <a:prstGeom prst="rect">
            <a:avLst/>
          </a:prstGeom>
          <a:noFill/>
        </p:spPr>
        <p:txBody>
          <a:bodyPr wrap="none" rtlCol="0">
            <a:spAutoFit/>
          </a:bodyPr>
          <a:lstStyle/>
          <a:p>
            <a:r>
              <a:rPr lang="en-AU" sz="1050" i="1" dirty="0">
                <a:solidFill>
                  <a:srgbClr val="C00000"/>
                </a:solidFill>
              </a:rPr>
              <a:t>Target </a:t>
            </a:r>
          </a:p>
          <a:p>
            <a:pPr algn="r"/>
            <a:r>
              <a:rPr lang="en-AU" sz="1050" i="1" dirty="0">
                <a:solidFill>
                  <a:srgbClr val="C00000"/>
                </a:solidFill>
              </a:rPr>
              <a:t>≥ 80% </a:t>
            </a:r>
          </a:p>
        </p:txBody>
      </p:sp>
      <p:sp>
        <p:nvSpPr>
          <p:cNvPr id="29" name="Rectangle 28"/>
          <p:cNvSpPr/>
          <p:nvPr/>
        </p:nvSpPr>
        <p:spPr>
          <a:xfrm>
            <a:off x="188640" y="3872880"/>
            <a:ext cx="4226542" cy="307777"/>
          </a:xfrm>
          <a:prstGeom prst="rect">
            <a:avLst/>
          </a:prstGeom>
        </p:spPr>
        <p:txBody>
          <a:bodyPr wrap="none">
            <a:spAutoFit/>
          </a:bodyPr>
          <a:lstStyle/>
          <a:p>
            <a:pPr defTabSz="892175">
              <a:spcAft>
                <a:spcPts val="600"/>
              </a:spcAft>
              <a:tabLst>
                <a:tab pos="623888" algn="l"/>
                <a:tab pos="806450" algn="l"/>
              </a:tabLst>
            </a:pPr>
            <a:r>
              <a:rPr lang="en-AU" sz="1400" b="1" dirty="0">
                <a:solidFill>
                  <a:schemeClr val="tx2">
                    <a:lumMod val="75000"/>
                    <a:lumOff val="25000"/>
                  </a:schemeClr>
                </a:solidFill>
              </a:rPr>
              <a:t>5.2  Service Specific Standards – Time Based Indicators</a:t>
            </a:r>
          </a:p>
        </p:txBody>
      </p:sp>
      <p:sp>
        <p:nvSpPr>
          <p:cNvPr id="30" name="Rectangle 29"/>
          <p:cNvSpPr/>
          <p:nvPr/>
        </p:nvSpPr>
        <p:spPr>
          <a:xfrm>
            <a:off x="964372" y="4246849"/>
            <a:ext cx="1694438"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New Event Applications</a:t>
            </a:r>
          </a:p>
        </p:txBody>
      </p:sp>
      <p:sp>
        <p:nvSpPr>
          <p:cNvPr id="31" name="Rectangle 30"/>
          <p:cNvSpPr/>
          <p:nvPr/>
        </p:nvSpPr>
        <p:spPr>
          <a:xfrm>
            <a:off x="116632" y="4937779"/>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Acknowledgement of receipt within 5 days</a:t>
            </a:r>
          </a:p>
        </p:txBody>
      </p:sp>
      <p:sp>
        <p:nvSpPr>
          <p:cNvPr id="32" name="Rectangle 31"/>
          <p:cNvSpPr/>
          <p:nvPr/>
        </p:nvSpPr>
        <p:spPr>
          <a:xfrm>
            <a:off x="264824" y="4524458"/>
            <a:ext cx="3097434" cy="246221"/>
          </a:xfrm>
          <a:prstGeom prst="rect">
            <a:avLst/>
          </a:prstGeom>
        </p:spPr>
        <p:txBody>
          <a:bodyPr wrap="square">
            <a:spAutoFit/>
          </a:bodyPr>
          <a:lstStyle/>
          <a:p>
            <a:pPr defTabSz="892175">
              <a:tabLst>
                <a:tab pos="623888" algn="l"/>
                <a:tab pos="806450" algn="l"/>
              </a:tabLst>
            </a:pPr>
            <a:r>
              <a:rPr lang="en-AU" sz="1000" dirty="0"/>
              <a:t>Volume of applications =</a:t>
            </a:r>
            <a:r>
              <a:rPr lang="en-AU" sz="1000" b="1" dirty="0"/>
              <a:t> 26</a:t>
            </a:r>
          </a:p>
        </p:txBody>
      </p:sp>
      <p:sp>
        <p:nvSpPr>
          <p:cNvPr id="33" name="Rectangle 32"/>
          <p:cNvSpPr/>
          <p:nvPr/>
        </p:nvSpPr>
        <p:spPr>
          <a:xfrm>
            <a:off x="1628800" y="4937779"/>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4" name="Rectangle 33"/>
          <p:cNvSpPr/>
          <p:nvPr/>
        </p:nvSpPr>
        <p:spPr>
          <a:xfrm>
            <a:off x="3573088" y="4246960"/>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5" name="Chart 34"/>
          <p:cNvGraphicFramePr/>
          <p:nvPr/>
        </p:nvGraphicFramePr>
        <p:xfrm>
          <a:off x="3926007" y="5272616"/>
          <a:ext cx="871145" cy="862228"/>
        </p:xfrm>
        <a:graphic>
          <a:graphicData uri="http://schemas.openxmlformats.org/drawingml/2006/chart">
            <c:chart xmlns:c="http://schemas.openxmlformats.org/drawingml/2006/chart" xmlns:r="http://schemas.openxmlformats.org/officeDocument/2006/relationships" r:id="rId6"/>
          </a:graphicData>
        </a:graphic>
      </p:graphicFrame>
      <p:sp>
        <p:nvSpPr>
          <p:cNvPr id="39" name="Rectangle 38"/>
          <p:cNvSpPr/>
          <p:nvPr/>
        </p:nvSpPr>
        <p:spPr>
          <a:xfrm>
            <a:off x="4226803" y="4246849"/>
            <a:ext cx="186057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Illegal Burning Complaints</a:t>
            </a:r>
          </a:p>
        </p:txBody>
      </p:sp>
      <p:sp>
        <p:nvSpPr>
          <p:cNvPr id="40" name="Rectangle 39"/>
          <p:cNvSpPr/>
          <p:nvPr/>
        </p:nvSpPr>
        <p:spPr>
          <a:xfrm>
            <a:off x="3520329" y="4747358"/>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Investigated within </a:t>
            </a:r>
          </a:p>
          <a:p>
            <a:pPr algn="ctr" defTabSz="892175">
              <a:tabLst>
                <a:tab pos="623888" algn="l"/>
                <a:tab pos="806450" algn="l"/>
              </a:tabLst>
            </a:pPr>
            <a:r>
              <a:rPr lang="en-AU" sz="1000" b="1" dirty="0">
                <a:solidFill>
                  <a:schemeClr val="accent1"/>
                </a:solidFill>
              </a:rPr>
              <a:t>24 hours</a:t>
            </a:r>
          </a:p>
        </p:txBody>
      </p:sp>
      <p:sp>
        <p:nvSpPr>
          <p:cNvPr id="41" name="Rectangle 40"/>
          <p:cNvSpPr/>
          <p:nvPr/>
        </p:nvSpPr>
        <p:spPr>
          <a:xfrm>
            <a:off x="3643659" y="4524458"/>
            <a:ext cx="3097434" cy="246221"/>
          </a:xfrm>
          <a:prstGeom prst="rect">
            <a:avLst/>
          </a:prstGeom>
        </p:spPr>
        <p:txBody>
          <a:bodyPr wrap="square">
            <a:spAutoFit/>
          </a:bodyPr>
          <a:lstStyle/>
          <a:p>
            <a:pPr defTabSz="892175">
              <a:tabLst>
                <a:tab pos="623888" algn="l"/>
                <a:tab pos="806450" algn="l"/>
              </a:tabLst>
            </a:pPr>
            <a:r>
              <a:rPr lang="en-AU" sz="1000" dirty="0"/>
              <a:t>Volume of complaints = 0</a:t>
            </a:r>
            <a:endParaRPr lang="en-AU" sz="1000" b="1" dirty="0"/>
          </a:p>
        </p:txBody>
      </p:sp>
      <p:sp>
        <p:nvSpPr>
          <p:cNvPr id="42" name="Rectangle 41"/>
          <p:cNvSpPr/>
          <p:nvPr/>
        </p:nvSpPr>
        <p:spPr>
          <a:xfrm>
            <a:off x="4941168" y="4937779"/>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43" name="Straight Connector 42"/>
          <p:cNvCxnSpPr/>
          <p:nvPr/>
        </p:nvCxnSpPr>
        <p:spPr>
          <a:xfrm>
            <a:off x="770756" y="8202352"/>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73847" y="8143866"/>
            <a:ext cx="532518" cy="276999"/>
          </a:xfrm>
          <a:prstGeom prst="rect">
            <a:avLst/>
          </a:prstGeom>
          <a:noFill/>
        </p:spPr>
        <p:txBody>
          <a:bodyPr wrap="none" rtlCol="0">
            <a:spAutoFit/>
          </a:bodyPr>
          <a:lstStyle/>
          <a:p>
            <a:pPr algn="ctr"/>
            <a:r>
              <a:rPr lang="en-AU" sz="1200" b="1" dirty="0"/>
              <a:t>100%</a:t>
            </a:r>
          </a:p>
        </p:txBody>
      </p:sp>
      <p:sp>
        <p:nvSpPr>
          <p:cNvPr id="45" name="TextBox 44"/>
          <p:cNvSpPr txBox="1"/>
          <p:nvPr/>
        </p:nvSpPr>
        <p:spPr>
          <a:xfrm>
            <a:off x="260648" y="802398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46" name="Rectangle 45"/>
          <p:cNvSpPr/>
          <p:nvPr/>
        </p:nvSpPr>
        <p:spPr>
          <a:xfrm>
            <a:off x="1128456" y="6839137"/>
            <a:ext cx="1366271"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Health Complaints</a:t>
            </a:r>
          </a:p>
        </p:txBody>
      </p:sp>
      <p:sp>
        <p:nvSpPr>
          <p:cNvPr id="47" name="Rectangle 46"/>
          <p:cNvSpPr/>
          <p:nvPr/>
        </p:nvSpPr>
        <p:spPr>
          <a:xfrm>
            <a:off x="194181" y="7530067"/>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Investigated within </a:t>
            </a:r>
          </a:p>
          <a:p>
            <a:pPr algn="ctr" defTabSz="892175">
              <a:tabLst>
                <a:tab pos="623888" algn="l"/>
                <a:tab pos="806450" algn="l"/>
              </a:tabLst>
            </a:pPr>
            <a:r>
              <a:rPr lang="en-AU" sz="1000" b="1" dirty="0">
                <a:solidFill>
                  <a:schemeClr val="accent1"/>
                </a:solidFill>
              </a:rPr>
              <a:t>24 hours</a:t>
            </a:r>
          </a:p>
        </p:txBody>
      </p:sp>
      <p:sp>
        <p:nvSpPr>
          <p:cNvPr id="48" name="Rectangle 47"/>
          <p:cNvSpPr/>
          <p:nvPr/>
        </p:nvSpPr>
        <p:spPr>
          <a:xfrm>
            <a:off x="264824" y="7116746"/>
            <a:ext cx="3097434" cy="246221"/>
          </a:xfrm>
          <a:prstGeom prst="rect">
            <a:avLst/>
          </a:prstGeom>
        </p:spPr>
        <p:txBody>
          <a:bodyPr wrap="square">
            <a:spAutoFit/>
          </a:bodyPr>
          <a:lstStyle/>
          <a:p>
            <a:pPr defTabSz="892175">
              <a:tabLst>
                <a:tab pos="623888" algn="l"/>
                <a:tab pos="806450" algn="l"/>
              </a:tabLst>
            </a:pPr>
            <a:r>
              <a:rPr lang="en-AU" sz="1000" dirty="0"/>
              <a:t>Volume of complaints = 2</a:t>
            </a:r>
            <a:endParaRPr lang="en-AU" sz="1000" b="1" dirty="0"/>
          </a:p>
        </p:txBody>
      </p:sp>
      <p:sp>
        <p:nvSpPr>
          <p:cNvPr id="49" name="Rectangle 48"/>
          <p:cNvSpPr/>
          <p:nvPr/>
        </p:nvSpPr>
        <p:spPr>
          <a:xfrm>
            <a:off x="1747176" y="7257256"/>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50" name="Rectangle 49"/>
          <p:cNvSpPr/>
          <p:nvPr/>
        </p:nvSpPr>
        <p:spPr>
          <a:xfrm>
            <a:off x="3573088" y="6839248"/>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51" name="Chart 50"/>
          <p:cNvGraphicFramePr/>
          <p:nvPr/>
        </p:nvGraphicFramePr>
        <p:xfrm>
          <a:off x="3937177" y="7864904"/>
          <a:ext cx="871145" cy="862228"/>
        </p:xfrm>
        <a:graphic>
          <a:graphicData uri="http://schemas.openxmlformats.org/drawingml/2006/chart">
            <c:chart xmlns:c="http://schemas.openxmlformats.org/drawingml/2006/chart" xmlns:r="http://schemas.openxmlformats.org/officeDocument/2006/relationships" r:id="rId7"/>
          </a:graphicData>
        </a:graphic>
      </p:graphicFrame>
      <p:cxnSp>
        <p:nvCxnSpPr>
          <p:cNvPr id="52" name="Straight Connector 51"/>
          <p:cNvCxnSpPr/>
          <p:nvPr/>
        </p:nvCxnSpPr>
        <p:spPr>
          <a:xfrm>
            <a:off x="4088230" y="8221437"/>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23094" y="8143866"/>
            <a:ext cx="590226" cy="307777"/>
          </a:xfrm>
          <a:prstGeom prst="rect">
            <a:avLst/>
          </a:prstGeom>
          <a:noFill/>
        </p:spPr>
        <p:txBody>
          <a:bodyPr wrap="none" rtlCol="0">
            <a:spAutoFit/>
          </a:bodyPr>
          <a:lstStyle/>
          <a:p>
            <a:r>
              <a:rPr lang="en-AU" sz="1400" b="1" dirty="0"/>
              <a:t>100%</a:t>
            </a:r>
          </a:p>
        </p:txBody>
      </p:sp>
      <p:sp>
        <p:nvSpPr>
          <p:cNvPr id="54" name="TextBox 53"/>
          <p:cNvSpPr txBox="1"/>
          <p:nvPr/>
        </p:nvSpPr>
        <p:spPr>
          <a:xfrm>
            <a:off x="3573016" y="808346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55" name="Rectangle 54"/>
          <p:cNvSpPr/>
          <p:nvPr/>
        </p:nvSpPr>
        <p:spPr>
          <a:xfrm>
            <a:off x="4148805" y="6839137"/>
            <a:ext cx="181549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Illegally Dumped Rubbish</a:t>
            </a:r>
          </a:p>
        </p:txBody>
      </p:sp>
      <p:sp>
        <p:nvSpPr>
          <p:cNvPr id="56" name="Rectangle 55"/>
          <p:cNvSpPr/>
          <p:nvPr/>
        </p:nvSpPr>
        <p:spPr>
          <a:xfrm>
            <a:off x="3501283" y="7530067"/>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Rubbish removed </a:t>
            </a:r>
          </a:p>
          <a:p>
            <a:pPr algn="ctr" defTabSz="892175">
              <a:tabLst>
                <a:tab pos="623888" algn="l"/>
                <a:tab pos="806450" algn="l"/>
              </a:tabLst>
            </a:pPr>
            <a:r>
              <a:rPr lang="en-AU" sz="1000" b="1" dirty="0">
                <a:solidFill>
                  <a:schemeClr val="accent1"/>
                </a:solidFill>
              </a:rPr>
              <a:t>within 3 days</a:t>
            </a:r>
          </a:p>
        </p:txBody>
      </p:sp>
      <p:sp>
        <p:nvSpPr>
          <p:cNvPr id="57" name="Rectangle 56"/>
          <p:cNvSpPr/>
          <p:nvPr/>
        </p:nvSpPr>
        <p:spPr>
          <a:xfrm>
            <a:off x="3643659" y="7116746"/>
            <a:ext cx="3097434" cy="246221"/>
          </a:xfrm>
          <a:prstGeom prst="rect">
            <a:avLst/>
          </a:prstGeom>
        </p:spPr>
        <p:txBody>
          <a:bodyPr wrap="square">
            <a:spAutoFit/>
          </a:bodyPr>
          <a:lstStyle/>
          <a:p>
            <a:pPr defTabSz="892175">
              <a:tabLst>
                <a:tab pos="623888" algn="l"/>
                <a:tab pos="806450" algn="l"/>
              </a:tabLst>
            </a:pPr>
            <a:r>
              <a:rPr lang="en-AU" sz="1000" dirty="0"/>
              <a:t>Volume of reports = </a:t>
            </a:r>
            <a:r>
              <a:rPr lang="en-AU" sz="1000" b="1" dirty="0"/>
              <a:t>89</a:t>
            </a:r>
          </a:p>
        </p:txBody>
      </p:sp>
      <p:sp>
        <p:nvSpPr>
          <p:cNvPr id="58" name="Rectangle 57"/>
          <p:cNvSpPr/>
          <p:nvPr/>
        </p:nvSpPr>
        <p:spPr>
          <a:xfrm>
            <a:off x="4941168" y="7530067"/>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graphicFrame>
        <p:nvGraphicFramePr>
          <p:cNvPr id="59" name="Chart 58"/>
          <p:cNvGraphicFramePr/>
          <p:nvPr>
            <p:extLst>
              <p:ext uri="{D42A27DB-BD31-4B8C-83A1-F6EECF244321}">
                <p14:modId xmlns:p14="http://schemas.microsoft.com/office/powerpoint/2010/main" val="2958311915"/>
              </p:ext>
            </p:extLst>
          </p:nvPr>
        </p:nvGraphicFramePr>
        <p:xfrm>
          <a:off x="1481597" y="1872752"/>
          <a:ext cx="1974697" cy="14097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0" name="Chart 59"/>
          <p:cNvGraphicFramePr/>
          <p:nvPr/>
        </p:nvGraphicFramePr>
        <p:xfrm>
          <a:off x="4822313" y="2185506"/>
          <a:ext cx="1926245" cy="14097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Chart 60"/>
          <p:cNvGraphicFramePr/>
          <p:nvPr>
            <p:extLst>
              <p:ext uri="{D42A27DB-BD31-4B8C-83A1-F6EECF244321}">
                <p14:modId xmlns:p14="http://schemas.microsoft.com/office/powerpoint/2010/main" val="2447873687"/>
              </p:ext>
            </p:extLst>
          </p:nvPr>
        </p:nvGraphicFramePr>
        <p:xfrm>
          <a:off x="1507379" y="5101966"/>
          <a:ext cx="1902246" cy="14097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Chart 61"/>
          <p:cNvGraphicFramePr/>
          <p:nvPr>
            <p:extLst>
              <p:ext uri="{D42A27DB-BD31-4B8C-83A1-F6EECF244321}">
                <p14:modId xmlns:p14="http://schemas.microsoft.com/office/powerpoint/2010/main" val="189791852"/>
              </p:ext>
            </p:extLst>
          </p:nvPr>
        </p:nvGraphicFramePr>
        <p:xfrm>
          <a:off x="4822313" y="5164891"/>
          <a:ext cx="1888618" cy="130027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3" name="Chart 62"/>
          <p:cNvGraphicFramePr/>
          <p:nvPr>
            <p:extLst>
              <p:ext uri="{D42A27DB-BD31-4B8C-83A1-F6EECF244321}">
                <p14:modId xmlns:p14="http://schemas.microsoft.com/office/powerpoint/2010/main" val="2901654522"/>
              </p:ext>
            </p:extLst>
          </p:nvPr>
        </p:nvGraphicFramePr>
        <p:xfrm>
          <a:off x="1602186" y="7386095"/>
          <a:ext cx="1836868" cy="132733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Chart 63"/>
          <p:cNvGraphicFramePr/>
          <p:nvPr/>
        </p:nvGraphicFramePr>
        <p:xfrm>
          <a:off x="4764152" y="7702921"/>
          <a:ext cx="1946779" cy="1409700"/>
        </p:xfrm>
        <a:graphic>
          <a:graphicData uri="http://schemas.openxmlformats.org/drawingml/2006/chart">
            <c:chart xmlns:c="http://schemas.openxmlformats.org/drawingml/2006/chart" xmlns:r="http://schemas.openxmlformats.org/officeDocument/2006/relationships" r:id="rId13"/>
          </a:graphicData>
        </a:graphic>
      </p:graphicFrame>
      <p:sp>
        <p:nvSpPr>
          <p:cNvPr id="65" name="Rectangle 64"/>
          <p:cNvSpPr/>
          <p:nvPr/>
        </p:nvSpPr>
        <p:spPr>
          <a:xfrm>
            <a:off x="223739" y="3288803"/>
            <a:ext cx="3272315" cy="553998"/>
          </a:xfrm>
          <a:prstGeom prst="rect">
            <a:avLst/>
          </a:prstGeom>
        </p:spPr>
        <p:txBody>
          <a:bodyPr wrap="square">
            <a:spAutoFit/>
          </a:bodyPr>
          <a:lstStyle/>
          <a:p>
            <a:pPr defTabSz="892175">
              <a:tabLst>
                <a:tab pos="623888" algn="l"/>
                <a:tab pos="806450" algn="l"/>
              </a:tabLst>
            </a:pPr>
            <a:r>
              <a:rPr lang="en-US" sz="1000" dirty="0"/>
              <a:t>Results for this quarter are not available. New phone system implemented in November and new reporting process currently being implemented.</a:t>
            </a:r>
          </a:p>
        </p:txBody>
      </p:sp>
      <p:sp>
        <p:nvSpPr>
          <p:cNvPr id="66" name="Rectangle 65"/>
          <p:cNvSpPr/>
          <p:nvPr/>
        </p:nvSpPr>
        <p:spPr>
          <a:xfrm>
            <a:off x="5369915" y="9558452"/>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graphicFrame>
        <p:nvGraphicFramePr>
          <p:cNvPr id="68" name="Chart 67">
            <a:extLst>
              <a:ext uri="{FF2B5EF4-FFF2-40B4-BE49-F238E27FC236}">
                <a16:creationId xmlns:a16="http://schemas.microsoft.com/office/drawing/2014/main" id="{955303F4-709C-B9C1-6608-37DED17A1EF0}"/>
              </a:ext>
            </a:extLst>
          </p:cNvPr>
          <p:cNvGraphicFramePr/>
          <p:nvPr/>
        </p:nvGraphicFramePr>
        <p:xfrm>
          <a:off x="4037544" y="5309500"/>
          <a:ext cx="871145" cy="862228"/>
        </p:xfrm>
        <a:graphic>
          <a:graphicData uri="http://schemas.openxmlformats.org/drawingml/2006/chart">
            <c:chart xmlns:c="http://schemas.openxmlformats.org/drawingml/2006/chart" xmlns:r="http://schemas.openxmlformats.org/officeDocument/2006/relationships" r:id="rId14"/>
          </a:graphicData>
        </a:graphic>
      </p:graphicFrame>
      <p:sp>
        <p:nvSpPr>
          <p:cNvPr id="38" name="TextBox 37"/>
          <p:cNvSpPr txBox="1"/>
          <p:nvPr/>
        </p:nvSpPr>
        <p:spPr>
          <a:xfrm>
            <a:off x="3574884" y="5491172"/>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cxnSp>
        <p:nvCxnSpPr>
          <p:cNvPr id="36" name="Straight Connector 35"/>
          <p:cNvCxnSpPr/>
          <p:nvPr/>
        </p:nvCxnSpPr>
        <p:spPr>
          <a:xfrm>
            <a:off x="4077060" y="5629149"/>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116027" y="5517620"/>
            <a:ext cx="768351" cy="461665"/>
          </a:xfrm>
          <a:prstGeom prst="rect">
            <a:avLst/>
          </a:prstGeom>
          <a:noFill/>
        </p:spPr>
        <p:txBody>
          <a:bodyPr wrap="none" rtlCol="0">
            <a:spAutoFit/>
          </a:bodyPr>
          <a:lstStyle/>
          <a:p>
            <a:pPr algn="ctr"/>
            <a:r>
              <a:rPr lang="en-US" sz="1200" b="1" dirty="0"/>
              <a:t>No </a:t>
            </a:r>
          </a:p>
          <a:p>
            <a:pPr algn="ctr"/>
            <a:r>
              <a:rPr lang="en-US" sz="1200" b="1" dirty="0"/>
              <a:t>Incidents</a:t>
            </a:r>
          </a:p>
        </p:txBody>
      </p:sp>
    </p:spTree>
    <p:extLst>
      <p:ext uri="{BB962C8B-B14F-4D97-AF65-F5344CB8AC3E}">
        <p14:creationId xmlns:p14="http://schemas.microsoft.com/office/powerpoint/2010/main" val="223370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181" y="272591"/>
            <a:ext cx="3234820" cy="237761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81" name="Chart 80"/>
          <p:cNvGraphicFramePr/>
          <p:nvPr/>
        </p:nvGraphicFramePr>
        <p:xfrm>
          <a:off x="548460" y="1182825"/>
          <a:ext cx="871145" cy="86222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22807" y="2793463"/>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 name="Chart 2"/>
          <p:cNvGraphicFramePr/>
          <p:nvPr>
            <p:extLst>
              <p:ext uri="{D42A27DB-BD31-4B8C-83A1-F6EECF244321}">
                <p14:modId xmlns:p14="http://schemas.microsoft.com/office/powerpoint/2010/main" val="1582900565"/>
              </p:ext>
            </p:extLst>
          </p:nvPr>
        </p:nvGraphicFramePr>
        <p:xfrm>
          <a:off x="515273" y="3772297"/>
          <a:ext cx="871145" cy="86222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222199" y="272480"/>
            <a:ext cx="117878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Library Services</a:t>
            </a:r>
          </a:p>
        </p:txBody>
      </p:sp>
      <p:sp>
        <p:nvSpPr>
          <p:cNvPr id="6" name="Rectangle 5"/>
          <p:cNvSpPr/>
          <p:nvPr/>
        </p:nvSpPr>
        <p:spPr>
          <a:xfrm>
            <a:off x="153721" y="704528"/>
            <a:ext cx="1511893" cy="553998"/>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Response to requests to purchase materials within 10 days</a:t>
            </a:r>
          </a:p>
        </p:txBody>
      </p:sp>
      <p:sp>
        <p:nvSpPr>
          <p:cNvPr id="7" name="Rectangle 6"/>
          <p:cNvSpPr/>
          <p:nvPr/>
        </p:nvSpPr>
        <p:spPr>
          <a:xfrm>
            <a:off x="266067" y="478537"/>
            <a:ext cx="3097434" cy="246221"/>
          </a:xfrm>
          <a:prstGeom prst="rect">
            <a:avLst/>
          </a:prstGeom>
        </p:spPr>
        <p:txBody>
          <a:bodyPr wrap="square">
            <a:spAutoFit/>
          </a:bodyPr>
          <a:lstStyle/>
          <a:p>
            <a:pPr defTabSz="892175">
              <a:tabLst>
                <a:tab pos="623888" algn="l"/>
                <a:tab pos="806450" algn="l"/>
              </a:tabLst>
            </a:pPr>
            <a:r>
              <a:rPr lang="en-AU" sz="1000" dirty="0"/>
              <a:t>Volume of  requests  =</a:t>
            </a:r>
            <a:r>
              <a:rPr lang="en-AU" sz="1000" b="1" dirty="0"/>
              <a:t> 55</a:t>
            </a:r>
            <a:endParaRPr lang="en-AU" sz="1000" dirty="0"/>
          </a:p>
        </p:txBody>
      </p:sp>
      <p:sp>
        <p:nvSpPr>
          <p:cNvPr id="8" name="Rectangle 7"/>
          <p:cNvSpPr/>
          <p:nvPr/>
        </p:nvSpPr>
        <p:spPr>
          <a:xfrm>
            <a:off x="1636072" y="704528"/>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9" name="Rectangle 8"/>
          <p:cNvSpPr/>
          <p:nvPr/>
        </p:nvSpPr>
        <p:spPr>
          <a:xfrm>
            <a:off x="3573088" y="272591"/>
            <a:ext cx="3168005" cy="2170922"/>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10" name="Chart 9"/>
          <p:cNvGraphicFramePr/>
          <p:nvPr/>
        </p:nvGraphicFramePr>
        <p:xfrm>
          <a:off x="3950901" y="1298247"/>
          <a:ext cx="871145" cy="862228"/>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p:cNvCxnSpPr/>
          <p:nvPr/>
        </p:nvCxnSpPr>
        <p:spPr>
          <a:xfrm>
            <a:off x="4101954" y="1654780"/>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7065" y="1584472"/>
            <a:ext cx="590226" cy="307777"/>
          </a:xfrm>
          <a:prstGeom prst="rect">
            <a:avLst/>
          </a:prstGeom>
          <a:noFill/>
        </p:spPr>
        <p:txBody>
          <a:bodyPr wrap="none" rtlCol="0">
            <a:spAutoFit/>
          </a:bodyPr>
          <a:lstStyle/>
          <a:p>
            <a:r>
              <a:rPr lang="en-AU" sz="1400" b="1" dirty="0"/>
              <a:t>100%</a:t>
            </a:r>
          </a:p>
        </p:txBody>
      </p:sp>
      <p:sp>
        <p:nvSpPr>
          <p:cNvPr id="13" name="TextBox 12"/>
          <p:cNvSpPr txBox="1"/>
          <p:nvPr/>
        </p:nvSpPr>
        <p:spPr>
          <a:xfrm>
            <a:off x="3596472" y="1516803"/>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14" name="Rectangle 13"/>
          <p:cNvSpPr/>
          <p:nvPr/>
        </p:nvSpPr>
        <p:spPr>
          <a:xfrm>
            <a:off x="4687891" y="272480"/>
            <a:ext cx="938398"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Dog Attacks</a:t>
            </a:r>
          </a:p>
        </p:txBody>
      </p:sp>
      <p:sp>
        <p:nvSpPr>
          <p:cNvPr id="15" name="Rectangle 14"/>
          <p:cNvSpPr/>
          <p:nvPr/>
        </p:nvSpPr>
        <p:spPr>
          <a:xfrm>
            <a:off x="3573016" y="963410"/>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Response within </a:t>
            </a:r>
          </a:p>
          <a:p>
            <a:pPr algn="ctr" defTabSz="892175">
              <a:tabLst>
                <a:tab pos="623888" algn="l"/>
                <a:tab pos="806450" algn="l"/>
              </a:tabLst>
            </a:pPr>
            <a:r>
              <a:rPr lang="en-AU" sz="1000" b="1" dirty="0">
                <a:solidFill>
                  <a:schemeClr val="accent1"/>
                </a:solidFill>
              </a:rPr>
              <a:t>24 hours</a:t>
            </a:r>
          </a:p>
        </p:txBody>
      </p:sp>
      <p:sp>
        <p:nvSpPr>
          <p:cNvPr id="16" name="Rectangle 15"/>
          <p:cNvSpPr/>
          <p:nvPr/>
        </p:nvSpPr>
        <p:spPr>
          <a:xfrm>
            <a:off x="3643659" y="550089"/>
            <a:ext cx="3097434" cy="246221"/>
          </a:xfrm>
          <a:prstGeom prst="rect">
            <a:avLst/>
          </a:prstGeom>
        </p:spPr>
        <p:txBody>
          <a:bodyPr wrap="square">
            <a:spAutoFit/>
          </a:bodyPr>
          <a:lstStyle/>
          <a:p>
            <a:pPr defTabSz="892175">
              <a:tabLst>
                <a:tab pos="623888" algn="l"/>
                <a:tab pos="806450" algn="l"/>
              </a:tabLst>
            </a:pPr>
            <a:r>
              <a:rPr lang="en-AU" sz="1000" dirty="0"/>
              <a:t>Volume of attack reports = 6</a:t>
            </a:r>
            <a:endParaRPr lang="en-AU" sz="1000" b="1" dirty="0"/>
          </a:p>
        </p:txBody>
      </p:sp>
      <p:sp>
        <p:nvSpPr>
          <p:cNvPr id="17" name="Rectangle 16"/>
          <p:cNvSpPr/>
          <p:nvPr/>
        </p:nvSpPr>
        <p:spPr>
          <a:xfrm>
            <a:off x="5036632" y="963410"/>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18" name="Straight Connector 17"/>
          <p:cNvCxnSpPr/>
          <p:nvPr/>
        </p:nvCxnSpPr>
        <p:spPr>
          <a:xfrm>
            <a:off x="680924" y="4109745"/>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3544" y="3931373"/>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21" name="Rectangle 20"/>
          <p:cNvSpPr/>
          <p:nvPr/>
        </p:nvSpPr>
        <p:spPr>
          <a:xfrm>
            <a:off x="1512439" y="2746530"/>
            <a:ext cx="598305"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Wasps</a:t>
            </a:r>
          </a:p>
        </p:txBody>
      </p:sp>
      <p:sp>
        <p:nvSpPr>
          <p:cNvPr id="22" name="Rectangle 21"/>
          <p:cNvSpPr/>
          <p:nvPr/>
        </p:nvSpPr>
        <p:spPr>
          <a:xfrm>
            <a:off x="116632" y="343746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Investigate and action within 7 days</a:t>
            </a:r>
          </a:p>
        </p:txBody>
      </p:sp>
      <p:sp>
        <p:nvSpPr>
          <p:cNvPr id="23" name="Rectangle 22"/>
          <p:cNvSpPr/>
          <p:nvPr/>
        </p:nvSpPr>
        <p:spPr>
          <a:xfrm>
            <a:off x="264824" y="3024139"/>
            <a:ext cx="3097434" cy="246221"/>
          </a:xfrm>
          <a:prstGeom prst="rect">
            <a:avLst/>
          </a:prstGeom>
        </p:spPr>
        <p:txBody>
          <a:bodyPr wrap="square">
            <a:spAutoFit/>
          </a:bodyPr>
          <a:lstStyle/>
          <a:p>
            <a:pPr defTabSz="892175">
              <a:tabLst>
                <a:tab pos="623888" algn="l"/>
                <a:tab pos="806450" algn="l"/>
              </a:tabLst>
            </a:pPr>
            <a:r>
              <a:rPr lang="en-AU" sz="1000" dirty="0"/>
              <a:t>Volume of reports = 0</a:t>
            </a:r>
            <a:endParaRPr lang="en-AU" sz="1000" b="1" dirty="0"/>
          </a:p>
        </p:txBody>
      </p:sp>
      <p:sp>
        <p:nvSpPr>
          <p:cNvPr id="24" name="Rectangle 23"/>
          <p:cNvSpPr/>
          <p:nvPr/>
        </p:nvSpPr>
        <p:spPr>
          <a:xfrm>
            <a:off x="1602556" y="3007452"/>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5" name="Rectangle 24"/>
          <p:cNvSpPr/>
          <p:nvPr/>
        </p:nvSpPr>
        <p:spPr>
          <a:xfrm>
            <a:off x="3570936" y="2517965"/>
            <a:ext cx="3168005" cy="244688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26" name="Rectangle 25"/>
          <p:cNvSpPr/>
          <p:nvPr/>
        </p:nvSpPr>
        <p:spPr>
          <a:xfrm>
            <a:off x="4218917" y="2512423"/>
            <a:ext cx="187634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Development Applications</a:t>
            </a:r>
          </a:p>
        </p:txBody>
      </p:sp>
      <p:sp>
        <p:nvSpPr>
          <p:cNvPr id="27" name="Rectangle 26"/>
          <p:cNvSpPr/>
          <p:nvPr/>
        </p:nvSpPr>
        <p:spPr>
          <a:xfrm>
            <a:off x="3429000" y="2918693"/>
            <a:ext cx="1584176" cy="707886"/>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Approval of fast </a:t>
            </a:r>
          </a:p>
          <a:p>
            <a:pPr algn="ctr" defTabSz="892175">
              <a:tabLst>
                <a:tab pos="623888" algn="l"/>
                <a:tab pos="806450" algn="l"/>
              </a:tabLst>
            </a:pPr>
            <a:r>
              <a:rPr lang="en-AU" sz="1000" b="1" dirty="0">
                <a:solidFill>
                  <a:schemeClr val="accent1"/>
                </a:solidFill>
              </a:rPr>
              <a:t>track planning </a:t>
            </a:r>
          </a:p>
          <a:p>
            <a:pPr algn="ctr" defTabSz="892175">
              <a:tabLst>
                <a:tab pos="623888" algn="l"/>
                <a:tab pos="806450" algn="l"/>
              </a:tabLst>
            </a:pPr>
            <a:r>
              <a:rPr lang="en-AU" sz="1000" b="1" dirty="0">
                <a:solidFill>
                  <a:schemeClr val="accent1"/>
                </a:solidFill>
              </a:rPr>
              <a:t>applications within </a:t>
            </a:r>
          </a:p>
          <a:p>
            <a:pPr algn="ctr" defTabSz="892175">
              <a:tabLst>
                <a:tab pos="623888" algn="l"/>
                <a:tab pos="806450" algn="l"/>
              </a:tabLst>
            </a:pPr>
            <a:r>
              <a:rPr lang="en-AU" sz="1000" b="1" dirty="0">
                <a:solidFill>
                  <a:schemeClr val="accent1"/>
                </a:solidFill>
              </a:rPr>
              <a:t>5 business days</a:t>
            </a:r>
          </a:p>
        </p:txBody>
      </p:sp>
      <p:sp>
        <p:nvSpPr>
          <p:cNvPr id="28" name="Rectangle 27"/>
          <p:cNvSpPr/>
          <p:nvPr/>
        </p:nvSpPr>
        <p:spPr>
          <a:xfrm>
            <a:off x="3643659" y="2744480"/>
            <a:ext cx="3097434" cy="246221"/>
          </a:xfrm>
          <a:prstGeom prst="rect">
            <a:avLst/>
          </a:prstGeom>
        </p:spPr>
        <p:txBody>
          <a:bodyPr wrap="square">
            <a:spAutoFit/>
          </a:bodyPr>
          <a:lstStyle/>
          <a:p>
            <a:pPr defTabSz="892175">
              <a:tabLst>
                <a:tab pos="623888" algn="l"/>
                <a:tab pos="806450" algn="l"/>
              </a:tabLst>
            </a:pPr>
            <a:r>
              <a:rPr lang="en-AU" sz="1000" dirty="0"/>
              <a:t>Volume of applications = 6</a:t>
            </a:r>
            <a:endParaRPr lang="en-AU" sz="1000" b="1" dirty="0"/>
          </a:p>
        </p:txBody>
      </p:sp>
      <p:sp>
        <p:nvSpPr>
          <p:cNvPr id="29" name="Rectangle 28"/>
          <p:cNvSpPr/>
          <p:nvPr/>
        </p:nvSpPr>
        <p:spPr>
          <a:xfrm>
            <a:off x="5013176" y="2918693"/>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0" name="Rectangle 29"/>
          <p:cNvSpPr/>
          <p:nvPr/>
        </p:nvSpPr>
        <p:spPr>
          <a:xfrm>
            <a:off x="194181" y="5050897"/>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1" name="Chart 30"/>
          <p:cNvGraphicFramePr/>
          <p:nvPr/>
        </p:nvGraphicFramePr>
        <p:xfrm>
          <a:off x="557373" y="6076553"/>
          <a:ext cx="871145" cy="862228"/>
        </p:xfrm>
        <a:graphic>
          <a:graphicData uri="http://schemas.openxmlformats.org/drawingml/2006/chart">
            <c:chart xmlns:c="http://schemas.openxmlformats.org/drawingml/2006/chart" xmlns:r="http://schemas.openxmlformats.org/officeDocument/2006/relationships" r:id="rId6"/>
          </a:graphicData>
        </a:graphic>
      </p:graphicFrame>
      <p:cxnSp>
        <p:nvCxnSpPr>
          <p:cNvPr id="32" name="Straight Connector 31"/>
          <p:cNvCxnSpPr/>
          <p:nvPr/>
        </p:nvCxnSpPr>
        <p:spPr>
          <a:xfrm>
            <a:off x="723024" y="6414001"/>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3736" y="6235629"/>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34" name="Rectangle 33"/>
          <p:cNvSpPr/>
          <p:nvPr/>
        </p:nvSpPr>
        <p:spPr>
          <a:xfrm>
            <a:off x="1339347" y="5050786"/>
            <a:ext cx="944489"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Missed Bins</a:t>
            </a:r>
          </a:p>
        </p:txBody>
      </p:sp>
      <p:sp>
        <p:nvSpPr>
          <p:cNvPr id="35" name="Rectangle 34"/>
          <p:cNvSpPr/>
          <p:nvPr/>
        </p:nvSpPr>
        <p:spPr>
          <a:xfrm>
            <a:off x="116632" y="5741716"/>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Missed bins collected within 2 days</a:t>
            </a:r>
          </a:p>
        </p:txBody>
      </p:sp>
      <p:sp>
        <p:nvSpPr>
          <p:cNvPr id="36" name="Rectangle 35"/>
          <p:cNvSpPr/>
          <p:nvPr/>
        </p:nvSpPr>
        <p:spPr>
          <a:xfrm>
            <a:off x="264824" y="5328395"/>
            <a:ext cx="3097434" cy="246221"/>
          </a:xfrm>
          <a:prstGeom prst="rect">
            <a:avLst/>
          </a:prstGeom>
        </p:spPr>
        <p:txBody>
          <a:bodyPr wrap="square">
            <a:spAutoFit/>
          </a:bodyPr>
          <a:lstStyle/>
          <a:p>
            <a:pPr defTabSz="892175">
              <a:tabLst>
                <a:tab pos="623888" algn="l"/>
                <a:tab pos="806450" algn="l"/>
              </a:tabLst>
            </a:pPr>
            <a:r>
              <a:rPr lang="en-AU" sz="1000" dirty="0"/>
              <a:t>Volume of requests = </a:t>
            </a:r>
            <a:r>
              <a:rPr lang="en-AU" sz="1000" b="1" dirty="0"/>
              <a:t>0</a:t>
            </a:r>
          </a:p>
        </p:txBody>
      </p:sp>
      <p:sp>
        <p:nvSpPr>
          <p:cNvPr id="37" name="Rectangle 36"/>
          <p:cNvSpPr/>
          <p:nvPr/>
        </p:nvSpPr>
        <p:spPr>
          <a:xfrm>
            <a:off x="1660348" y="5741716"/>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8" name="Rectangle 37"/>
          <p:cNvSpPr/>
          <p:nvPr/>
        </p:nvSpPr>
        <p:spPr>
          <a:xfrm>
            <a:off x="3573016" y="5064470"/>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9" name="Chart 38"/>
          <p:cNvGraphicFramePr/>
          <p:nvPr>
            <p:extLst>
              <p:ext uri="{D42A27DB-BD31-4B8C-83A1-F6EECF244321}">
                <p14:modId xmlns:p14="http://schemas.microsoft.com/office/powerpoint/2010/main" val="1588808288"/>
              </p:ext>
            </p:extLst>
          </p:nvPr>
        </p:nvGraphicFramePr>
        <p:xfrm>
          <a:off x="3942809" y="6076553"/>
          <a:ext cx="871145" cy="862228"/>
        </p:xfrm>
        <a:graphic>
          <a:graphicData uri="http://schemas.openxmlformats.org/drawingml/2006/chart">
            <c:chart xmlns:c="http://schemas.openxmlformats.org/drawingml/2006/chart" xmlns:r="http://schemas.openxmlformats.org/officeDocument/2006/relationships" r:id="rId7"/>
          </a:graphicData>
        </a:graphic>
      </p:graphicFrame>
      <p:cxnSp>
        <p:nvCxnSpPr>
          <p:cNvPr id="40" name="Straight Connector 39"/>
          <p:cNvCxnSpPr/>
          <p:nvPr/>
        </p:nvCxnSpPr>
        <p:spPr>
          <a:xfrm>
            <a:off x="4093862" y="6433086"/>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32657" y="6346930"/>
            <a:ext cx="542136" cy="338554"/>
          </a:xfrm>
          <a:prstGeom prst="rect">
            <a:avLst/>
          </a:prstGeom>
          <a:noFill/>
        </p:spPr>
        <p:txBody>
          <a:bodyPr wrap="none" rtlCol="0">
            <a:spAutoFit/>
          </a:bodyPr>
          <a:lstStyle/>
          <a:p>
            <a:r>
              <a:rPr lang="en-AU" sz="1600" b="1" dirty="0"/>
              <a:t>88%</a:t>
            </a:r>
          </a:p>
        </p:txBody>
      </p:sp>
      <p:sp>
        <p:nvSpPr>
          <p:cNvPr id="42" name="TextBox 41"/>
          <p:cNvSpPr txBox="1"/>
          <p:nvPr/>
        </p:nvSpPr>
        <p:spPr>
          <a:xfrm>
            <a:off x="3565304" y="6188954"/>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43" name="Rectangle 42"/>
          <p:cNvSpPr/>
          <p:nvPr/>
        </p:nvSpPr>
        <p:spPr>
          <a:xfrm>
            <a:off x="3860946" y="5050786"/>
            <a:ext cx="2657138"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Request for Bin Repair or Replacement</a:t>
            </a:r>
          </a:p>
        </p:txBody>
      </p:sp>
      <p:sp>
        <p:nvSpPr>
          <p:cNvPr id="44" name="Rectangle 43"/>
          <p:cNvSpPr/>
          <p:nvPr/>
        </p:nvSpPr>
        <p:spPr>
          <a:xfrm>
            <a:off x="3573016" y="5741716"/>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Requests actioned within 7 days</a:t>
            </a:r>
          </a:p>
        </p:txBody>
      </p:sp>
      <p:sp>
        <p:nvSpPr>
          <p:cNvPr id="45" name="Rectangle 44"/>
          <p:cNvSpPr/>
          <p:nvPr/>
        </p:nvSpPr>
        <p:spPr>
          <a:xfrm>
            <a:off x="3643659" y="5328395"/>
            <a:ext cx="3097434" cy="400110"/>
          </a:xfrm>
          <a:prstGeom prst="rect">
            <a:avLst/>
          </a:prstGeom>
        </p:spPr>
        <p:txBody>
          <a:bodyPr wrap="square">
            <a:spAutoFit/>
          </a:bodyPr>
          <a:lstStyle/>
          <a:p>
            <a:pPr defTabSz="892175">
              <a:tabLst>
                <a:tab pos="623888" algn="l"/>
                <a:tab pos="806450" algn="l"/>
              </a:tabLst>
            </a:pPr>
            <a:r>
              <a:rPr lang="en-AU" sz="1000" dirty="0"/>
              <a:t>Volume of requests = 524</a:t>
            </a:r>
            <a:endParaRPr lang="en-AU" sz="1000" b="1" dirty="0"/>
          </a:p>
          <a:p>
            <a:pPr defTabSz="892175">
              <a:tabLst>
                <a:tab pos="623888" algn="l"/>
                <a:tab pos="806450" algn="l"/>
              </a:tabLst>
            </a:pPr>
            <a:endParaRPr lang="en-AU" sz="1000" b="1" dirty="0"/>
          </a:p>
        </p:txBody>
      </p:sp>
      <p:sp>
        <p:nvSpPr>
          <p:cNvPr id="46" name="Rectangle 45"/>
          <p:cNvSpPr/>
          <p:nvPr/>
        </p:nvSpPr>
        <p:spPr>
          <a:xfrm>
            <a:off x="4938596" y="5642883"/>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47" name="Rectangle 46"/>
          <p:cNvSpPr/>
          <p:nvPr/>
        </p:nvSpPr>
        <p:spPr>
          <a:xfrm>
            <a:off x="217707" y="7336978"/>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48" name="Rectangle 47"/>
          <p:cNvSpPr/>
          <p:nvPr/>
        </p:nvSpPr>
        <p:spPr>
          <a:xfrm>
            <a:off x="780668" y="7355042"/>
            <a:ext cx="2061846"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Footpath Repairs - Hazardous</a:t>
            </a:r>
          </a:p>
        </p:txBody>
      </p:sp>
      <p:sp>
        <p:nvSpPr>
          <p:cNvPr id="49" name="Rectangle 48"/>
          <p:cNvSpPr/>
          <p:nvPr/>
        </p:nvSpPr>
        <p:spPr>
          <a:xfrm>
            <a:off x="124999" y="8045972"/>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50" name="Rectangle 49"/>
          <p:cNvSpPr/>
          <p:nvPr/>
        </p:nvSpPr>
        <p:spPr>
          <a:xfrm>
            <a:off x="264824" y="7632651"/>
            <a:ext cx="3097434" cy="246221"/>
          </a:xfrm>
          <a:prstGeom prst="rect">
            <a:avLst/>
          </a:prstGeom>
        </p:spPr>
        <p:txBody>
          <a:bodyPr wrap="square">
            <a:spAutoFit/>
          </a:bodyPr>
          <a:lstStyle/>
          <a:p>
            <a:pPr defTabSz="892175">
              <a:tabLst>
                <a:tab pos="623888" algn="l"/>
                <a:tab pos="806450" algn="l"/>
              </a:tabLst>
            </a:pPr>
            <a:r>
              <a:rPr lang="en-AU" sz="1000" dirty="0"/>
              <a:t>Volume of repairs = </a:t>
            </a:r>
            <a:r>
              <a:rPr lang="en-AU" sz="1000" b="1" dirty="0"/>
              <a:t>0</a:t>
            </a:r>
          </a:p>
        </p:txBody>
      </p:sp>
      <p:sp>
        <p:nvSpPr>
          <p:cNvPr id="51" name="Rectangle 50"/>
          <p:cNvSpPr/>
          <p:nvPr/>
        </p:nvSpPr>
        <p:spPr>
          <a:xfrm>
            <a:off x="1627980" y="8045972"/>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52" name="Rectangle 51"/>
          <p:cNvSpPr/>
          <p:nvPr/>
        </p:nvSpPr>
        <p:spPr>
          <a:xfrm>
            <a:off x="3573088" y="7355153"/>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3" name="Rectangle 52"/>
          <p:cNvSpPr/>
          <p:nvPr/>
        </p:nvSpPr>
        <p:spPr>
          <a:xfrm>
            <a:off x="4148805" y="7355042"/>
            <a:ext cx="180594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Road Repairs - Hazardous</a:t>
            </a:r>
          </a:p>
        </p:txBody>
      </p:sp>
      <p:sp>
        <p:nvSpPr>
          <p:cNvPr id="54" name="Rectangle 53"/>
          <p:cNvSpPr/>
          <p:nvPr/>
        </p:nvSpPr>
        <p:spPr>
          <a:xfrm>
            <a:off x="3501008" y="787439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55" name="Rectangle 54"/>
          <p:cNvSpPr/>
          <p:nvPr/>
        </p:nvSpPr>
        <p:spPr>
          <a:xfrm>
            <a:off x="3643659" y="7632651"/>
            <a:ext cx="3097434" cy="246221"/>
          </a:xfrm>
          <a:prstGeom prst="rect">
            <a:avLst/>
          </a:prstGeom>
        </p:spPr>
        <p:txBody>
          <a:bodyPr wrap="square">
            <a:spAutoFit/>
          </a:bodyPr>
          <a:lstStyle/>
          <a:p>
            <a:pPr defTabSz="892175">
              <a:tabLst>
                <a:tab pos="623888" algn="l"/>
                <a:tab pos="806450" algn="l"/>
              </a:tabLst>
            </a:pPr>
            <a:r>
              <a:rPr lang="en-AU" sz="1000" dirty="0"/>
              <a:t>Volume of repairs = </a:t>
            </a:r>
            <a:r>
              <a:rPr lang="en-AU" sz="1000" b="1" dirty="0"/>
              <a:t>0</a:t>
            </a:r>
          </a:p>
        </p:txBody>
      </p:sp>
      <p:sp>
        <p:nvSpPr>
          <p:cNvPr id="56" name="Rectangle 55"/>
          <p:cNvSpPr/>
          <p:nvPr/>
        </p:nvSpPr>
        <p:spPr>
          <a:xfrm>
            <a:off x="5083472" y="7697775"/>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58" name="Straight Connector 57"/>
          <p:cNvCxnSpPr/>
          <p:nvPr/>
        </p:nvCxnSpPr>
        <p:spPr>
          <a:xfrm>
            <a:off x="713292" y="1547422"/>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2270" y="1449910"/>
            <a:ext cx="498855" cy="307777"/>
          </a:xfrm>
          <a:prstGeom prst="rect">
            <a:avLst/>
          </a:prstGeom>
          <a:noFill/>
        </p:spPr>
        <p:txBody>
          <a:bodyPr wrap="none" rtlCol="0">
            <a:spAutoFit/>
          </a:bodyPr>
          <a:lstStyle/>
          <a:p>
            <a:r>
              <a:rPr lang="en-AU" sz="1400" b="1" dirty="0"/>
              <a:t>76%</a:t>
            </a:r>
          </a:p>
        </p:txBody>
      </p:sp>
      <p:graphicFrame>
        <p:nvGraphicFramePr>
          <p:cNvPr id="61" name="Chart 60"/>
          <p:cNvGraphicFramePr/>
          <p:nvPr>
            <p:extLst>
              <p:ext uri="{D42A27DB-BD31-4B8C-83A1-F6EECF244321}">
                <p14:modId xmlns:p14="http://schemas.microsoft.com/office/powerpoint/2010/main" val="3010419192"/>
              </p:ext>
            </p:extLst>
          </p:nvPr>
        </p:nvGraphicFramePr>
        <p:xfrm>
          <a:off x="3941414" y="3525775"/>
          <a:ext cx="871145" cy="862228"/>
        </p:xfrm>
        <a:graphic>
          <a:graphicData uri="http://schemas.openxmlformats.org/drawingml/2006/chart">
            <c:chart xmlns:c="http://schemas.openxmlformats.org/drawingml/2006/chart" xmlns:r="http://schemas.openxmlformats.org/officeDocument/2006/relationships" r:id="rId8"/>
          </a:graphicData>
        </a:graphic>
      </p:graphicFrame>
      <p:cxnSp>
        <p:nvCxnSpPr>
          <p:cNvPr id="62" name="Straight Connector 61"/>
          <p:cNvCxnSpPr/>
          <p:nvPr/>
        </p:nvCxnSpPr>
        <p:spPr>
          <a:xfrm>
            <a:off x="4107065" y="3863223"/>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116755" y="3798434"/>
            <a:ext cx="498855" cy="307777"/>
          </a:xfrm>
          <a:prstGeom prst="rect">
            <a:avLst/>
          </a:prstGeom>
          <a:noFill/>
        </p:spPr>
        <p:txBody>
          <a:bodyPr wrap="none" rtlCol="0">
            <a:spAutoFit/>
          </a:bodyPr>
          <a:lstStyle/>
          <a:p>
            <a:r>
              <a:rPr lang="en-AU" sz="1400" b="1" dirty="0"/>
              <a:t>83%</a:t>
            </a:r>
          </a:p>
        </p:txBody>
      </p:sp>
      <p:sp>
        <p:nvSpPr>
          <p:cNvPr id="64" name="TextBox 63"/>
          <p:cNvSpPr txBox="1"/>
          <p:nvPr/>
        </p:nvSpPr>
        <p:spPr>
          <a:xfrm>
            <a:off x="3573016" y="3684851"/>
            <a:ext cx="543739" cy="415498"/>
          </a:xfrm>
          <a:prstGeom prst="rect">
            <a:avLst/>
          </a:prstGeom>
          <a:noFill/>
        </p:spPr>
        <p:txBody>
          <a:bodyPr wrap="none" rtlCol="0">
            <a:spAutoFit/>
          </a:bodyPr>
          <a:lstStyle/>
          <a:p>
            <a:pPr algn="r"/>
            <a:r>
              <a:rPr lang="en-AU" sz="1050" i="1" dirty="0">
                <a:solidFill>
                  <a:srgbClr val="C00000"/>
                </a:solidFill>
              </a:rPr>
              <a:t>Target</a:t>
            </a:r>
          </a:p>
          <a:p>
            <a:pPr algn="r"/>
            <a:r>
              <a:rPr lang="en-AU" sz="1050" i="1" dirty="0">
                <a:solidFill>
                  <a:srgbClr val="C00000"/>
                </a:solidFill>
              </a:rPr>
              <a:t>≥ 80% </a:t>
            </a:r>
          </a:p>
        </p:txBody>
      </p:sp>
      <p:graphicFrame>
        <p:nvGraphicFramePr>
          <p:cNvPr id="65" name="Chart 64"/>
          <p:cNvGraphicFramePr/>
          <p:nvPr/>
        </p:nvGraphicFramePr>
        <p:xfrm>
          <a:off x="548461" y="8457078"/>
          <a:ext cx="871145" cy="862228"/>
        </p:xfrm>
        <a:graphic>
          <a:graphicData uri="http://schemas.openxmlformats.org/drawingml/2006/chart">
            <c:chart xmlns:c="http://schemas.openxmlformats.org/drawingml/2006/chart" xmlns:r="http://schemas.openxmlformats.org/officeDocument/2006/relationships" r:id="rId9"/>
          </a:graphicData>
        </a:graphic>
      </p:graphicFrame>
      <p:cxnSp>
        <p:nvCxnSpPr>
          <p:cNvPr id="66" name="Straight Connector 65"/>
          <p:cNvCxnSpPr/>
          <p:nvPr/>
        </p:nvCxnSpPr>
        <p:spPr>
          <a:xfrm>
            <a:off x="714112" y="8794526"/>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88640" y="8616154"/>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graphicFrame>
        <p:nvGraphicFramePr>
          <p:cNvPr id="68" name="Chart 67"/>
          <p:cNvGraphicFramePr/>
          <p:nvPr/>
        </p:nvGraphicFramePr>
        <p:xfrm>
          <a:off x="3920919" y="8153014"/>
          <a:ext cx="871145" cy="862228"/>
        </p:xfrm>
        <a:graphic>
          <a:graphicData uri="http://schemas.openxmlformats.org/drawingml/2006/chart">
            <c:chart xmlns:c="http://schemas.openxmlformats.org/drawingml/2006/chart" xmlns:r="http://schemas.openxmlformats.org/officeDocument/2006/relationships" r:id="rId10"/>
          </a:graphicData>
        </a:graphic>
      </p:graphicFrame>
      <p:cxnSp>
        <p:nvCxnSpPr>
          <p:cNvPr id="69" name="Straight Connector 68"/>
          <p:cNvCxnSpPr>
            <a:cxnSpLocks/>
          </p:cNvCxnSpPr>
          <p:nvPr/>
        </p:nvCxnSpPr>
        <p:spPr>
          <a:xfrm>
            <a:off x="4093862" y="8511937"/>
            <a:ext cx="54943" cy="272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565304" y="8277559"/>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graphicFrame>
        <p:nvGraphicFramePr>
          <p:cNvPr id="71" name="Chart 70"/>
          <p:cNvGraphicFramePr/>
          <p:nvPr/>
        </p:nvGraphicFramePr>
        <p:xfrm>
          <a:off x="1542035" y="866795"/>
          <a:ext cx="1889046" cy="13070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Chart 71"/>
          <p:cNvGraphicFramePr/>
          <p:nvPr/>
        </p:nvGraphicFramePr>
        <p:xfrm>
          <a:off x="4895114" y="1111493"/>
          <a:ext cx="1845979" cy="132122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3" name="Chart 72"/>
          <p:cNvGraphicFramePr/>
          <p:nvPr>
            <p:extLst>
              <p:ext uri="{D42A27DB-BD31-4B8C-83A1-F6EECF244321}">
                <p14:modId xmlns:p14="http://schemas.microsoft.com/office/powerpoint/2010/main" val="3855670374"/>
              </p:ext>
            </p:extLst>
          </p:nvPr>
        </p:nvGraphicFramePr>
        <p:xfrm>
          <a:off x="1436654" y="3284340"/>
          <a:ext cx="1977028" cy="14097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4" name="Chart 73"/>
          <p:cNvGraphicFramePr/>
          <p:nvPr/>
        </p:nvGraphicFramePr>
        <p:xfrm>
          <a:off x="4812560" y="3078820"/>
          <a:ext cx="1928534" cy="14097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5" name="Chart 74"/>
          <p:cNvGraphicFramePr/>
          <p:nvPr/>
        </p:nvGraphicFramePr>
        <p:xfrm>
          <a:off x="1454052" y="5864826"/>
          <a:ext cx="2006475" cy="14097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6" name="Chart 75"/>
          <p:cNvGraphicFramePr/>
          <p:nvPr/>
        </p:nvGraphicFramePr>
        <p:xfrm>
          <a:off x="4766200" y="5775548"/>
          <a:ext cx="1942807" cy="14097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7" name="Chart 76"/>
          <p:cNvGraphicFramePr/>
          <p:nvPr/>
        </p:nvGraphicFramePr>
        <p:xfrm>
          <a:off x="1512439" y="8223820"/>
          <a:ext cx="1916561" cy="14097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8" name="Chart 77"/>
          <p:cNvGraphicFramePr/>
          <p:nvPr>
            <p:extLst>
              <p:ext uri="{D42A27DB-BD31-4B8C-83A1-F6EECF244321}">
                <p14:modId xmlns:p14="http://schemas.microsoft.com/office/powerpoint/2010/main" val="3667308151"/>
              </p:ext>
            </p:extLst>
          </p:nvPr>
        </p:nvGraphicFramePr>
        <p:xfrm>
          <a:off x="4855277" y="7774435"/>
          <a:ext cx="1845979" cy="1409700"/>
        </p:xfrm>
        <a:graphic>
          <a:graphicData uri="http://schemas.openxmlformats.org/drawingml/2006/chart">
            <c:chart xmlns:c="http://schemas.openxmlformats.org/drawingml/2006/chart" xmlns:r="http://schemas.openxmlformats.org/officeDocument/2006/relationships" r:id="rId18"/>
          </a:graphicData>
        </a:graphic>
      </p:graphicFrame>
      <p:sp>
        <p:nvSpPr>
          <p:cNvPr id="79" name="TextBox 78"/>
          <p:cNvSpPr txBox="1"/>
          <p:nvPr/>
        </p:nvSpPr>
        <p:spPr>
          <a:xfrm>
            <a:off x="586961" y="6274922"/>
            <a:ext cx="803618" cy="461665"/>
          </a:xfrm>
          <a:prstGeom prst="rect">
            <a:avLst/>
          </a:prstGeom>
          <a:noFill/>
        </p:spPr>
        <p:txBody>
          <a:bodyPr wrap="none" rtlCol="0">
            <a:spAutoFit/>
          </a:bodyPr>
          <a:lstStyle/>
          <a:p>
            <a:pPr algn="ctr"/>
            <a:r>
              <a:rPr lang="en-AU" sz="1200" b="1" dirty="0"/>
              <a:t>No</a:t>
            </a:r>
          </a:p>
          <a:p>
            <a:pPr algn="ctr"/>
            <a:r>
              <a:rPr lang="en-AU" sz="1200" b="1" dirty="0"/>
              <a:t> Incidents</a:t>
            </a:r>
          </a:p>
        </p:txBody>
      </p:sp>
      <p:sp>
        <p:nvSpPr>
          <p:cNvPr id="60" name="TextBox 59"/>
          <p:cNvSpPr txBox="1"/>
          <p:nvPr/>
        </p:nvSpPr>
        <p:spPr>
          <a:xfrm>
            <a:off x="188640" y="136905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cxnSp>
        <p:nvCxnSpPr>
          <p:cNvPr id="84" name="Straight Connector 83"/>
          <p:cNvCxnSpPr/>
          <p:nvPr/>
        </p:nvCxnSpPr>
        <p:spPr>
          <a:xfrm>
            <a:off x="708032" y="1543364"/>
            <a:ext cx="77952" cy="281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10816" y="8655739"/>
            <a:ext cx="768352" cy="461665"/>
          </a:xfrm>
          <a:prstGeom prst="rect">
            <a:avLst/>
          </a:prstGeom>
          <a:noFill/>
        </p:spPr>
        <p:txBody>
          <a:bodyPr wrap="none" rtlCol="0">
            <a:spAutoFit/>
          </a:bodyPr>
          <a:lstStyle/>
          <a:p>
            <a:pPr algn="ctr"/>
            <a:r>
              <a:rPr lang="en-US" sz="1200" b="1" dirty="0"/>
              <a:t>No</a:t>
            </a:r>
          </a:p>
          <a:p>
            <a:pPr algn="ctr"/>
            <a:r>
              <a:rPr lang="en-US" sz="1200" b="1" dirty="0"/>
              <a:t>Incidents</a:t>
            </a:r>
            <a:endParaRPr lang="en-AU" sz="1200" b="1" dirty="0"/>
          </a:p>
        </p:txBody>
      </p:sp>
      <p:sp>
        <p:nvSpPr>
          <p:cNvPr id="86" name="Rectangle 85"/>
          <p:cNvSpPr/>
          <p:nvPr/>
        </p:nvSpPr>
        <p:spPr>
          <a:xfrm>
            <a:off x="249211" y="2119001"/>
            <a:ext cx="3097434" cy="553998"/>
          </a:xfrm>
          <a:prstGeom prst="rect">
            <a:avLst/>
          </a:prstGeom>
        </p:spPr>
        <p:txBody>
          <a:bodyPr wrap="square">
            <a:spAutoFit/>
          </a:bodyPr>
          <a:lstStyle/>
          <a:p>
            <a:pPr defTabSz="892175">
              <a:tabLst>
                <a:tab pos="623888" algn="l"/>
                <a:tab pos="806450" algn="l"/>
              </a:tabLst>
            </a:pPr>
            <a:r>
              <a:rPr lang="en-AU" sz="1000" dirty="0"/>
              <a:t>Result for responses made within the service standard not available as the process for purchase requests has changed.</a:t>
            </a:r>
          </a:p>
        </p:txBody>
      </p:sp>
      <p:sp>
        <p:nvSpPr>
          <p:cNvPr id="87" name="TextBox 86"/>
          <p:cNvSpPr txBox="1"/>
          <p:nvPr/>
        </p:nvSpPr>
        <p:spPr>
          <a:xfrm>
            <a:off x="3972315" y="8356899"/>
            <a:ext cx="768352" cy="461665"/>
          </a:xfrm>
          <a:prstGeom prst="rect">
            <a:avLst/>
          </a:prstGeom>
          <a:noFill/>
        </p:spPr>
        <p:txBody>
          <a:bodyPr wrap="none" rtlCol="0">
            <a:spAutoFit/>
          </a:bodyPr>
          <a:lstStyle/>
          <a:p>
            <a:pPr algn="ctr"/>
            <a:r>
              <a:rPr lang="en-US" sz="1200" b="1" dirty="0"/>
              <a:t>No</a:t>
            </a:r>
          </a:p>
          <a:p>
            <a:pPr algn="ctr"/>
            <a:r>
              <a:rPr lang="en-US" sz="1200" b="1" dirty="0"/>
              <a:t>Incidents</a:t>
            </a:r>
            <a:endParaRPr lang="en-AU" sz="1200" b="1" dirty="0"/>
          </a:p>
        </p:txBody>
      </p:sp>
      <p:sp>
        <p:nvSpPr>
          <p:cNvPr id="57" name="Rectangle 56"/>
          <p:cNvSpPr/>
          <p:nvPr/>
        </p:nvSpPr>
        <p:spPr>
          <a:xfrm>
            <a:off x="3596472" y="4391843"/>
            <a:ext cx="3234820" cy="553998"/>
          </a:xfrm>
          <a:prstGeom prst="rect">
            <a:avLst/>
          </a:prstGeom>
        </p:spPr>
        <p:txBody>
          <a:bodyPr wrap="square">
            <a:spAutoFit/>
          </a:bodyPr>
          <a:lstStyle/>
          <a:p>
            <a:r>
              <a:rPr lang="en-US" sz="1000" dirty="0"/>
              <a:t>This is an adjusted measure for 2023-24 based on deemed to satisfy development applications only to better align with the PDI Act categories and timeframes. </a:t>
            </a:r>
            <a:endParaRPr lang="en-AU" sz="1000" dirty="0"/>
          </a:p>
        </p:txBody>
      </p:sp>
      <p:sp>
        <p:nvSpPr>
          <p:cNvPr id="85" name="Rectangle 84"/>
          <p:cNvSpPr/>
          <p:nvPr/>
        </p:nvSpPr>
        <p:spPr>
          <a:xfrm>
            <a:off x="5307983" y="9653719"/>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sp>
        <p:nvSpPr>
          <p:cNvPr id="82" name="Rectangle 81">
            <a:extLst>
              <a:ext uri="{FF2B5EF4-FFF2-40B4-BE49-F238E27FC236}">
                <a16:creationId xmlns:a16="http://schemas.microsoft.com/office/drawing/2014/main" id="{D6DD9FB4-B612-A7CB-53D1-C8BBD3E5CBD0}"/>
              </a:ext>
            </a:extLst>
          </p:cNvPr>
          <p:cNvSpPr/>
          <p:nvPr/>
        </p:nvSpPr>
        <p:spPr>
          <a:xfrm>
            <a:off x="220654" y="4698540"/>
            <a:ext cx="3097434" cy="246221"/>
          </a:xfrm>
          <a:prstGeom prst="rect">
            <a:avLst/>
          </a:prstGeom>
        </p:spPr>
        <p:txBody>
          <a:bodyPr wrap="square">
            <a:spAutoFit/>
          </a:bodyPr>
          <a:lstStyle/>
          <a:p>
            <a:pPr defTabSz="892175">
              <a:tabLst>
                <a:tab pos="623888" algn="l"/>
                <a:tab pos="806450" algn="l"/>
              </a:tabLst>
            </a:pPr>
            <a:r>
              <a:rPr lang="en-AU" sz="1000" dirty="0"/>
              <a:t>Council no longer deals with wasps on private property</a:t>
            </a:r>
          </a:p>
        </p:txBody>
      </p:sp>
      <p:sp>
        <p:nvSpPr>
          <p:cNvPr id="80" name="TextBox 79">
            <a:extLst>
              <a:ext uri="{FF2B5EF4-FFF2-40B4-BE49-F238E27FC236}">
                <a16:creationId xmlns:a16="http://schemas.microsoft.com/office/drawing/2014/main" id="{E1DF733C-33B0-5A8A-5680-E98E3C9EC4E6}"/>
              </a:ext>
            </a:extLst>
          </p:cNvPr>
          <p:cNvSpPr txBox="1"/>
          <p:nvPr/>
        </p:nvSpPr>
        <p:spPr>
          <a:xfrm>
            <a:off x="723570" y="4067844"/>
            <a:ext cx="437620" cy="276999"/>
          </a:xfrm>
          <a:prstGeom prst="rect">
            <a:avLst/>
          </a:prstGeom>
          <a:noFill/>
        </p:spPr>
        <p:txBody>
          <a:bodyPr wrap="none" rtlCol="0">
            <a:spAutoFit/>
          </a:bodyPr>
          <a:lstStyle/>
          <a:p>
            <a:pPr algn="ctr"/>
            <a:r>
              <a:rPr lang="en-AU" sz="1200" b="1" dirty="0"/>
              <a:t>N/A</a:t>
            </a:r>
          </a:p>
        </p:txBody>
      </p:sp>
    </p:spTree>
    <p:extLst>
      <p:ext uri="{BB962C8B-B14F-4D97-AF65-F5344CB8AC3E}">
        <p14:creationId xmlns:p14="http://schemas.microsoft.com/office/powerpoint/2010/main" val="244857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435" y="7429085"/>
            <a:ext cx="5129319" cy="2492467"/>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3" name="Rectangle 2"/>
          <p:cNvSpPr/>
          <p:nvPr/>
        </p:nvSpPr>
        <p:spPr>
          <a:xfrm>
            <a:off x="194180" y="2874993"/>
            <a:ext cx="4119004" cy="2419426"/>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4" name="Chart 3"/>
          <p:cNvGraphicFramePr/>
          <p:nvPr/>
        </p:nvGraphicFramePr>
        <p:xfrm>
          <a:off x="854538" y="3757494"/>
          <a:ext cx="871145" cy="8622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08490" y="272591"/>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5"/>
          <p:cNvSpPr/>
          <p:nvPr/>
        </p:nvSpPr>
        <p:spPr>
          <a:xfrm>
            <a:off x="708190" y="272480"/>
            <a:ext cx="2235420"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Stormwater Repairs - Hazardous</a:t>
            </a:r>
          </a:p>
        </p:txBody>
      </p:sp>
      <p:sp>
        <p:nvSpPr>
          <p:cNvPr id="7" name="Rectangle 6"/>
          <p:cNvSpPr/>
          <p:nvPr/>
        </p:nvSpPr>
        <p:spPr>
          <a:xfrm>
            <a:off x="145629" y="96341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8" name="Rectangle 7"/>
          <p:cNvSpPr/>
          <p:nvPr/>
        </p:nvSpPr>
        <p:spPr>
          <a:xfrm>
            <a:off x="264824" y="550089"/>
            <a:ext cx="3097434" cy="246221"/>
          </a:xfrm>
          <a:prstGeom prst="rect">
            <a:avLst/>
          </a:prstGeom>
        </p:spPr>
        <p:txBody>
          <a:bodyPr wrap="square">
            <a:spAutoFit/>
          </a:bodyPr>
          <a:lstStyle/>
          <a:p>
            <a:pPr defTabSz="892175">
              <a:tabLst>
                <a:tab pos="623888" algn="l"/>
                <a:tab pos="806450" algn="l"/>
              </a:tabLst>
            </a:pPr>
            <a:r>
              <a:rPr lang="en-AU" sz="1000" dirty="0"/>
              <a:t>Volume of  reports  =</a:t>
            </a:r>
            <a:r>
              <a:rPr lang="en-AU" sz="1000" b="1" dirty="0"/>
              <a:t> 0</a:t>
            </a:r>
          </a:p>
        </p:txBody>
      </p:sp>
      <p:sp>
        <p:nvSpPr>
          <p:cNvPr id="9" name="Rectangle 8"/>
          <p:cNvSpPr/>
          <p:nvPr/>
        </p:nvSpPr>
        <p:spPr>
          <a:xfrm>
            <a:off x="1677352" y="963410"/>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10" name="Rectangle 9"/>
          <p:cNvSpPr/>
          <p:nvPr/>
        </p:nvSpPr>
        <p:spPr>
          <a:xfrm>
            <a:off x="3573088" y="272591"/>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11" name="Chart 10"/>
          <p:cNvGraphicFramePr/>
          <p:nvPr/>
        </p:nvGraphicFramePr>
        <p:xfrm>
          <a:off x="3911261" y="1298247"/>
          <a:ext cx="871145" cy="86222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4062314" y="1654780"/>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64104" y="144925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14" name="Rectangle 13"/>
          <p:cNvSpPr/>
          <p:nvPr/>
        </p:nvSpPr>
        <p:spPr>
          <a:xfrm>
            <a:off x="4502392" y="272480"/>
            <a:ext cx="130939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Trees - Hazardous</a:t>
            </a:r>
          </a:p>
        </p:txBody>
      </p:sp>
      <p:sp>
        <p:nvSpPr>
          <p:cNvPr id="15" name="Rectangle 14"/>
          <p:cNvSpPr/>
          <p:nvPr/>
        </p:nvSpPr>
        <p:spPr>
          <a:xfrm>
            <a:off x="3501008" y="96341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16" name="Rectangle 15"/>
          <p:cNvSpPr/>
          <p:nvPr/>
        </p:nvSpPr>
        <p:spPr>
          <a:xfrm>
            <a:off x="3643659" y="550089"/>
            <a:ext cx="3097434" cy="246221"/>
          </a:xfrm>
          <a:prstGeom prst="rect">
            <a:avLst/>
          </a:prstGeom>
        </p:spPr>
        <p:txBody>
          <a:bodyPr wrap="square">
            <a:spAutoFit/>
          </a:bodyPr>
          <a:lstStyle/>
          <a:p>
            <a:pPr defTabSz="892175">
              <a:tabLst>
                <a:tab pos="623888" algn="l"/>
                <a:tab pos="806450" algn="l"/>
              </a:tabLst>
            </a:pPr>
            <a:r>
              <a:rPr lang="en-AU" sz="1000" dirty="0"/>
              <a:t>Volume of reports = 76</a:t>
            </a:r>
            <a:endParaRPr lang="en-AU" sz="1000" b="1" dirty="0"/>
          </a:p>
        </p:txBody>
      </p:sp>
      <p:sp>
        <p:nvSpPr>
          <p:cNvPr id="17" name="Rectangle 16"/>
          <p:cNvSpPr/>
          <p:nvPr/>
        </p:nvSpPr>
        <p:spPr>
          <a:xfrm>
            <a:off x="5013176" y="963410"/>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18" name="Straight Connector 17"/>
          <p:cNvCxnSpPr/>
          <p:nvPr/>
        </p:nvCxnSpPr>
        <p:spPr>
          <a:xfrm flipV="1">
            <a:off x="1113648" y="4361172"/>
            <a:ext cx="62960" cy="616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8640" y="4225136"/>
            <a:ext cx="723275" cy="577081"/>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Less than </a:t>
            </a:r>
          </a:p>
          <a:p>
            <a:pPr algn="r"/>
            <a:r>
              <a:rPr lang="en-AU" sz="1050" i="1" dirty="0">
                <a:solidFill>
                  <a:srgbClr val="C00000"/>
                </a:solidFill>
              </a:rPr>
              <a:t>12 week </a:t>
            </a:r>
          </a:p>
        </p:txBody>
      </p:sp>
      <p:sp>
        <p:nvSpPr>
          <p:cNvPr id="21" name="Rectangle 20"/>
          <p:cNvSpPr/>
          <p:nvPr/>
        </p:nvSpPr>
        <p:spPr>
          <a:xfrm>
            <a:off x="1315509" y="2874882"/>
            <a:ext cx="187634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Development Applications</a:t>
            </a:r>
          </a:p>
        </p:txBody>
      </p:sp>
      <p:sp>
        <p:nvSpPr>
          <p:cNvPr id="22" name="Rectangle 21"/>
          <p:cNvSpPr/>
          <p:nvPr/>
        </p:nvSpPr>
        <p:spPr>
          <a:xfrm>
            <a:off x="404664" y="3440832"/>
            <a:ext cx="1631719"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Average consent time from date of receipt</a:t>
            </a:r>
          </a:p>
        </p:txBody>
      </p:sp>
      <p:sp>
        <p:nvSpPr>
          <p:cNvPr id="23" name="Rectangle 22"/>
          <p:cNvSpPr/>
          <p:nvPr/>
        </p:nvSpPr>
        <p:spPr>
          <a:xfrm>
            <a:off x="264824" y="3152491"/>
            <a:ext cx="3097434" cy="246221"/>
          </a:xfrm>
          <a:prstGeom prst="rect">
            <a:avLst/>
          </a:prstGeom>
        </p:spPr>
        <p:txBody>
          <a:bodyPr wrap="square">
            <a:spAutoFit/>
          </a:bodyPr>
          <a:lstStyle/>
          <a:p>
            <a:pPr defTabSz="892175">
              <a:tabLst>
                <a:tab pos="623888" algn="l"/>
                <a:tab pos="806450" algn="l"/>
              </a:tabLst>
            </a:pPr>
            <a:r>
              <a:rPr lang="en-AU" sz="1000" dirty="0"/>
              <a:t>Volume of planning consents = </a:t>
            </a:r>
            <a:r>
              <a:rPr lang="en-AU" sz="1000" b="1" dirty="0"/>
              <a:t>188</a:t>
            </a:r>
          </a:p>
        </p:txBody>
      </p:sp>
      <p:sp>
        <p:nvSpPr>
          <p:cNvPr id="24" name="Rectangle 23"/>
          <p:cNvSpPr/>
          <p:nvPr/>
        </p:nvSpPr>
        <p:spPr>
          <a:xfrm>
            <a:off x="2395246" y="3300527"/>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5" name="Rectangle 24"/>
          <p:cNvSpPr/>
          <p:nvPr/>
        </p:nvSpPr>
        <p:spPr>
          <a:xfrm>
            <a:off x="918434" y="5370873"/>
            <a:ext cx="5129320" cy="1966021"/>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26" name="Rectangle 25"/>
          <p:cNvSpPr/>
          <p:nvPr/>
        </p:nvSpPr>
        <p:spPr>
          <a:xfrm>
            <a:off x="1213608" y="5370762"/>
            <a:ext cx="4426474" cy="276999"/>
          </a:xfrm>
          <a:prstGeom prst="rect">
            <a:avLst/>
          </a:prstGeom>
        </p:spPr>
        <p:txBody>
          <a:bodyPr wrap="square">
            <a:spAutoFit/>
          </a:bodyPr>
          <a:lstStyle/>
          <a:p>
            <a:pPr algn="ctr" defTabSz="892175">
              <a:spcAft>
                <a:spcPts val="600"/>
              </a:spcAft>
              <a:tabLst>
                <a:tab pos="623888" algn="l"/>
                <a:tab pos="806450" algn="l"/>
              </a:tabLst>
            </a:pPr>
            <a:r>
              <a:rPr lang="en-AU" sz="1200" b="1" dirty="0">
                <a:solidFill>
                  <a:schemeClr val="accent1"/>
                </a:solidFill>
              </a:rPr>
              <a:t>Low Risk Infrastructure Requests – Average Time to Resolve</a:t>
            </a:r>
          </a:p>
        </p:txBody>
      </p:sp>
      <p:sp>
        <p:nvSpPr>
          <p:cNvPr id="27" name="Rectangle 26"/>
          <p:cNvSpPr/>
          <p:nvPr/>
        </p:nvSpPr>
        <p:spPr>
          <a:xfrm>
            <a:off x="1124744" y="5673080"/>
            <a:ext cx="3097434" cy="246221"/>
          </a:xfrm>
          <a:prstGeom prst="rect">
            <a:avLst/>
          </a:prstGeom>
        </p:spPr>
        <p:txBody>
          <a:bodyPr wrap="square">
            <a:spAutoFit/>
          </a:bodyPr>
          <a:lstStyle/>
          <a:p>
            <a:pPr defTabSz="892175">
              <a:tabLst>
                <a:tab pos="623888" algn="l"/>
                <a:tab pos="806450" algn="l"/>
              </a:tabLst>
            </a:pPr>
            <a:r>
              <a:rPr lang="en-AU" sz="1000" dirty="0"/>
              <a:t>Volume of Requests = </a:t>
            </a:r>
            <a:r>
              <a:rPr lang="en-AU" sz="1000" b="1" dirty="0"/>
              <a:t>714</a:t>
            </a:r>
          </a:p>
        </p:txBody>
      </p:sp>
      <p:sp>
        <p:nvSpPr>
          <p:cNvPr id="28" name="Rectangle 27"/>
          <p:cNvSpPr/>
          <p:nvPr/>
        </p:nvSpPr>
        <p:spPr>
          <a:xfrm>
            <a:off x="3788296" y="5820074"/>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9" name="Rectangle 28"/>
          <p:cNvSpPr/>
          <p:nvPr/>
        </p:nvSpPr>
        <p:spPr>
          <a:xfrm>
            <a:off x="4379939" y="2874993"/>
            <a:ext cx="2361153" cy="240357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0" name="Chart 29"/>
          <p:cNvGraphicFramePr/>
          <p:nvPr/>
        </p:nvGraphicFramePr>
        <p:xfrm>
          <a:off x="4252598" y="3784042"/>
          <a:ext cx="2446558" cy="1236931"/>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4411779" y="2875492"/>
            <a:ext cx="2329313" cy="461665"/>
          </a:xfrm>
          <a:prstGeom prst="rect">
            <a:avLst/>
          </a:prstGeom>
        </p:spPr>
        <p:txBody>
          <a:bodyPr wrap="square">
            <a:spAutoFit/>
          </a:bodyPr>
          <a:lstStyle/>
          <a:p>
            <a:pPr algn="ctr" defTabSz="892175">
              <a:tabLst>
                <a:tab pos="623888" algn="l"/>
                <a:tab pos="806450" algn="l"/>
              </a:tabLst>
            </a:pPr>
            <a:r>
              <a:rPr lang="en-AU" sz="1200" b="1" dirty="0">
                <a:solidFill>
                  <a:schemeClr val="accent1"/>
                </a:solidFill>
              </a:rPr>
              <a:t>Low Risk Infrastructure Requests – Number of New Requests</a:t>
            </a:r>
          </a:p>
        </p:txBody>
      </p:sp>
      <p:sp>
        <p:nvSpPr>
          <p:cNvPr id="32" name="Rectangle 31"/>
          <p:cNvSpPr/>
          <p:nvPr/>
        </p:nvSpPr>
        <p:spPr>
          <a:xfrm>
            <a:off x="4411007" y="3324892"/>
            <a:ext cx="2084332" cy="246221"/>
          </a:xfrm>
          <a:prstGeom prst="rect">
            <a:avLst/>
          </a:prstGeom>
        </p:spPr>
        <p:txBody>
          <a:bodyPr wrap="square">
            <a:spAutoFit/>
          </a:bodyPr>
          <a:lstStyle/>
          <a:p>
            <a:pPr defTabSz="892175">
              <a:tabLst>
                <a:tab pos="623888" algn="l"/>
                <a:tab pos="806450" algn="l"/>
              </a:tabLst>
            </a:pPr>
            <a:r>
              <a:rPr lang="en-AU" sz="1000" dirty="0"/>
              <a:t>Volume of new requests = </a:t>
            </a:r>
            <a:r>
              <a:rPr lang="en-AU" sz="1000" b="1" dirty="0"/>
              <a:t>786</a:t>
            </a:r>
          </a:p>
        </p:txBody>
      </p:sp>
      <p:sp>
        <p:nvSpPr>
          <p:cNvPr id="33" name="Rectangle 32"/>
          <p:cNvSpPr/>
          <p:nvPr/>
        </p:nvSpPr>
        <p:spPr>
          <a:xfrm>
            <a:off x="4719602" y="3602205"/>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4" name="Rectangle 33"/>
          <p:cNvSpPr/>
          <p:nvPr/>
        </p:nvSpPr>
        <p:spPr>
          <a:xfrm>
            <a:off x="2509847" y="7401272"/>
            <a:ext cx="1946495"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Overall Volume of Requests</a:t>
            </a:r>
          </a:p>
        </p:txBody>
      </p:sp>
      <p:graphicFrame>
        <p:nvGraphicFramePr>
          <p:cNvPr id="35" name="Chart 34"/>
          <p:cNvGraphicFramePr/>
          <p:nvPr/>
        </p:nvGraphicFramePr>
        <p:xfrm>
          <a:off x="887895" y="7974499"/>
          <a:ext cx="4948725" cy="1870710"/>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35"/>
          <p:cNvSpPr/>
          <p:nvPr/>
        </p:nvSpPr>
        <p:spPr>
          <a:xfrm>
            <a:off x="1006190" y="7578724"/>
            <a:ext cx="4953809" cy="400110"/>
          </a:xfrm>
          <a:prstGeom prst="rect">
            <a:avLst/>
          </a:prstGeom>
        </p:spPr>
        <p:txBody>
          <a:bodyPr wrap="square">
            <a:spAutoFit/>
          </a:bodyPr>
          <a:lstStyle/>
          <a:p>
            <a:r>
              <a:rPr lang="en-AU" sz="1000" dirty="0"/>
              <a:t>Trend in volume of requests/customer cases for which there is an adopted service standard, excluding the volume of phone calls</a:t>
            </a:r>
          </a:p>
        </p:txBody>
      </p:sp>
      <p:graphicFrame>
        <p:nvGraphicFramePr>
          <p:cNvPr id="37" name="Chart 36"/>
          <p:cNvGraphicFramePr/>
          <p:nvPr/>
        </p:nvGraphicFramePr>
        <p:xfrm>
          <a:off x="589192" y="1301586"/>
          <a:ext cx="871145" cy="862228"/>
        </p:xfrm>
        <a:graphic>
          <a:graphicData uri="http://schemas.openxmlformats.org/drawingml/2006/chart">
            <c:chart xmlns:c="http://schemas.openxmlformats.org/drawingml/2006/chart" xmlns:r="http://schemas.openxmlformats.org/officeDocument/2006/relationships" r:id="rId6"/>
          </a:graphicData>
        </a:graphic>
      </p:graphicFrame>
      <p:cxnSp>
        <p:nvCxnSpPr>
          <p:cNvPr id="38" name="Straight Connector 37"/>
          <p:cNvCxnSpPr/>
          <p:nvPr/>
        </p:nvCxnSpPr>
        <p:spPr>
          <a:xfrm>
            <a:off x="754843" y="1639034"/>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5552" y="1460662"/>
            <a:ext cx="543739" cy="415498"/>
          </a:xfrm>
          <a:prstGeom prst="rect">
            <a:avLst/>
          </a:prstGeom>
          <a:noFill/>
        </p:spPr>
        <p:txBody>
          <a:bodyPr wrap="none" rtlCol="0">
            <a:spAutoFit/>
          </a:bodyPr>
          <a:lstStyle/>
          <a:p>
            <a:pPr algn="r"/>
            <a:r>
              <a:rPr lang="en-AU" sz="1050" i="1" dirty="0">
                <a:solidFill>
                  <a:srgbClr val="C00000"/>
                </a:solidFill>
              </a:rPr>
              <a:t>Target</a:t>
            </a:r>
          </a:p>
          <a:p>
            <a:pPr algn="r"/>
            <a:r>
              <a:rPr lang="en-AU" sz="1050" i="1" dirty="0">
                <a:solidFill>
                  <a:srgbClr val="C00000"/>
                </a:solidFill>
              </a:rPr>
              <a:t>≥ 80% </a:t>
            </a:r>
          </a:p>
        </p:txBody>
      </p:sp>
      <p:sp>
        <p:nvSpPr>
          <p:cNvPr id="40" name="TextBox 39"/>
          <p:cNvSpPr txBox="1"/>
          <p:nvPr/>
        </p:nvSpPr>
        <p:spPr>
          <a:xfrm>
            <a:off x="619681" y="1487905"/>
            <a:ext cx="803618" cy="461665"/>
          </a:xfrm>
          <a:prstGeom prst="rect">
            <a:avLst/>
          </a:prstGeom>
          <a:noFill/>
        </p:spPr>
        <p:txBody>
          <a:bodyPr wrap="none" rtlCol="0">
            <a:spAutoFit/>
          </a:bodyPr>
          <a:lstStyle/>
          <a:p>
            <a:pPr algn="ctr"/>
            <a:r>
              <a:rPr lang="en-AU" sz="1200" b="1" dirty="0"/>
              <a:t>No</a:t>
            </a:r>
          </a:p>
          <a:p>
            <a:pPr algn="ctr"/>
            <a:r>
              <a:rPr lang="en-AU" sz="1200" b="1" dirty="0"/>
              <a:t> Incidents</a:t>
            </a:r>
          </a:p>
        </p:txBody>
      </p:sp>
      <p:sp>
        <p:nvSpPr>
          <p:cNvPr id="41" name="Rectangle 40"/>
          <p:cNvSpPr/>
          <p:nvPr/>
        </p:nvSpPr>
        <p:spPr>
          <a:xfrm>
            <a:off x="188913" y="2553912"/>
            <a:ext cx="3804952" cy="307777"/>
          </a:xfrm>
          <a:prstGeom prst="rect">
            <a:avLst/>
          </a:prstGeom>
        </p:spPr>
        <p:txBody>
          <a:bodyPr wrap="none">
            <a:spAutoFit/>
          </a:bodyPr>
          <a:lstStyle/>
          <a:p>
            <a:pPr defTabSz="892175">
              <a:spcAft>
                <a:spcPts val="600"/>
              </a:spcAft>
              <a:tabLst>
                <a:tab pos="623888" algn="l"/>
                <a:tab pos="806450" algn="l"/>
              </a:tabLst>
            </a:pPr>
            <a:r>
              <a:rPr lang="en-AU" sz="1400" b="1" dirty="0">
                <a:solidFill>
                  <a:schemeClr val="tx2">
                    <a:lumMod val="75000"/>
                    <a:lumOff val="25000"/>
                  </a:schemeClr>
                </a:solidFill>
              </a:rPr>
              <a:t>5.3  Service Specific Standards – Other Indicators</a:t>
            </a:r>
          </a:p>
        </p:txBody>
      </p:sp>
      <p:sp>
        <p:nvSpPr>
          <p:cNvPr id="42" name="TextBox 41"/>
          <p:cNvSpPr txBox="1"/>
          <p:nvPr/>
        </p:nvSpPr>
        <p:spPr>
          <a:xfrm>
            <a:off x="1213199" y="4486705"/>
            <a:ext cx="1135681" cy="415498"/>
          </a:xfrm>
          <a:prstGeom prst="rect">
            <a:avLst/>
          </a:prstGeom>
          <a:noFill/>
        </p:spPr>
        <p:txBody>
          <a:bodyPr wrap="square" rtlCol="0">
            <a:spAutoFit/>
          </a:bodyPr>
          <a:lstStyle/>
          <a:p>
            <a:r>
              <a:rPr lang="en-AU" sz="1050" i="1" dirty="0">
                <a:solidFill>
                  <a:schemeClr val="accent5"/>
                </a:solidFill>
              </a:rPr>
              <a:t>Median Consent Time 7 weeks </a:t>
            </a:r>
          </a:p>
        </p:txBody>
      </p:sp>
      <p:cxnSp>
        <p:nvCxnSpPr>
          <p:cNvPr id="43" name="Straight Connector 42"/>
          <p:cNvCxnSpPr/>
          <p:nvPr/>
        </p:nvCxnSpPr>
        <p:spPr>
          <a:xfrm>
            <a:off x="1403964" y="4353857"/>
            <a:ext cx="62960" cy="5736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23596" y="4422850"/>
            <a:ext cx="290052" cy="1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80728" y="5961112"/>
            <a:ext cx="1853312" cy="246221"/>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Resolution time of requests</a:t>
            </a:r>
          </a:p>
        </p:txBody>
      </p:sp>
      <p:sp>
        <p:nvSpPr>
          <p:cNvPr id="46" name="Rectangle 45"/>
          <p:cNvSpPr/>
          <p:nvPr/>
        </p:nvSpPr>
        <p:spPr>
          <a:xfrm>
            <a:off x="1265961" y="6135325"/>
            <a:ext cx="2000127" cy="707886"/>
          </a:xfrm>
          <a:prstGeom prst="rect">
            <a:avLst/>
          </a:prstGeom>
        </p:spPr>
        <p:txBody>
          <a:bodyPr wrap="square">
            <a:spAutoFit/>
          </a:bodyPr>
          <a:lstStyle/>
          <a:p>
            <a:pPr defTabSz="892175">
              <a:spcAft>
                <a:spcPts val="600"/>
              </a:spcAft>
              <a:tabLst>
                <a:tab pos="623888" algn="l"/>
                <a:tab pos="806450" algn="l"/>
              </a:tabLst>
            </a:pPr>
            <a:r>
              <a:rPr lang="en-AU" sz="1000" dirty="0"/>
              <a:t>Average = 91</a:t>
            </a:r>
            <a:r>
              <a:rPr lang="en-AU" sz="1000" b="1" dirty="0"/>
              <a:t> days</a:t>
            </a:r>
          </a:p>
          <a:p>
            <a:pPr defTabSz="892175">
              <a:spcAft>
                <a:spcPts val="600"/>
              </a:spcAft>
              <a:tabLst>
                <a:tab pos="623888" algn="l"/>
                <a:tab pos="806450" algn="l"/>
              </a:tabLst>
            </a:pPr>
            <a:r>
              <a:rPr lang="en-AU" sz="1000" dirty="0"/>
              <a:t>Median = 15.1 </a:t>
            </a:r>
            <a:r>
              <a:rPr lang="en-AU" sz="1000" b="1" dirty="0"/>
              <a:t>days</a:t>
            </a:r>
          </a:p>
          <a:p>
            <a:pPr defTabSz="892175">
              <a:spcAft>
                <a:spcPts val="600"/>
              </a:spcAft>
              <a:tabLst>
                <a:tab pos="623888" algn="l"/>
                <a:tab pos="806450" algn="l"/>
              </a:tabLst>
            </a:pPr>
            <a:r>
              <a:rPr lang="en-AU" sz="1000" dirty="0"/>
              <a:t>80</a:t>
            </a:r>
            <a:r>
              <a:rPr lang="en-AU" sz="1000" baseline="30000" dirty="0"/>
              <a:t>th</a:t>
            </a:r>
            <a:r>
              <a:rPr lang="en-AU" sz="1000" dirty="0"/>
              <a:t> Percentile = 132.92 </a:t>
            </a:r>
            <a:r>
              <a:rPr lang="en-AU" sz="1000" b="1" dirty="0"/>
              <a:t>days</a:t>
            </a:r>
          </a:p>
        </p:txBody>
      </p:sp>
      <p:cxnSp>
        <p:nvCxnSpPr>
          <p:cNvPr id="47" name="Straight Connector 46"/>
          <p:cNvCxnSpPr/>
          <p:nvPr/>
        </p:nvCxnSpPr>
        <p:spPr>
          <a:xfrm>
            <a:off x="1466924" y="4411226"/>
            <a:ext cx="93185" cy="110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8" name="Chart 47"/>
          <p:cNvGraphicFramePr/>
          <p:nvPr/>
        </p:nvGraphicFramePr>
        <p:xfrm>
          <a:off x="1525073" y="1086520"/>
          <a:ext cx="1918237" cy="1501041"/>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48"/>
          <p:cNvSpPr txBox="1"/>
          <p:nvPr/>
        </p:nvSpPr>
        <p:spPr>
          <a:xfrm>
            <a:off x="4077072" y="1568624"/>
            <a:ext cx="498855" cy="307777"/>
          </a:xfrm>
          <a:prstGeom prst="rect">
            <a:avLst/>
          </a:prstGeom>
          <a:noFill/>
        </p:spPr>
        <p:txBody>
          <a:bodyPr wrap="none" rtlCol="0">
            <a:spAutoFit/>
          </a:bodyPr>
          <a:lstStyle/>
          <a:p>
            <a:r>
              <a:rPr lang="en-AU" sz="1400" b="1" dirty="0"/>
              <a:t>99%</a:t>
            </a:r>
          </a:p>
        </p:txBody>
      </p:sp>
      <p:graphicFrame>
        <p:nvGraphicFramePr>
          <p:cNvPr id="50" name="Chart 49"/>
          <p:cNvGraphicFramePr/>
          <p:nvPr/>
        </p:nvGraphicFramePr>
        <p:xfrm>
          <a:off x="4869160" y="1144212"/>
          <a:ext cx="1872953" cy="14097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Chart 50"/>
          <p:cNvGraphicFramePr/>
          <p:nvPr/>
        </p:nvGraphicFramePr>
        <p:xfrm>
          <a:off x="2279094" y="3398712"/>
          <a:ext cx="2000245" cy="15570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Chart 51"/>
          <p:cNvGraphicFramePr/>
          <p:nvPr/>
        </p:nvGraphicFramePr>
        <p:xfrm>
          <a:off x="3191856" y="5914610"/>
          <a:ext cx="2728595" cy="1514475"/>
        </p:xfrm>
        <a:graphic>
          <a:graphicData uri="http://schemas.openxmlformats.org/drawingml/2006/chart">
            <c:chart xmlns:c="http://schemas.openxmlformats.org/drawingml/2006/chart" xmlns:r="http://schemas.openxmlformats.org/officeDocument/2006/relationships" r:id="rId10"/>
          </a:graphicData>
        </a:graphic>
      </p:graphicFrame>
      <p:sp>
        <p:nvSpPr>
          <p:cNvPr id="53" name="Rectangle 52"/>
          <p:cNvSpPr/>
          <p:nvPr/>
        </p:nvSpPr>
        <p:spPr>
          <a:xfrm>
            <a:off x="217574" y="4912930"/>
            <a:ext cx="4095609" cy="246221"/>
          </a:xfrm>
          <a:prstGeom prst="rect">
            <a:avLst/>
          </a:prstGeom>
        </p:spPr>
        <p:txBody>
          <a:bodyPr wrap="square">
            <a:spAutoFit/>
          </a:bodyPr>
          <a:lstStyle/>
          <a:p>
            <a:pPr defTabSz="892175">
              <a:tabLst>
                <a:tab pos="623888" algn="l"/>
                <a:tab pos="806450" algn="l"/>
              </a:tabLst>
            </a:pPr>
            <a:r>
              <a:rPr lang="en-AU" sz="1000" dirty="0"/>
              <a:t>Results are using applications in the state-wide portal</a:t>
            </a:r>
            <a:endParaRPr lang="en-AU" sz="1000" b="1" dirty="0"/>
          </a:p>
        </p:txBody>
      </p:sp>
      <p:sp>
        <p:nvSpPr>
          <p:cNvPr id="54" name="Rectangle 53"/>
          <p:cNvSpPr/>
          <p:nvPr/>
        </p:nvSpPr>
        <p:spPr>
          <a:xfrm>
            <a:off x="5453173" y="2525204"/>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sp>
        <p:nvSpPr>
          <p:cNvPr id="55" name="TextBox 54"/>
          <p:cNvSpPr txBox="1"/>
          <p:nvPr/>
        </p:nvSpPr>
        <p:spPr>
          <a:xfrm>
            <a:off x="1067061" y="4046080"/>
            <a:ext cx="415498" cy="307777"/>
          </a:xfrm>
          <a:prstGeom prst="rect">
            <a:avLst/>
          </a:prstGeom>
          <a:noFill/>
        </p:spPr>
        <p:txBody>
          <a:bodyPr wrap="none" rtlCol="0">
            <a:spAutoFit/>
          </a:bodyPr>
          <a:lstStyle/>
          <a:p>
            <a:r>
              <a:rPr lang="en-US" sz="1400" b="1" dirty="0"/>
              <a:t>6.2</a:t>
            </a:r>
            <a:endParaRPr lang="en-AU" sz="1400" b="1" dirty="0"/>
          </a:p>
        </p:txBody>
      </p:sp>
    </p:spTree>
    <p:extLst>
      <p:ext uri="{BB962C8B-B14F-4D97-AF65-F5344CB8AC3E}">
        <p14:creationId xmlns:p14="http://schemas.microsoft.com/office/powerpoint/2010/main" val="309275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nvGraphicFramePr>
        <p:xfrm>
          <a:off x="153990" y="666249"/>
          <a:ext cx="3971909" cy="4255004"/>
        </p:xfrm>
        <a:graphic>
          <a:graphicData uri="http://schemas.openxmlformats.org/drawingml/2006/table">
            <a:tbl>
              <a:tblPr firstRow="1" bandRow="1">
                <a:tableStyleId>{3B4B98B0-60AC-42C2-AFA5-B58CD77FA1E5}</a:tableStyleId>
              </a:tblPr>
              <a:tblGrid>
                <a:gridCol w="117132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720465">
                  <a:extLst>
                    <a:ext uri="{9D8B030D-6E8A-4147-A177-3AD203B41FA5}">
                      <a16:colId xmlns:a16="http://schemas.microsoft.com/office/drawing/2014/main" val="20002"/>
                    </a:ext>
                  </a:extLst>
                </a:gridCol>
              </a:tblGrid>
              <a:tr h="379919">
                <a:tc>
                  <a:txBody>
                    <a:bodyPr/>
                    <a:lstStyle/>
                    <a:p>
                      <a:pPr algn="ctr"/>
                      <a:r>
                        <a:rPr lang="en-US" sz="1050" dirty="0">
                          <a:solidFill>
                            <a:schemeClr val="bg1"/>
                          </a:solidFill>
                        </a:rPr>
                        <a:t>Strategic Goal</a:t>
                      </a:r>
                      <a:endParaRPr lang="en-AU" sz="1050" dirty="0">
                        <a:solidFill>
                          <a:schemeClr val="bg1"/>
                        </a:solidFill>
                      </a:endParaRPr>
                    </a:p>
                  </a:txBody>
                  <a:tcPr marL="36000" marR="36000" marT="46800" anchor="ctr">
                    <a:solidFill>
                      <a:schemeClr val="accent1"/>
                    </a:solidFill>
                  </a:tcPr>
                </a:tc>
                <a:tc>
                  <a:txBody>
                    <a:bodyPr/>
                    <a:lstStyle/>
                    <a:p>
                      <a:pPr algn="ctr"/>
                      <a:r>
                        <a:rPr lang="en-AU" sz="1000" dirty="0">
                          <a:solidFill>
                            <a:schemeClr val="bg1"/>
                          </a:solidFill>
                        </a:rPr>
                        <a:t>Performance Indicators</a:t>
                      </a:r>
                    </a:p>
                  </a:txBody>
                  <a:tcPr marL="0" marR="36000" anchor="ctr">
                    <a:solidFill>
                      <a:schemeClr val="accent1"/>
                    </a:solidFill>
                  </a:tcPr>
                </a:tc>
                <a:tc>
                  <a:txBody>
                    <a:bodyPr/>
                    <a:lstStyle/>
                    <a:p>
                      <a:pPr algn="ctr"/>
                      <a:r>
                        <a:rPr lang="en-AU" sz="1000" dirty="0">
                          <a:solidFill>
                            <a:schemeClr val="bg1"/>
                          </a:solidFill>
                        </a:rPr>
                        <a:t>Annual Business Plan</a:t>
                      </a:r>
                    </a:p>
                    <a:p>
                      <a:pPr algn="ctr"/>
                      <a:r>
                        <a:rPr lang="en-AU" sz="1000" baseline="0" dirty="0">
                          <a:solidFill>
                            <a:schemeClr val="bg1"/>
                          </a:solidFill>
                        </a:rPr>
                        <a:t>Strategic Initiatives</a:t>
                      </a:r>
                      <a:endParaRPr lang="en-AU" sz="1000" dirty="0">
                        <a:solidFill>
                          <a:schemeClr val="bg1"/>
                        </a:solidFill>
                      </a:endParaRPr>
                    </a:p>
                  </a:txBody>
                  <a:tcPr marL="36000" marR="36000" anchor="ctr">
                    <a:solidFill>
                      <a:schemeClr val="accent1"/>
                    </a:solidFill>
                  </a:tcPr>
                </a:tc>
                <a:extLst>
                  <a:ext uri="{0D108BD9-81ED-4DB2-BD59-A6C34878D82A}">
                    <a16:rowId xmlns:a16="http://schemas.microsoft.com/office/drawing/2014/main" val="10000"/>
                  </a:ext>
                </a:extLst>
              </a:tr>
              <a:tr h="746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solidFill>
                      <a:schemeClr val="bg1">
                        <a:lumMod val="95000"/>
                      </a:schemeClr>
                    </a:solidFill>
                  </a:tcPr>
                </a:tc>
                <a:tc>
                  <a:txBody>
                    <a:bodyPr/>
                    <a:lstStyle/>
                    <a:p>
                      <a:endParaRPr lang="en-AU" sz="1000" dirty="0"/>
                    </a:p>
                  </a:txBody>
                  <a:tcPr>
                    <a:solidFill>
                      <a:schemeClr val="bg1">
                        <a:lumMod val="95000"/>
                      </a:schemeClr>
                    </a:solidFill>
                  </a:tcPr>
                </a:tc>
                <a:tc>
                  <a:txBody>
                    <a:bodyPr/>
                    <a:lstStyle/>
                    <a:p>
                      <a:endParaRPr lang="en-AU" sz="1000" dirty="0"/>
                    </a:p>
                  </a:txBody>
                  <a:tcPr>
                    <a:solidFill>
                      <a:schemeClr val="bg1">
                        <a:lumMod val="95000"/>
                      </a:schemeClr>
                    </a:solidFill>
                  </a:tcPr>
                </a:tc>
                <a:extLst>
                  <a:ext uri="{0D108BD9-81ED-4DB2-BD59-A6C34878D82A}">
                    <a16:rowId xmlns:a16="http://schemas.microsoft.com/office/drawing/2014/main" val="10001"/>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noFill/>
                  </a:tcPr>
                </a:tc>
                <a:tc>
                  <a:txBody>
                    <a:bodyPr/>
                    <a:lstStyle/>
                    <a:p>
                      <a:endParaRPr lang="en-AU" sz="1000" dirty="0"/>
                    </a:p>
                  </a:txBody>
                  <a:tcPr>
                    <a:noFill/>
                  </a:tcPr>
                </a:tc>
                <a:tc>
                  <a:txBody>
                    <a:bodyPr/>
                    <a:lstStyle/>
                    <a:p>
                      <a:endParaRPr lang="en-AU" sz="1000" dirty="0"/>
                    </a:p>
                  </a:txBody>
                  <a:tcPr>
                    <a:noFill/>
                  </a:tcPr>
                </a:tc>
                <a:extLst>
                  <a:ext uri="{0D108BD9-81ED-4DB2-BD59-A6C34878D82A}">
                    <a16:rowId xmlns:a16="http://schemas.microsoft.com/office/drawing/2014/main" val="10002"/>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solidFill>
                      <a:schemeClr val="bg1">
                        <a:lumMod val="95000"/>
                      </a:schemeClr>
                    </a:solidFill>
                  </a:tcPr>
                </a:tc>
                <a:tc>
                  <a:txBody>
                    <a:bodyPr/>
                    <a:lstStyle/>
                    <a:p>
                      <a:endParaRPr lang="en-AU" sz="1000" dirty="0"/>
                    </a:p>
                  </a:txBody>
                  <a:tcPr>
                    <a:solidFill>
                      <a:schemeClr val="bg1">
                        <a:lumMod val="95000"/>
                      </a:schemeClr>
                    </a:solidFill>
                  </a:tcPr>
                </a:tc>
                <a:tc>
                  <a:txBody>
                    <a:bodyPr/>
                    <a:lstStyle/>
                    <a:p>
                      <a:endParaRPr lang="en-AU" sz="1000" dirty="0"/>
                    </a:p>
                  </a:txBody>
                  <a:tcPr>
                    <a:solidFill>
                      <a:schemeClr val="bg1">
                        <a:lumMod val="95000"/>
                      </a:schemeClr>
                    </a:solidFill>
                  </a:tcPr>
                </a:tc>
                <a:extLst>
                  <a:ext uri="{0D108BD9-81ED-4DB2-BD59-A6C34878D82A}">
                    <a16:rowId xmlns:a16="http://schemas.microsoft.com/office/drawing/2014/main" val="10003"/>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noFill/>
                  </a:tcPr>
                </a:tc>
                <a:tc>
                  <a:txBody>
                    <a:bodyPr/>
                    <a:lstStyle/>
                    <a:p>
                      <a:endParaRPr lang="en-AU" sz="1000" dirty="0"/>
                    </a:p>
                  </a:txBody>
                  <a:tcPr>
                    <a:noFill/>
                  </a:tcPr>
                </a:tc>
                <a:tc>
                  <a:txBody>
                    <a:bodyPr/>
                    <a:lstStyle/>
                    <a:p>
                      <a:endParaRPr lang="en-AU" sz="1000" dirty="0"/>
                    </a:p>
                  </a:txBody>
                  <a:tcPr>
                    <a:noFill/>
                  </a:tcPr>
                </a:tc>
                <a:extLst>
                  <a:ext uri="{0D108BD9-81ED-4DB2-BD59-A6C34878D82A}">
                    <a16:rowId xmlns:a16="http://schemas.microsoft.com/office/drawing/2014/main" val="10004"/>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solidFill>
                      <a:schemeClr val="bg1">
                        <a:lumMod val="95000"/>
                      </a:schemeClr>
                    </a:solidFill>
                  </a:tcPr>
                </a:tc>
                <a:tc>
                  <a:txBody>
                    <a:bodyPr/>
                    <a:lstStyle/>
                    <a:p>
                      <a:endParaRPr lang="en-AU" sz="1000" dirty="0"/>
                    </a:p>
                  </a:txBody>
                  <a:tcPr>
                    <a:solidFill>
                      <a:schemeClr val="bg1">
                        <a:lumMod val="95000"/>
                      </a:schemeClr>
                    </a:solidFill>
                  </a:tcPr>
                </a:tc>
                <a:tc>
                  <a:txBody>
                    <a:bodyPr/>
                    <a:lstStyle/>
                    <a:p>
                      <a:endParaRPr lang="en-AU" sz="1000" dirty="0"/>
                    </a:p>
                  </a:txBody>
                  <a:tcPr>
                    <a:solidFill>
                      <a:schemeClr val="bg1">
                        <a:lumMod val="95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88913" y="189298"/>
            <a:ext cx="2993833" cy="461665"/>
          </a:xfrm>
          <a:prstGeom prst="rect">
            <a:avLst/>
          </a:prstGeom>
          <a:noFill/>
        </p:spPr>
        <p:txBody>
          <a:bodyPr wrap="none" rtlCol="0">
            <a:spAutoFit/>
          </a:bodyPr>
          <a:lstStyle/>
          <a:p>
            <a:r>
              <a:rPr lang="en-US" sz="2400" b="1" dirty="0">
                <a:solidFill>
                  <a:schemeClr val="bg1"/>
                </a:solidFill>
              </a:rPr>
              <a:t>1. Executive Summary</a:t>
            </a:r>
            <a:endParaRPr lang="en-AU" sz="2400" b="1" dirty="0">
              <a:solidFill>
                <a:schemeClr val="bg1"/>
              </a:solidFill>
            </a:endParaRPr>
          </a:p>
        </p:txBody>
      </p:sp>
      <p:graphicFrame>
        <p:nvGraphicFramePr>
          <p:cNvPr id="50" name="Chart 49"/>
          <p:cNvGraphicFramePr/>
          <p:nvPr>
            <p:extLst>
              <p:ext uri="{D42A27DB-BD31-4B8C-83A1-F6EECF244321}">
                <p14:modId xmlns:p14="http://schemas.microsoft.com/office/powerpoint/2010/main" val="1134361609"/>
              </p:ext>
            </p:extLst>
          </p:nvPr>
        </p:nvGraphicFramePr>
        <p:xfrm>
          <a:off x="2239671" y="971617"/>
          <a:ext cx="900000" cy="9000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p:cNvSpPr/>
          <p:nvPr/>
        </p:nvSpPr>
        <p:spPr>
          <a:xfrm>
            <a:off x="1338423" y="1437650"/>
            <a:ext cx="991372" cy="369332"/>
          </a:xfrm>
          <a:prstGeom prst="rect">
            <a:avLst/>
          </a:prstGeom>
        </p:spPr>
        <p:txBody>
          <a:bodyPr wrap="square">
            <a:spAutoFit/>
          </a:bodyPr>
          <a:lstStyle/>
          <a:p>
            <a:pPr lvl="0" algn="ctr"/>
            <a:r>
              <a:rPr lang="en-AU" sz="900" b="1" dirty="0">
                <a:solidFill>
                  <a:schemeClr val="accent4">
                    <a:lumMod val="60000"/>
                    <a:lumOff val="40000"/>
                  </a:schemeClr>
                </a:solidFill>
                <a:latin typeface="+mj-lt"/>
              </a:rPr>
              <a:t>1 of 3 Targets met or exceeded</a:t>
            </a:r>
          </a:p>
        </p:txBody>
      </p:sp>
      <p:sp>
        <p:nvSpPr>
          <p:cNvPr id="62" name="Rectangle 61"/>
          <p:cNvSpPr/>
          <p:nvPr/>
        </p:nvSpPr>
        <p:spPr>
          <a:xfrm>
            <a:off x="1279306" y="4503916"/>
            <a:ext cx="1113204" cy="369332"/>
          </a:xfrm>
          <a:prstGeom prst="rect">
            <a:avLst/>
          </a:prstGeom>
        </p:spPr>
        <p:txBody>
          <a:bodyPr wrap="square">
            <a:spAutoFit/>
          </a:bodyPr>
          <a:lstStyle/>
          <a:p>
            <a:pPr lvl="0" algn="ctr"/>
            <a:r>
              <a:rPr lang="en-AU" sz="900" b="1" dirty="0">
                <a:solidFill>
                  <a:schemeClr val="accent5">
                    <a:lumMod val="75000"/>
                  </a:schemeClr>
                </a:solidFill>
                <a:latin typeface="+mj-lt"/>
              </a:rPr>
              <a:t>3 of 6 Targets met, N/A or exceeded</a:t>
            </a:r>
          </a:p>
        </p:txBody>
      </p:sp>
      <p:graphicFrame>
        <p:nvGraphicFramePr>
          <p:cNvPr id="63" name="Chart 62"/>
          <p:cNvGraphicFramePr/>
          <p:nvPr>
            <p:extLst>
              <p:ext uri="{D42A27DB-BD31-4B8C-83A1-F6EECF244321}">
                <p14:modId xmlns:p14="http://schemas.microsoft.com/office/powerpoint/2010/main" val="1107594027"/>
              </p:ext>
            </p:extLst>
          </p:nvPr>
        </p:nvGraphicFramePr>
        <p:xfrm>
          <a:off x="2239671" y="1745110"/>
          <a:ext cx="900000" cy="9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 name="Chart 65"/>
          <p:cNvGraphicFramePr/>
          <p:nvPr>
            <p:extLst>
              <p:ext uri="{D42A27DB-BD31-4B8C-83A1-F6EECF244321}">
                <p14:modId xmlns:p14="http://schemas.microsoft.com/office/powerpoint/2010/main" val="2179243540"/>
              </p:ext>
            </p:extLst>
          </p:nvPr>
        </p:nvGraphicFramePr>
        <p:xfrm>
          <a:off x="2248098" y="2498911"/>
          <a:ext cx="900000" cy="9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9" name="Chart 78"/>
          <p:cNvGraphicFramePr/>
          <p:nvPr>
            <p:extLst>
              <p:ext uri="{D42A27DB-BD31-4B8C-83A1-F6EECF244321}">
                <p14:modId xmlns:p14="http://schemas.microsoft.com/office/powerpoint/2010/main" val="1465589333"/>
              </p:ext>
            </p:extLst>
          </p:nvPr>
        </p:nvGraphicFramePr>
        <p:xfrm>
          <a:off x="2255751" y="3286988"/>
          <a:ext cx="900000" cy="9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2" name="Chart 81"/>
          <p:cNvGraphicFramePr/>
          <p:nvPr>
            <p:extLst>
              <p:ext uri="{D42A27DB-BD31-4B8C-83A1-F6EECF244321}">
                <p14:modId xmlns:p14="http://schemas.microsoft.com/office/powerpoint/2010/main" val="369640704"/>
              </p:ext>
            </p:extLst>
          </p:nvPr>
        </p:nvGraphicFramePr>
        <p:xfrm>
          <a:off x="2266889" y="4081477"/>
          <a:ext cx="900000" cy="900000"/>
        </p:xfrm>
        <a:graphic>
          <a:graphicData uri="http://schemas.openxmlformats.org/drawingml/2006/chart">
            <c:chart xmlns:c="http://schemas.openxmlformats.org/drawingml/2006/chart" xmlns:r="http://schemas.openxmlformats.org/officeDocument/2006/relationships" r:id="rId7"/>
          </a:graphicData>
        </a:graphic>
      </p:graphicFrame>
      <p:sp>
        <p:nvSpPr>
          <p:cNvPr id="88" name="TextBox 87"/>
          <p:cNvSpPr txBox="1"/>
          <p:nvPr/>
        </p:nvSpPr>
        <p:spPr>
          <a:xfrm>
            <a:off x="231986" y="5123175"/>
            <a:ext cx="1205029" cy="276999"/>
          </a:xfrm>
          <a:prstGeom prst="rect">
            <a:avLst/>
          </a:prstGeom>
          <a:noFill/>
        </p:spPr>
        <p:txBody>
          <a:bodyPr wrap="square" rtlCol="0">
            <a:spAutoFit/>
          </a:bodyPr>
          <a:lstStyle/>
          <a:p>
            <a:r>
              <a:rPr lang="en-US" sz="1200" b="1" dirty="0">
                <a:solidFill>
                  <a:schemeClr val="accent1"/>
                </a:solidFill>
              </a:rPr>
              <a:t>Highlights</a:t>
            </a:r>
            <a:endParaRPr lang="en-AU" sz="1200" b="1" dirty="0">
              <a:solidFill>
                <a:schemeClr val="accent1"/>
              </a:solidFill>
            </a:endParaRPr>
          </a:p>
        </p:txBody>
      </p:sp>
      <p:sp>
        <p:nvSpPr>
          <p:cNvPr id="94" name="Rectangle 93"/>
          <p:cNvSpPr/>
          <p:nvPr/>
        </p:nvSpPr>
        <p:spPr>
          <a:xfrm>
            <a:off x="4205523" y="666250"/>
            <a:ext cx="2510980" cy="1607181"/>
          </a:xfrm>
          <a:prstGeom prst="rect">
            <a:avLst/>
          </a:prstGeom>
          <a:gradFill flip="none" rotWithShape="1">
            <a:gsLst>
              <a:gs pos="0">
                <a:schemeClr val="bg1">
                  <a:lumMod val="85000"/>
                </a:schemeClr>
              </a:gs>
              <a:gs pos="25000">
                <a:schemeClr val="bg1">
                  <a:lumMod val="95000"/>
                </a:schemeClr>
              </a:gs>
              <a:gs pos="100000">
                <a:schemeClr val="bg1"/>
              </a:gs>
            </a:gsLst>
            <a:lin ang="5400000" scaled="1"/>
            <a:tileRect/>
          </a:gra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p:cNvSpPr txBox="1"/>
          <p:nvPr/>
        </p:nvSpPr>
        <p:spPr>
          <a:xfrm>
            <a:off x="4478404" y="692812"/>
            <a:ext cx="1965218" cy="276999"/>
          </a:xfrm>
          <a:prstGeom prst="rect">
            <a:avLst/>
          </a:prstGeom>
          <a:noFill/>
        </p:spPr>
        <p:txBody>
          <a:bodyPr wrap="none" rtlCol="0">
            <a:spAutoFit/>
          </a:bodyPr>
          <a:lstStyle/>
          <a:p>
            <a:pPr algn="ctr"/>
            <a:r>
              <a:rPr lang="en-AU" sz="1200" b="1" dirty="0">
                <a:solidFill>
                  <a:schemeClr val="tx1">
                    <a:lumMod val="75000"/>
                    <a:lumOff val="25000"/>
                  </a:schemeClr>
                </a:solidFill>
              </a:rPr>
              <a:t>Customer Service Standards</a:t>
            </a:r>
          </a:p>
        </p:txBody>
      </p:sp>
      <p:grpSp>
        <p:nvGrpSpPr>
          <p:cNvPr id="96" name="Group 95"/>
          <p:cNvGrpSpPr>
            <a:grpSpLocks noChangeAspect="1"/>
          </p:cNvGrpSpPr>
          <p:nvPr/>
        </p:nvGrpSpPr>
        <p:grpSpPr>
          <a:xfrm>
            <a:off x="4551636" y="1021485"/>
            <a:ext cx="243401" cy="243401"/>
            <a:chOff x="3413912" y="3880965"/>
            <a:chExt cx="1380792" cy="1380792"/>
          </a:xfrm>
        </p:grpSpPr>
        <p:sp>
          <p:nvSpPr>
            <p:cNvPr id="97" name="Oval 96"/>
            <p:cNvSpPr/>
            <p:nvPr/>
          </p:nvSpPr>
          <p:spPr>
            <a:xfrm>
              <a:off x="3493424" y="4134678"/>
              <a:ext cx="1214971" cy="1003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Oval 3"/>
            <p:cNvSpPr/>
            <p:nvPr/>
          </p:nvSpPr>
          <p:spPr>
            <a:xfrm>
              <a:off x="3413912" y="3880965"/>
              <a:ext cx="1380792" cy="1380792"/>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rgbClr val="79C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9" name="TextBox 98"/>
          <p:cNvSpPr txBox="1"/>
          <p:nvPr/>
        </p:nvSpPr>
        <p:spPr>
          <a:xfrm>
            <a:off x="4842682" y="943130"/>
            <a:ext cx="314510" cy="400110"/>
          </a:xfrm>
          <a:prstGeom prst="rect">
            <a:avLst/>
          </a:prstGeom>
          <a:noFill/>
        </p:spPr>
        <p:txBody>
          <a:bodyPr wrap="none" rtlCol="0">
            <a:spAutoFit/>
          </a:bodyPr>
          <a:lstStyle/>
          <a:p>
            <a:r>
              <a:rPr lang="en-AU" sz="2000" b="1" dirty="0"/>
              <a:t>9</a:t>
            </a:r>
          </a:p>
        </p:txBody>
      </p:sp>
      <p:sp>
        <p:nvSpPr>
          <p:cNvPr id="100" name="TextBox 99"/>
          <p:cNvSpPr txBox="1"/>
          <p:nvPr/>
        </p:nvSpPr>
        <p:spPr>
          <a:xfrm>
            <a:off x="5163522" y="943130"/>
            <a:ext cx="863729" cy="400110"/>
          </a:xfrm>
          <a:prstGeom prst="rect">
            <a:avLst/>
          </a:prstGeom>
          <a:noFill/>
        </p:spPr>
        <p:txBody>
          <a:bodyPr wrap="square" rtlCol="0">
            <a:spAutoFit/>
          </a:bodyPr>
          <a:lstStyle/>
          <a:p>
            <a:r>
              <a:rPr lang="en-AU" sz="1000" dirty="0"/>
              <a:t>Targets met or exceeded</a:t>
            </a:r>
          </a:p>
        </p:txBody>
      </p:sp>
      <p:sp>
        <p:nvSpPr>
          <p:cNvPr id="101" name="TextBox 100"/>
          <p:cNvSpPr txBox="1"/>
          <p:nvPr/>
        </p:nvSpPr>
        <p:spPr>
          <a:xfrm>
            <a:off x="4842771" y="1756926"/>
            <a:ext cx="314510" cy="400110"/>
          </a:xfrm>
          <a:prstGeom prst="rect">
            <a:avLst/>
          </a:prstGeom>
          <a:noFill/>
        </p:spPr>
        <p:txBody>
          <a:bodyPr wrap="none" rtlCol="0">
            <a:spAutoFit/>
          </a:bodyPr>
          <a:lstStyle/>
          <a:p>
            <a:r>
              <a:rPr lang="en-US" sz="2000" b="1" dirty="0"/>
              <a:t>1</a:t>
            </a:r>
            <a:endParaRPr lang="en-AU" sz="2000" b="1" dirty="0"/>
          </a:p>
        </p:txBody>
      </p:sp>
      <p:sp>
        <p:nvSpPr>
          <p:cNvPr id="102" name="TextBox 101"/>
          <p:cNvSpPr txBox="1"/>
          <p:nvPr/>
        </p:nvSpPr>
        <p:spPr>
          <a:xfrm>
            <a:off x="5163522" y="1833871"/>
            <a:ext cx="1047972" cy="246221"/>
          </a:xfrm>
          <a:prstGeom prst="rect">
            <a:avLst/>
          </a:prstGeom>
          <a:noFill/>
        </p:spPr>
        <p:txBody>
          <a:bodyPr wrap="square" rtlCol="0">
            <a:spAutoFit/>
          </a:bodyPr>
          <a:lstStyle/>
          <a:p>
            <a:r>
              <a:rPr lang="en-AU" sz="1000" dirty="0"/>
              <a:t>Target not met</a:t>
            </a:r>
          </a:p>
        </p:txBody>
      </p:sp>
      <p:sp>
        <p:nvSpPr>
          <p:cNvPr id="103" name="TextBox 102"/>
          <p:cNvSpPr txBox="1"/>
          <p:nvPr/>
        </p:nvSpPr>
        <p:spPr>
          <a:xfrm>
            <a:off x="4842771" y="1348758"/>
            <a:ext cx="314510" cy="400110"/>
          </a:xfrm>
          <a:prstGeom prst="rect">
            <a:avLst/>
          </a:prstGeom>
          <a:noFill/>
        </p:spPr>
        <p:txBody>
          <a:bodyPr wrap="none" rtlCol="0">
            <a:spAutoFit/>
          </a:bodyPr>
          <a:lstStyle/>
          <a:p>
            <a:r>
              <a:rPr lang="en-AU" sz="2000" b="1" dirty="0"/>
              <a:t>7</a:t>
            </a:r>
          </a:p>
        </p:txBody>
      </p:sp>
      <p:sp>
        <p:nvSpPr>
          <p:cNvPr id="104" name="TextBox 103"/>
          <p:cNvSpPr txBox="1"/>
          <p:nvPr/>
        </p:nvSpPr>
        <p:spPr>
          <a:xfrm>
            <a:off x="5163522" y="1348758"/>
            <a:ext cx="1206668" cy="400110"/>
          </a:xfrm>
          <a:prstGeom prst="rect">
            <a:avLst/>
          </a:prstGeom>
          <a:noFill/>
        </p:spPr>
        <p:txBody>
          <a:bodyPr wrap="square" rtlCol="0">
            <a:spAutoFit/>
          </a:bodyPr>
          <a:lstStyle/>
          <a:p>
            <a:r>
              <a:rPr lang="en-AU" sz="1000" dirty="0"/>
              <a:t>N/A or No Incidents reported</a:t>
            </a:r>
          </a:p>
        </p:txBody>
      </p:sp>
      <p:grpSp>
        <p:nvGrpSpPr>
          <p:cNvPr id="105" name="Group 104"/>
          <p:cNvGrpSpPr>
            <a:grpSpLocks noChangeAspect="1"/>
          </p:cNvGrpSpPr>
          <p:nvPr/>
        </p:nvGrpSpPr>
        <p:grpSpPr>
          <a:xfrm>
            <a:off x="4551636" y="1834581"/>
            <a:ext cx="244800" cy="244800"/>
            <a:chOff x="6758479" y="3880965"/>
            <a:chExt cx="1380792" cy="1380792"/>
          </a:xfrm>
        </p:grpSpPr>
        <p:sp>
          <p:nvSpPr>
            <p:cNvPr id="106" name="Oval 105"/>
            <p:cNvSpPr/>
            <p:nvPr/>
          </p:nvSpPr>
          <p:spPr>
            <a:xfrm>
              <a:off x="6886622" y="4134678"/>
              <a:ext cx="1044804" cy="10448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7" name="Oval 3"/>
            <p:cNvSpPr/>
            <p:nvPr/>
          </p:nvSpPr>
          <p:spPr>
            <a:xfrm>
              <a:off x="6758479" y="3880965"/>
              <a:ext cx="1380792" cy="1380792"/>
            </a:xfrm>
            <a:custGeom>
              <a:avLst/>
              <a:gdLst/>
              <a:ahLst/>
              <a:cxnLst/>
              <a:rect l="l" t="t" r="r" b="b"/>
              <a:pathLst>
                <a:path w="1380792" h="1380792">
                  <a:moveTo>
                    <a:pt x="689653" y="800362"/>
                  </a:moveTo>
                  <a:cubicBezTo>
                    <a:pt x="499781" y="800362"/>
                    <a:pt x="334762" y="892468"/>
                    <a:pt x="253161" y="1028916"/>
                  </a:cubicBezTo>
                  <a:lnTo>
                    <a:pt x="250785" y="1040986"/>
                  </a:lnTo>
                  <a:cubicBezTo>
                    <a:pt x="250785" y="1070290"/>
                    <a:pt x="273949" y="1094044"/>
                    <a:pt x="302523" y="1094044"/>
                  </a:cubicBezTo>
                  <a:cubicBezTo>
                    <a:pt x="319399" y="1094045"/>
                    <a:pt x="334387" y="1085759"/>
                    <a:pt x="343115" y="1072409"/>
                  </a:cubicBezTo>
                  <a:lnTo>
                    <a:pt x="345316" y="1073508"/>
                  </a:lnTo>
                  <a:cubicBezTo>
                    <a:pt x="424407" y="972904"/>
                    <a:pt x="549386" y="909037"/>
                    <a:pt x="689653" y="909037"/>
                  </a:cubicBezTo>
                  <a:cubicBezTo>
                    <a:pt x="828826" y="909037"/>
                    <a:pt x="952949" y="971912"/>
                    <a:pt x="1032088" y="1071199"/>
                  </a:cubicBezTo>
                  <a:lnTo>
                    <a:pt x="1034366" y="1069690"/>
                  </a:lnTo>
                  <a:cubicBezTo>
                    <a:pt x="1043584" y="1080218"/>
                    <a:pt x="1057006" y="1086670"/>
                    <a:pt x="1071897" y="1086669"/>
                  </a:cubicBezTo>
                  <a:cubicBezTo>
                    <a:pt x="1100471" y="1086669"/>
                    <a:pt x="1123635" y="1062915"/>
                    <a:pt x="1123634" y="1033611"/>
                  </a:cubicBezTo>
                  <a:lnTo>
                    <a:pt x="1121105" y="1020762"/>
                  </a:lnTo>
                  <a:cubicBezTo>
                    <a:pt x="1037734" y="888711"/>
                    <a:pt x="875613" y="800362"/>
                    <a:pt x="689653" y="800362"/>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08" name="Group 107"/>
          <p:cNvGrpSpPr>
            <a:grpSpLocks noChangeAspect="1"/>
          </p:cNvGrpSpPr>
          <p:nvPr/>
        </p:nvGrpSpPr>
        <p:grpSpPr>
          <a:xfrm>
            <a:off x="4551636" y="1406923"/>
            <a:ext cx="243401" cy="243401"/>
            <a:chOff x="3413912" y="3880965"/>
            <a:chExt cx="1380792" cy="1380792"/>
          </a:xfrm>
        </p:grpSpPr>
        <p:sp>
          <p:nvSpPr>
            <p:cNvPr id="109" name="Oval 108"/>
            <p:cNvSpPr/>
            <p:nvPr/>
          </p:nvSpPr>
          <p:spPr>
            <a:xfrm>
              <a:off x="3493424" y="4134678"/>
              <a:ext cx="1214971" cy="1003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0" name="Oval 3"/>
            <p:cNvSpPr/>
            <p:nvPr/>
          </p:nvSpPr>
          <p:spPr>
            <a:xfrm>
              <a:off x="3413912" y="3880965"/>
              <a:ext cx="1380792" cy="1380792"/>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11" name="Rectangle 110"/>
          <p:cNvSpPr/>
          <p:nvPr/>
        </p:nvSpPr>
        <p:spPr>
          <a:xfrm>
            <a:off x="4211539" y="2341226"/>
            <a:ext cx="2504964" cy="2580027"/>
          </a:xfrm>
          <a:prstGeom prst="rect">
            <a:avLst/>
          </a:prstGeom>
          <a:gradFill flip="none" rotWithShape="1">
            <a:gsLst>
              <a:gs pos="0">
                <a:schemeClr val="bg1">
                  <a:lumMod val="85000"/>
                </a:schemeClr>
              </a:gs>
              <a:gs pos="25000">
                <a:schemeClr val="bg1">
                  <a:lumMod val="95000"/>
                </a:schemeClr>
              </a:gs>
              <a:gs pos="100000">
                <a:schemeClr val="bg1"/>
              </a:gs>
            </a:gsLst>
            <a:lin ang="5400000" scaled="1"/>
            <a:tileRect/>
          </a:gra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2" name="TextBox 111"/>
          <p:cNvSpPr txBox="1"/>
          <p:nvPr/>
        </p:nvSpPr>
        <p:spPr>
          <a:xfrm>
            <a:off x="4722407" y="2368222"/>
            <a:ext cx="1483228" cy="276999"/>
          </a:xfrm>
          <a:prstGeom prst="rect">
            <a:avLst/>
          </a:prstGeom>
          <a:noFill/>
        </p:spPr>
        <p:txBody>
          <a:bodyPr wrap="none" rtlCol="0">
            <a:spAutoFit/>
          </a:bodyPr>
          <a:lstStyle/>
          <a:p>
            <a:pPr algn="ctr"/>
            <a:r>
              <a:rPr lang="en-AU" sz="1200" b="1" dirty="0">
                <a:solidFill>
                  <a:schemeClr val="tx1">
                    <a:lumMod val="75000"/>
                    <a:lumOff val="25000"/>
                  </a:schemeClr>
                </a:solidFill>
              </a:rPr>
              <a:t>Capital Performance</a:t>
            </a:r>
          </a:p>
        </p:txBody>
      </p:sp>
      <p:sp>
        <p:nvSpPr>
          <p:cNvPr id="119" name="TextBox 118"/>
          <p:cNvSpPr txBox="1"/>
          <p:nvPr/>
        </p:nvSpPr>
        <p:spPr>
          <a:xfrm>
            <a:off x="4358792" y="3631239"/>
            <a:ext cx="2186875" cy="938719"/>
          </a:xfrm>
          <a:prstGeom prst="rect">
            <a:avLst/>
          </a:prstGeom>
          <a:noFill/>
        </p:spPr>
        <p:txBody>
          <a:bodyPr wrap="square" rtlCol="0">
            <a:spAutoFit/>
          </a:bodyPr>
          <a:lstStyle/>
          <a:p>
            <a:r>
              <a:rPr lang="en-US" sz="1100" dirty="0"/>
              <a:t>The primary focus of this quarter has been on tendering projects that were designed earlier in the year, and continuing delivery of asset renewal programs. </a:t>
            </a:r>
          </a:p>
        </p:txBody>
      </p:sp>
      <p:pic>
        <p:nvPicPr>
          <p:cNvPr id="12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2911" y1="77922" x2="32911" y2="77922"/>
                      </a14:backgroundRemoval>
                    </a14:imgEffect>
                  </a14:imgLayer>
                </a14:imgProps>
              </a:ext>
              <a:ext uri="{28A0092B-C50C-407E-A947-70E740481C1C}">
                <a14:useLocalDpi xmlns:a14="http://schemas.microsoft.com/office/drawing/2010/main" val="0"/>
              </a:ext>
            </a:extLst>
          </a:blip>
          <a:srcRect/>
          <a:stretch>
            <a:fillRect/>
          </a:stretch>
        </p:blipFill>
        <p:spPr bwMode="auto">
          <a:xfrm>
            <a:off x="212269" y="1205061"/>
            <a:ext cx="326900" cy="32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TextBox 120"/>
          <p:cNvSpPr txBox="1"/>
          <p:nvPr/>
        </p:nvSpPr>
        <p:spPr>
          <a:xfrm>
            <a:off x="461492" y="1205061"/>
            <a:ext cx="968123" cy="415498"/>
          </a:xfrm>
          <a:prstGeom prst="rect">
            <a:avLst/>
          </a:prstGeom>
          <a:noFill/>
        </p:spPr>
        <p:txBody>
          <a:bodyPr wrap="square" rtlCol="0">
            <a:spAutoFit/>
          </a:bodyPr>
          <a:lstStyle/>
          <a:p>
            <a:r>
              <a:rPr lang="en-US" sz="1050" b="1" dirty="0">
                <a:solidFill>
                  <a:schemeClr val="accent6"/>
                </a:solidFill>
              </a:rPr>
              <a:t>Built Environment</a:t>
            </a:r>
            <a:endParaRPr lang="en-AU" sz="1050" b="1" dirty="0">
              <a:solidFill>
                <a:schemeClr val="accent6"/>
              </a:solidFill>
            </a:endParaRPr>
          </a:p>
        </p:txBody>
      </p:sp>
      <p:pic>
        <p:nvPicPr>
          <p:cNvPr id="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186" y="2043514"/>
            <a:ext cx="348256" cy="33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TextBox 122"/>
          <p:cNvSpPr txBox="1"/>
          <p:nvPr/>
        </p:nvSpPr>
        <p:spPr>
          <a:xfrm>
            <a:off x="468893" y="2013699"/>
            <a:ext cx="968123" cy="415498"/>
          </a:xfrm>
          <a:prstGeom prst="rect">
            <a:avLst/>
          </a:prstGeom>
          <a:noFill/>
        </p:spPr>
        <p:txBody>
          <a:bodyPr wrap="square" rtlCol="0">
            <a:spAutoFit/>
          </a:bodyPr>
          <a:lstStyle/>
          <a:p>
            <a:r>
              <a:rPr lang="en-US" sz="1050" b="1" dirty="0">
                <a:solidFill>
                  <a:schemeClr val="accent4"/>
                </a:solidFill>
              </a:rPr>
              <a:t>Community Wellbeing</a:t>
            </a:r>
            <a:endParaRPr lang="en-AU" sz="1050" b="1" dirty="0">
              <a:solidFill>
                <a:schemeClr val="accent4"/>
              </a:solidFill>
            </a:endParaRPr>
          </a:p>
        </p:txBody>
      </p:sp>
      <p:pic>
        <p:nvPicPr>
          <p:cNvPr id="124"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47573" y1="46429" x2="47573" y2="46429"/>
                      </a14:backgroundRemoval>
                    </a14:imgEffect>
                  </a14:imgLayer>
                </a14:imgProps>
              </a:ext>
              <a:ext uri="{28A0092B-C50C-407E-A947-70E740481C1C}">
                <a14:useLocalDpi xmlns:a14="http://schemas.microsoft.com/office/drawing/2010/main" val="0"/>
              </a:ext>
            </a:extLst>
          </a:blip>
          <a:srcRect/>
          <a:stretch>
            <a:fillRect/>
          </a:stretch>
        </p:blipFill>
        <p:spPr bwMode="auto">
          <a:xfrm>
            <a:off x="194911" y="2815272"/>
            <a:ext cx="397307" cy="32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TextBox 124"/>
          <p:cNvSpPr txBox="1"/>
          <p:nvPr/>
        </p:nvSpPr>
        <p:spPr>
          <a:xfrm>
            <a:off x="554379" y="2860066"/>
            <a:ext cx="968123" cy="253916"/>
          </a:xfrm>
          <a:prstGeom prst="rect">
            <a:avLst/>
          </a:prstGeom>
          <a:noFill/>
        </p:spPr>
        <p:txBody>
          <a:bodyPr wrap="square" rtlCol="0">
            <a:spAutoFit/>
          </a:bodyPr>
          <a:lstStyle/>
          <a:p>
            <a:r>
              <a:rPr lang="en-US" sz="1050" b="1" dirty="0">
                <a:solidFill>
                  <a:srgbClr val="604B3C"/>
                </a:solidFill>
              </a:rPr>
              <a:t>Economy</a:t>
            </a:r>
            <a:endParaRPr lang="en-AU" sz="1050" b="1" dirty="0">
              <a:solidFill>
                <a:srgbClr val="604B3C"/>
              </a:solidFill>
            </a:endParaRPr>
          </a:p>
        </p:txBody>
      </p:sp>
      <p:pic>
        <p:nvPicPr>
          <p:cNvPr id="1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468" y="3581146"/>
            <a:ext cx="365020" cy="31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TextBox 126"/>
          <p:cNvSpPr txBox="1"/>
          <p:nvPr/>
        </p:nvSpPr>
        <p:spPr>
          <a:xfrm>
            <a:off x="515385" y="3531782"/>
            <a:ext cx="968123" cy="415498"/>
          </a:xfrm>
          <a:prstGeom prst="rect">
            <a:avLst/>
          </a:prstGeom>
          <a:noFill/>
        </p:spPr>
        <p:txBody>
          <a:bodyPr wrap="square" rtlCol="0">
            <a:spAutoFit/>
          </a:bodyPr>
          <a:lstStyle/>
          <a:p>
            <a:r>
              <a:rPr lang="en-US" sz="1050" b="1" dirty="0">
                <a:solidFill>
                  <a:schemeClr val="accent2"/>
                </a:solidFill>
              </a:rPr>
              <a:t>Natural Environment</a:t>
            </a:r>
            <a:endParaRPr lang="en-AU" sz="1050" b="1" dirty="0">
              <a:solidFill>
                <a:schemeClr val="accent2"/>
              </a:solidFill>
            </a:endParaRPr>
          </a:p>
        </p:txBody>
      </p:sp>
      <p:pic>
        <p:nvPicPr>
          <p:cNvPr id="128" name="Picture 127"/>
          <p:cNvPicPr>
            <a:picLocks noChangeAspect="1"/>
          </p:cNvPicPr>
          <p:nvPr/>
        </p:nvPicPr>
        <p:blipFill rotWithShape="1">
          <a:blip r:embed="rId14">
            <a:extLst>
              <a:ext uri="{BEBA8EAE-BF5A-486C-A8C5-ECC9F3942E4B}">
                <a14:imgProps xmlns:a14="http://schemas.microsoft.com/office/drawing/2010/main">
                  <a14:imgLayer r:embed="rId15">
                    <a14:imgEffect>
                      <a14:backgroundRemoval t="13002" b="90334" l="1325" r="11929">
                        <a14:foregroundMark x1="11129" y1="26984" x2="11129" y2="26984"/>
                        <a14:foregroundMark x1="7053" y1="30159" x2="7053" y2="30159"/>
                        <a14:foregroundMark x1="7367" y1="47619" x2="7367" y2="47619"/>
                        <a14:foregroundMark x1="7994" y1="58730" x2="7994" y2="58730"/>
                        <a14:foregroundMark x1="7994" y1="58730" x2="7994" y2="58730"/>
                        <a14:backgroundMark x1="7367" y1="44444" x2="7367" y2="44444"/>
                        <a14:backgroundMark x1="7837" y1="57143" x2="7837" y2="57143"/>
                      </a14:backgroundRemoval>
                    </a14:imgEffect>
                  </a14:imgLayer>
                </a14:imgProps>
              </a:ext>
            </a:extLst>
          </a:blip>
          <a:srcRect t="3336" r="86745" b="-1"/>
          <a:stretch/>
        </p:blipFill>
        <p:spPr>
          <a:xfrm>
            <a:off x="183322" y="4415857"/>
            <a:ext cx="411518" cy="296338"/>
          </a:xfrm>
          <a:prstGeom prst="rect">
            <a:avLst/>
          </a:prstGeom>
        </p:spPr>
      </p:pic>
      <p:sp>
        <p:nvSpPr>
          <p:cNvPr id="129" name="TextBox 128"/>
          <p:cNvSpPr txBox="1"/>
          <p:nvPr/>
        </p:nvSpPr>
        <p:spPr>
          <a:xfrm>
            <a:off x="521442" y="4437068"/>
            <a:ext cx="968123" cy="253916"/>
          </a:xfrm>
          <a:prstGeom prst="rect">
            <a:avLst/>
          </a:prstGeom>
          <a:noFill/>
        </p:spPr>
        <p:txBody>
          <a:bodyPr wrap="square" rtlCol="0">
            <a:spAutoFit/>
          </a:bodyPr>
          <a:lstStyle/>
          <a:p>
            <a:r>
              <a:rPr lang="en-US" sz="1050" b="1" dirty="0">
                <a:solidFill>
                  <a:schemeClr val="accent1"/>
                </a:solidFill>
              </a:rPr>
              <a:t>Organisation</a:t>
            </a:r>
            <a:endParaRPr lang="en-AU" sz="1050" b="1" dirty="0">
              <a:solidFill>
                <a:schemeClr val="accent1"/>
              </a:solidFill>
            </a:endParaRPr>
          </a:p>
        </p:txBody>
      </p:sp>
      <p:sp>
        <p:nvSpPr>
          <p:cNvPr id="138" name="TextBox 137"/>
          <p:cNvSpPr txBox="1"/>
          <p:nvPr/>
        </p:nvSpPr>
        <p:spPr>
          <a:xfrm>
            <a:off x="288417" y="5388627"/>
            <a:ext cx="4243434" cy="370870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t>After almost 10 years in development, the </a:t>
            </a:r>
            <a:r>
              <a:rPr lang="en-US" sz="1100" dirty="0" err="1"/>
              <a:t>Coolamon</a:t>
            </a:r>
            <a:r>
              <a:rPr lang="en-US" sz="1100" dirty="0"/>
              <a:t> Sculpture was officially unveiled at Federation Park, </a:t>
            </a:r>
            <a:r>
              <a:rPr lang="en-US" sz="1100" dirty="0" err="1"/>
              <a:t>Gumeracha</a:t>
            </a:r>
            <a:r>
              <a:rPr lang="en-US" sz="1100" dirty="0"/>
              <a:t> by Deputy Mayor Nathan Daniell.</a:t>
            </a:r>
          </a:p>
          <a:p>
            <a:pPr marL="171450" indent="-171450">
              <a:spcAft>
                <a:spcPts val="600"/>
              </a:spcAft>
              <a:buFont typeface="Arial" panose="020B0604020202020204" pitchFamily="34" charset="0"/>
              <a:buChar char="•"/>
            </a:pPr>
            <a:r>
              <a:rPr lang="en-US" sz="1100" dirty="0">
                <a:solidFill>
                  <a:srgbClr val="292929"/>
                </a:solidFill>
              </a:rPr>
              <a:t>Implementation of the new Customer Relationship Management System commenced in February which included vendor workshops and the first steps in planning and designing the technical transition journey and customer experience tools – such as mock up of the Customer portal.</a:t>
            </a:r>
          </a:p>
          <a:p>
            <a:pPr marL="171450" indent="-171450">
              <a:spcAft>
                <a:spcPts val="600"/>
              </a:spcAft>
              <a:buFont typeface="Arial" panose="020B0604020202020204" pitchFamily="34" charset="0"/>
              <a:buChar char="•"/>
            </a:pPr>
            <a:r>
              <a:rPr lang="en-US" sz="1100" dirty="0">
                <a:solidFill>
                  <a:srgbClr val="292929"/>
                </a:solidFill>
              </a:rPr>
              <a:t>Council supported the Woodforde community to  hold a community picnic in March with 30 attendees. The community were proud of this event and connections they made. They are now looking to establish an ongoing community group with the mentorship of the </a:t>
            </a:r>
            <a:r>
              <a:rPr lang="en-US" sz="1100" dirty="0" err="1">
                <a:solidFill>
                  <a:srgbClr val="292929"/>
                </a:solidFill>
              </a:rPr>
              <a:t>Morialta</a:t>
            </a:r>
            <a:r>
              <a:rPr lang="en-US" sz="1100" dirty="0">
                <a:solidFill>
                  <a:srgbClr val="292929"/>
                </a:solidFill>
              </a:rPr>
              <a:t> Residents Association.</a:t>
            </a:r>
          </a:p>
          <a:p>
            <a:pPr marL="171450" indent="-171450">
              <a:buFont typeface="Arial" panose="020B0604020202020204" pitchFamily="34" charset="0"/>
              <a:buChar char="•"/>
            </a:pPr>
            <a:r>
              <a:rPr lang="en-US" sz="1100" dirty="0">
                <a:solidFill>
                  <a:srgbClr val="292929"/>
                </a:solidFill>
              </a:rPr>
              <a:t>The first steps in representation review have commenced by appointing </a:t>
            </a:r>
            <a:r>
              <a:rPr lang="en-US" sz="1100" dirty="0"/>
              <a:t>CL Rowe and Associates to conduct the review. The review is a legislative requirement which purpose is to determine if the community would benefit from an alteration to the current ward structure.</a:t>
            </a:r>
            <a:r>
              <a:rPr lang="en-US" sz="1100" dirty="0">
                <a:solidFill>
                  <a:srgbClr val="292929"/>
                </a:solidFill>
              </a:rPr>
              <a:t>  A key factor in this year’s review will be the new requirement that Councils have a maximum of 13 elected members and may be scaled based on the size of a Council.</a:t>
            </a:r>
          </a:p>
        </p:txBody>
      </p:sp>
      <p:sp>
        <p:nvSpPr>
          <p:cNvPr id="131" name="Rectangle 130"/>
          <p:cNvSpPr/>
          <p:nvPr/>
        </p:nvSpPr>
        <p:spPr>
          <a:xfrm>
            <a:off x="1330716" y="3728671"/>
            <a:ext cx="1113203" cy="369332"/>
          </a:xfrm>
          <a:prstGeom prst="rect">
            <a:avLst/>
          </a:prstGeom>
        </p:spPr>
        <p:txBody>
          <a:bodyPr wrap="square">
            <a:spAutoFit/>
          </a:bodyPr>
          <a:lstStyle/>
          <a:p>
            <a:pPr lvl="0" algn="ctr"/>
            <a:r>
              <a:rPr lang="en-AU" sz="900" b="1" dirty="0">
                <a:solidFill>
                  <a:schemeClr val="accent5">
                    <a:lumMod val="75000"/>
                  </a:schemeClr>
                </a:solidFill>
                <a:latin typeface="+mj-lt"/>
              </a:rPr>
              <a:t>3 of 3 Targets met, N/A or exceeded</a:t>
            </a:r>
          </a:p>
        </p:txBody>
      </p:sp>
      <p:sp>
        <p:nvSpPr>
          <p:cNvPr id="6" name="Rectangle 5"/>
          <p:cNvSpPr/>
          <p:nvPr/>
        </p:nvSpPr>
        <p:spPr>
          <a:xfrm>
            <a:off x="4477438" y="2740079"/>
            <a:ext cx="837089" cy="369332"/>
          </a:xfrm>
          <a:prstGeom prst="rect">
            <a:avLst/>
          </a:prstGeom>
        </p:spPr>
        <p:txBody>
          <a:bodyPr wrap="none">
            <a:spAutoFit/>
          </a:bodyPr>
          <a:lstStyle/>
          <a:p>
            <a:pPr algn="r"/>
            <a:r>
              <a:rPr lang="en-AU" b="1" dirty="0"/>
              <a:t>$5.1m </a:t>
            </a:r>
            <a:endParaRPr lang="en-AU" dirty="0"/>
          </a:p>
        </p:txBody>
      </p:sp>
      <p:sp>
        <p:nvSpPr>
          <p:cNvPr id="8" name="Rectangle 7"/>
          <p:cNvSpPr/>
          <p:nvPr/>
        </p:nvSpPr>
        <p:spPr>
          <a:xfrm>
            <a:off x="5292981" y="2720752"/>
            <a:ext cx="1127984" cy="430887"/>
          </a:xfrm>
          <a:prstGeom prst="rect">
            <a:avLst/>
          </a:prstGeom>
        </p:spPr>
        <p:txBody>
          <a:bodyPr wrap="square">
            <a:spAutoFit/>
          </a:bodyPr>
          <a:lstStyle/>
          <a:p>
            <a:r>
              <a:rPr lang="en-AU" sz="1100" dirty="0"/>
              <a:t>of infrastructure delivered </a:t>
            </a:r>
          </a:p>
        </p:txBody>
      </p:sp>
      <p:sp>
        <p:nvSpPr>
          <p:cNvPr id="135" name="Rectangle 134"/>
          <p:cNvSpPr/>
          <p:nvPr/>
        </p:nvSpPr>
        <p:spPr>
          <a:xfrm>
            <a:off x="2845034" y="1020245"/>
            <a:ext cx="1545943" cy="230832"/>
          </a:xfrm>
          <a:prstGeom prst="rect">
            <a:avLst/>
          </a:prstGeom>
        </p:spPr>
        <p:txBody>
          <a:bodyPr wrap="square">
            <a:spAutoFit/>
          </a:bodyPr>
          <a:lstStyle/>
          <a:p>
            <a:pPr lvl="0"/>
            <a:r>
              <a:rPr lang="en-AU" sz="900" b="1" dirty="0">
                <a:solidFill>
                  <a:schemeClr val="accent2"/>
                </a:solidFill>
              </a:rPr>
              <a:t>In Progress (22)</a:t>
            </a:r>
            <a:endParaRPr lang="en-AU" sz="900" b="1" dirty="0">
              <a:solidFill>
                <a:schemeClr val="accent2"/>
              </a:solidFill>
              <a:latin typeface="+mj-lt"/>
            </a:endParaRPr>
          </a:p>
        </p:txBody>
      </p:sp>
      <p:sp>
        <p:nvSpPr>
          <p:cNvPr id="85" name="Oval 306"/>
          <p:cNvSpPr>
            <a:spLocks noChangeAspect="1"/>
          </p:cNvSpPr>
          <p:nvPr/>
        </p:nvSpPr>
        <p:spPr>
          <a:xfrm>
            <a:off x="1683944" y="1097283"/>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92" name="Group 91"/>
          <p:cNvGrpSpPr>
            <a:grpSpLocks noChangeAspect="1"/>
          </p:cNvGrpSpPr>
          <p:nvPr/>
        </p:nvGrpSpPr>
        <p:grpSpPr>
          <a:xfrm>
            <a:off x="1666974" y="2633825"/>
            <a:ext cx="318858" cy="285722"/>
            <a:chOff x="3343061" y="6674708"/>
            <a:chExt cx="1098164" cy="1098164"/>
          </a:xfrm>
        </p:grpSpPr>
        <p:sp>
          <p:nvSpPr>
            <p:cNvPr id="113" name="Oval 112"/>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4" name="Rounded Rectangle 198"/>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7" name="Rectangle 6">
            <a:extLst>
              <a:ext uri="{FF2B5EF4-FFF2-40B4-BE49-F238E27FC236}">
                <a16:creationId xmlns:a16="http://schemas.microsoft.com/office/drawing/2014/main" id="{8111ED31-E62F-38C7-A703-BAA6314F7F07}"/>
              </a:ext>
            </a:extLst>
          </p:cNvPr>
          <p:cNvSpPr/>
          <p:nvPr/>
        </p:nvSpPr>
        <p:spPr>
          <a:xfrm>
            <a:off x="2971756" y="1190785"/>
            <a:ext cx="1311248" cy="230832"/>
          </a:xfrm>
          <a:prstGeom prst="rect">
            <a:avLst/>
          </a:prstGeom>
        </p:spPr>
        <p:txBody>
          <a:bodyPr wrap="square">
            <a:spAutoFit/>
          </a:bodyPr>
          <a:lstStyle/>
          <a:p>
            <a:pPr lvl="0"/>
            <a:r>
              <a:rPr lang="en-AU" sz="900" b="1" dirty="0">
                <a:solidFill>
                  <a:schemeClr val="accent5">
                    <a:lumMod val="75000"/>
                  </a:schemeClr>
                </a:solidFill>
              </a:rPr>
              <a:t>Completed (3)</a:t>
            </a:r>
            <a:endParaRPr lang="en-AU" sz="900" b="1" dirty="0">
              <a:solidFill>
                <a:schemeClr val="accent5">
                  <a:lumMod val="75000"/>
                </a:schemeClr>
              </a:solidFill>
              <a:latin typeface="+mj-lt"/>
            </a:endParaRPr>
          </a:p>
        </p:txBody>
      </p:sp>
      <p:sp>
        <p:nvSpPr>
          <p:cNvPr id="4" name="Rectangle 3">
            <a:extLst>
              <a:ext uri="{FF2B5EF4-FFF2-40B4-BE49-F238E27FC236}">
                <a16:creationId xmlns:a16="http://schemas.microsoft.com/office/drawing/2014/main" id="{B47A5031-AA56-FAC8-2788-39D4420914D6}"/>
              </a:ext>
            </a:extLst>
          </p:cNvPr>
          <p:cNvSpPr/>
          <p:nvPr/>
        </p:nvSpPr>
        <p:spPr>
          <a:xfrm>
            <a:off x="4471454" y="3080792"/>
            <a:ext cx="837089" cy="369332"/>
          </a:xfrm>
          <a:prstGeom prst="rect">
            <a:avLst/>
          </a:prstGeom>
        </p:spPr>
        <p:txBody>
          <a:bodyPr wrap="none">
            <a:spAutoFit/>
          </a:bodyPr>
          <a:lstStyle/>
          <a:p>
            <a:pPr algn="r"/>
            <a:r>
              <a:rPr lang="en-AU" b="1" dirty="0"/>
              <a:t>$6.8m </a:t>
            </a:r>
            <a:endParaRPr lang="en-AU" dirty="0"/>
          </a:p>
        </p:txBody>
      </p:sp>
      <p:sp>
        <p:nvSpPr>
          <p:cNvPr id="5" name="Rectangle 4">
            <a:extLst>
              <a:ext uri="{FF2B5EF4-FFF2-40B4-BE49-F238E27FC236}">
                <a16:creationId xmlns:a16="http://schemas.microsoft.com/office/drawing/2014/main" id="{2BDAAADA-CC5B-0627-CB3D-C0FC67516A0F}"/>
              </a:ext>
            </a:extLst>
          </p:cNvPr>
          <p:cNvSpPr/>
          <p:nvPr/>
        </p:nvSpPr>
        <p:spPr>
          <a:xfrm>
            <a:off x="5286996" y="3167931"/>
            <a:ext cx="1417013" cy="261610"/>
          </a:xfrm>
          <a:prstGeom prst="rect">
            <a:avLst/>
          </a:prstGeom>
        </p:spPr>
        <p:txBody>
          <a:bodyPr wrap="square">
            <a:spAutoFit/>
          </a:bodyPr>
          <a:lstStyle/>
          <a:p>
            <a:r>
              <a:rPr lang="en-AU" sz="1100" dirty="0"/>
              <a:t>of works ordered</a:t>
            </a:r>
          </a:p>
        </p:txBody>
      </p:sp>
      <p:sp>
        <p:nvSpPr>
          <p:cNvPr id="14" name="Rectangle 13">
            <a:extLst>
              <a:ext uri="{FF2B5EF4-FFF2-40B4-BE49-F238E27FC236}">
                <a16:creationId xmlns:a16="http://schemas.microsoft.com/office/drawing/2014/main" id="{6E259638-D4FD-6A04-817C-93CE4180145D}"/>
              </a:ext>
            </a:extLst>
          </p:cNvPr>
          <p:cNvSpPr/>
          <p:nvPr/>
        </p:nvSpPr>
        <p:spPr>
          <a:xfrm>
            <a:off x="2978616" y="1333529"/>
            <a:ext cx="1311248" cy="230832"/>
          </a:xfrm>
          <a:prstGeom prst="rect">
            <a:avLst/>
          </a:prstGeom>
        </p:spPr>
        <p:txBody>
          <a:bodyPr wrap="square">
            <a:spAutoFit/>
          </a:bodyPr>
          <a:lstStyle/>
          <a:p>
            <a:pPr lvl="0"/>
            <a:r>
              <a:rPr lang="en-AU" sz="900" b="1" dirty="0">
                <a:solidFill>
                  <a:schemeClr val="accent6"/>
                </a:solidFill>
              </a:rPr>
              <a:t>Not Started (1)</a:t>
            </a:r>
            <a:endParaRPr lang="en-AU" sz="900" b="1" dirty="0">
              <a:solidFill>
                <a:schemeClr val="accent6"/>
              </a:solidFill>
              <a:latin typeface="+mj-lt"/>
            </a:endParaRPr>
          </a:p>
        </p:txBody>
      </p:sp>
      <p:sp>
        <p:nvSpPr>
          <p:cNvPr id="15" name="Rectangle 14">
            <a:extLst>
              <a:ext uri="{FF2B5EF4-FFF2-40B4-BE49-F238E27FC236}">
                <a16:creationId xmlns:a16="http://schemas.microsoft.com/office/drawing/2014/main" id="{C1CC1B4E-2374-E498-F063-63F75A74E9B6}"/>
              </a:ext>
            </a:extLst>
          </p:cNvPr>
          <p:cNvSpPr/>
          <p:nvPr/>
        </p:nvSpPr>
        <p:spPr>
          <a:xfrm>
            <a:off x="2930882" y="1494264"/>
            <a:ext cx="1311248" cy="230832"/>
          </a:xfrm>
          <a:prstGeom prst="rect">
            <a:avLst/>
          </a:prstGeom>
        </p:spPr>
        <p:txBody>
          <a:bodyPr wrap="square">
            <a:spAutoFit/>
          </a:bodyPr>
          <a:lstStyle/>
          <a:p>
            <a:pPr lvl="0"/>
            <a:r>
              <a:rPr lang="en-AU" sz="900" b="1" dirty="0">
                <a:solidFill>
                  <a:srgbClr val="C00000"/>
                </a:solidFill>
              </a:rPr>
              <a:t>Behind Schedule (3)</a:t>
            </a:r>
            <a:endParaRPr lang="en-AU" sz="900" b="1" dirty="0">
              <a:solidFill>
                <a:srgbClr val="C00000"/>
              </a:solidFill>
              <a:latin typeface="+mj-lt"/>
            </a:endParaRPr>
          </a:p>
        </p:txBody>
      </p:sp>
      <p:sp>
        <p:nvSpPr>
          <p:cNvPr id="16" name="Rectangle 15">
            <a:extLst>
              <a:ext uri="{FF2B5EF4-FFF2-40B4-BE49-F238E27FC236}">
                <a16:creationId xmlns:a16="http://schemas.microsoft.com/office/drawing/2014/main" id="{4FE6AFA7-6F4C-F60C-5915-7ACB70AAA797}"/>
              </a:ext>
            </a:extLst>
          </p:cNvPr>
          <p:cNvSpPr/>
          <p:nvPr/>
        </p:nvSpPr>
        <p:spPr>
          <a:xfrm>
            <a:off x="2985907" y="1963965"/>
            <a:ext cx="1545943" cy="230832"/>
          </a:xfrm>
          <a:prstGeom prst="rect">
            <a:avLst/>
          </a:prstGeom>
        </p:spPr>
        <p:txBody>
          <a:bodyPr wrap="square">
            <a:spAutoFit/>
          </a:bodyPr>
          <a:lstStyle/>
          <a:p>
            <a:pPr lvl="0"/>
            <a:r>
              <a:rPr lang="en-AU" sz="900" b="1" dirty="0">
                <a:solidFill>
                  <a:schemeClr val="accent2"/>
                </a:solidFill>
              </a:rPr>
              <a:t>In Progress (8)</a:t>
            </a:r>
            <a:endParaRPr lang="en-AU" sz="900" b="1" dirty="0">
              <a:solidFill>
                <a:schemeClr val="accent2"/>
              </a:solidFill>
              <a:latin typeface="+mj-lt"/>
            </a:endParaRPr>
          </a:p>
        </p:txBody>
      </p:sp>
      <p:sp>
        <p:nvSpPr>
          <p:cNvPr id="17" name="Rectangle 16">
            <a:extLst>
              <a:ext uri="{FF2B5EF4-FFF2-40B4-BE49-F238E27FC236}">
                <a16:creationId xmlns:a16="http://schemas.microsoft.com/office/drawing/2014/main" id="{CBF7291B-C89E-ECD6-AA65-FB53A9F408A9}"/>
              </a:ext>
            </a:extLst>
          </p:cNvPr>
          <p:cNvSpPr/>
          <p:nvPr/>
        </p:nvSpPr>
        <p:spPr>
          <a:xfrm>
            <a:off x="3017327" y="4578672"/>
            <a:ext cx="1311248" cy="230832"/>
          </a:xfrm>
          <a:prstGeom prst="rect">
            <a:avLst/>
          </a:prstGeom>
        </p:spPr>
        <p:txBody>
          <a:bodyPr wrap="square">
            <a:spAutoFit/>
          </a:bodyPr>
          <a:lstStyle/>
          <a:p>
            <a:pPr lvl="0"/>
            <a:r>
              <a:rPr lang="en-AU" sz="900" b="1" dirty="0">
                <a:solidFill>
                  <a:schemeClr val="accent4">
                    <a:lumMod val="60000"/>
                    <a:lumOff val="40000"/>
                  </a:schemeClr>
                </a:solidFill>
              </a:rPr>
              <a:t>Deferred (1)</a:t>
            </a:r>
            <a:endParaRPr lang="en-AU" sz="900" b="1" dirty="0">
              <a:solidFill>
                <a:schemeClr val="accent4">
                  <a:lumMod val="60000"/>
                  <a:lumOff val="40000"/>
                </a:schemeClr>
              </a:solidFill>
              <a:latin typeface="+mj-lt"/>
            </a:endParaRPr>
          </a:p>
        </p:txBody>
      </p:sp>
      <p:sp>
        <p:nvSpPr>
          <p:cNvPr id="19" name="Rectangle 18">
            <a:extLst>
              <a:ext uri="{FF2B5EF4-FFF2-40B4-BE49-F238E27FC236}">
                <a16:creationId xmlns:a16="http://schemas.microsoft.com/office/drawing/2014/main" id="{DF34828B-4483-9900-8E80-27F3E74E59DF}"/>
              </a:ext>
            </a:extLst>
          </p:cNvPr>
          <p:cNvSpPr/>
          <p:nvPr/>
        </p:nvSpPr>
        <p:spPr>
          <a:xfrm>
            <a:off x="2993440" y="2692637"/>
            <a:ext cx="1545943" cy="230832"/>
          </a:xfrm>
          <a:prstGeom prst="rect">
            <a:avLst/>
          </a:prstGeom>
        </p:spPr>
        <p:txBody>
          <a:bodyPr wrap="square">
            <a:spAutoFit/>
          </a:bodyPr>
          <a:lstStyle/>
          <a:p>
            <a:pPr lvl="0"/>
            <a:r>
              <a:rPr lang="en-AU" sz="900" b="1" dirty="0">
                <a:solidFill>
                  <a:schemeClr val="accent2"/>
                </a:solidFill>
              </a:rPr>
              <a:t>In Progress (1)</a:t>
            </a:r>
            <a:endParaRPr lang="en-AU" sz="900" b="1" dirty="0">
              <a:solidFill>
                <a:schemeClr val="accent2"/>
              </a:solidFill>
              <a:latin typeface="+mj-lt"/>
            </a:endParaRPr>
          </a:p>
        </p:txBody>
      </p:sp>
      <p:sp>
        <p:nvSpPr>
          <p:cNvPr id="20" name="Rectangle 19">
            <a:extLst>
              <a:ext uri="{FF2B5EF4-FFF2-40B4-BE49-F238E27FC236}">
                <a16:creationId xmlns:a16="http://schemas.microsoft.com/office/drawing/2014/main" id="{B83F200C-1C4F-90CD-225A-FF0E4322AF80}"/>
              </a:ext>
            </a:extLst>
          </p:cNvPr>
          <p:cNvSpPr/>
          <p:nvPr/>
        </p:nvSpPr>
        <p:spPr>
          <a:xfrm>
            <a:off x="3091596" y="3631865"/>
            <a:ext cx="1545943" cy="230832"/>
          </a:xfrm>
          <a:prstGeom prst="rect">
            <a:avLst/>
          </a:prstGeom>
        </p:spPr>
        <p:txBody>
          <a:bodyPr wrap="square">
            <a:spAutoFit/>
          </a:bodyPr>
          <a:lstStyle/>
          <a:p>
            <a:pPr lvl="0"/>
            <a:r>
              <a:rPr lang="en-AU" sz="900" b="1" dirty="0">
                <a:solidFill>
                  <a:schemeClr val="accent2"/>
                </a:solidFill>
              </a:rPr>
              <a:t>In Progress (6)</a:t>
            </a:r>
            <a:endParaRPr lang="en-AU" sz="900" b="1" dirty="0">
              <a:solidFill>
                <a:schemeClr val="accent2"/>
              </a:solidFill>
              <a:latin typeface="+mj-lt"/>
            </a:endParaRPr>
          </a:p>
        </p:txBody>
      </p:sp>
      <p:sp>
        <p:nvSpPr>
          <p:cNvPr id="21" name="Rectangle 20">
            <a:extLst>
              <a:ext uri="{FF2B5EF4-FFF2-40B4-BE49-F238E27FC236}">
                <a16:creationId xmlns:a16="http://schemas.microsoft.com/office/drawing/2014/main" id="{70B2723C-1C66-858C-2638-6CD28C965B49}"/>
              </a:ext>
            </a:extLst>
          </p:cNvPr>
          <p:cNvSpPr/>
          <p:nvPr/>
        </p:nvSpPr>
        <p:spPr>
          <a:xfrm>
            <a:off x="3017327" y="4223545"/>
            <a:ext cx="1545943" cy="230832"/>
          </a:xfrm>
          <a:prstGeom prst="rect">
            <a:avLst/>
          </a:prstGeom>
        </p:spPr>
        <p:txBody>
          <a:bodyPr wrap="square">
            <a:spAutoFit/>
          </a:bodyPr>
          <a:lstStyle/>
          <a:p>
            <a:pPr lvl="0"/>
            <a:r>
              <a:rPr lang="en-AU" sz="900" b="1" dirty="0">
                <a:solidFill>
                  <a:schemeClr val="accent2"/>
                </a:solidFill>
              </a:rPr>
              <a:t>In Progress (5)</a:t>
            </a:r>
            <a:endParaRPr lang="en-AU" sz="900" b="1" dirty="0">
              <a:solidFill>
                <a:schemeClr val="accent2"/>
              </a:solidFill>
              <a:latin typeface="+mj-lt"/>
            </a:endParaRPr>
          </a:p>
        </p:txBody>
      </p:sp>
      <p:grpSp>
        <p:nvGrpSpPr>
          <p:cNvPr id="22" name="Group 21">
            <a:extLst>
              <a:ext uri="{FF2B5EF4-FFF2-40B4-BE49-F238E27FC236}">
                <a16:creationId xmlns:a16="http://schemas.microsoft.com/office/drawing/2014/main" id="{8B260851-CC07-CF0A-F254-F7855BC36E49}"/>
              </a:ext>
            </a:extLst>
          </p:cNvPr>
          <p:cNvGrpSpPr>
            <a:grpSpLocks noChangeAspect="1"/>
          </p:cNvGrpSpPr>
          <p:nvPr/>
        </p:nvGrpSpPr>
        <p:grpSpPr>
          <a:xfrm>
            <a:off x="1685829" y="3424521"/>
            <a:ext cx="318858" cy="285722"/>
            <a:chOff x="3343061" y="6674708"/>
            <a:chExt cx="1098164" cy="1098164"/>
          </a:xfrm>
        </p:grpSpPr>
        <p:sp>
          <p:nvSpPr>
            <p:cNvPr id="23" name="Oval 22">
              <a:extLst>
                <a:ext uri="{FF2B5EF4-FFF2-40B4-BE49-F238E27FC236}">
                  <a16:creationId xmlns:a16="http://schemas.microsoft.com/office/drawing/2014/main" id="{D41FC295-60B7-622A-C89D-8943305EF7A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4" name="Rounded Rectangle 198">
              <a:extLst>
                <a:ext uri="{FF2B5EF4-FFF2-40B4-BE49-F238E27FC236}">
                  <a16:creationId xmlns:a16="http://schemas.microsoft.com/office/drawing/2014/main" id="{0B3FACB6-8F82-A93C-19A2-C7A92625C8A2}"/>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 name="Rectangle 2">
            <a:extLst>
              <a:ext uri="{FF2B5EF4-FFF2-40B4-BE49-F238E27FC236}">
                <a16:creationId xmlns:a16="http://schemas.microsoft.com/office/drawing/2014/main" id="{7E96983A-2670-BAB2-1976-4D699E5B8CE0}"/>
              </a:ext>
            </a:extLst>
          </p:cNvPr>
          <p:cNvSpPr/>
          <p:nvPr/>
        </p:nvSpPr>
        <p:spPr>
          <a:xfrm>
            <a:off x="2994915" y="2241921"/>
            <a:ext cx="1311248" cy="230832"/>
          </a:xfrm>
          <a:prstGeom prst="rect">
            <a:avLst/>
          </a:prstGeom>
        </p:spPr>
        <p:txBody>
          <a:bodyPr wrap="square">
            <a:spAutoFit/>
          </a:bodyPr>
          <a:lstStyle/>
          <a:p>
            <a:pPr lvl="0"/>
            <a:r>
              <a:rPr lang="en-AU" sz="900" b="1" dirty="0">
                <a:solidFill>
                  <a:schemeClr val="accent5">
                    <a:lumMod val="75000"/>
                  </a:schemeClr>
                </a:solidFill>
              </a:rPr>
              <a:t>Completed (1)</a:t>
            </a:r>
            <a:endParaRPr lang="en-AU" sz="900" b="1" dirty="0">
              <a:solidFill>
                <a:schemeClr val="accent5">
                  <a:lumMod val="75000"/>
                </a:schemeClr>
              </a:solidFill>
              <a:latin typeface="+mj-lt"/>
            </a:endParaRPr>
          </a:p>
        </p:txBody>
      </p:sp>
      <p:grpSp>
        <p:nvGrpSpPr>
          <p:cNvPr id="9" name="Group 8">
            <a:extLst>
              <a:ext uri="{FF2B5EF4-FFF2-40B4-BE49-F238E27FC236}">
                <a16:creationId xmlns:a16="http://schemas.microsoft.com/office/drawing/2014/main" id="{C9E636E4-EA85-DA4A-5AA8-780FE095C88C}"/>
              </a:ext>
            </a:extLst>
          </p:cNvPr>
          <p:cNvGrpSpPr>
            <a:grpSpLocks noChangeAspect="1"/>
          </p:cNvGrpSpPr>
          <p:nvPr/>
        </p:nvGrpSpPr>
        <p:grpSpPr>
          <a:xfrm>
            <a:off x="1674680" y="1880038"/>
            <a:ext cx="318858" cy="285722"/>
            <a:chOff x="3343061" y="6674708"/>
            <a:chExt cx="1098164" cy="1098164"/>
          </a:xfrm>
        </p:grpSpPr>
        <p:sp>
          <p:nvSpPr>
            <p:cNvPr id="10" name="Oval 9">
              <a:extLst>
                <a:ext uri="{FF2B5EF4-FFF2-40B4-BE49-F238E27FC236}">
                  <a16:creationId xmlns:a16="http://schemas.microsoft.com/office/drawing/2014/main" id="{80FDE26A-01E3-0915-DDA3-F25315F392B3}"/>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 name="Rounded Rectangle 198">
              <a:extLst>
                <a:ext uri="{FF2B5EF4-FFF2-40B4-BE49-F238E27FC236}">
                  <a16:creationId xmlns:a16="http://schemas.microsoft.com/office/drawing/2014/main" id="{193E9FA5-547F-3D10-DFCB-9463CB20BCCF}"/>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2" name="Rectangle 11">
            <a:extLst>
              <a:ext uri="{FF2B5EF4-FFF2-40B4-BE49-F238E27FC236}">
                <a16:creationId xmlns:a16="http://schemas.microsoft.com/office/drawing/2014/main" id="{E43F6959-2016-3972-A4CD-45453645AE8D}"/>
              </a:ext>
            </a:extLst>
          </p:cNvPr>
          <p:cNvSpPr/>
          <p:nvPr/>
        </p:nvSpPr>
        <p:spPr>
          <a:xfrm>
            <a:off x="1357574" y="2150367"/>
            <a:ext cx="991372" cy="369332"/>
          </a:xfrm>
          <a:prstGeom prst="rect">
            <a:avLst/>
          </a:prstGeom>
        </p:spPr>
        <p:txBody>
          <a:bodyPr wrap="square">
            <a:spAutoFit/>
          </a:bodyPr>
          <a:lstStyle/>
          <a:p>
            <a:pPr lvl="0" algn="ctr"/>
            <a:r>
              <a:rPr lang="en-AU" sz="900" b="1" dirty="0">
                <a:solidFill>
                  <a:schemeClr val="accent5">
                    <a:lumMod val="75000"/>
                  </a:schemeClr>
                </a:solidFill>
                <a:latin typeface="+mj-lt"/>
              </a:rPr>
              <a:t>1 of 2 Targets met or exceeded</a:t>
            </a:r>
          </a:p>
        </p:txBody>
      </p:sp>
      <p:sp>
        <p:nvSpPr>
          <p:cNvPr id="13" name="Rectangle 12">
            <a:extLst>
              <a:ext uri="{FF2B5EF4-FFF2-40B4-BE49-F238E27FC236}">
                <a16:creationId xmlns:a16="http://schemas.microsoft.com/office/drawing/2014/main" id="{4E81AE68-3285-C824-FD58-60A40D748B88}"/>
              </a:ext>
            </a:extLst>
          </p:cNvPr>
          <p:cNvSpPr/>
          <p:nvPr/>
        </p:nvSpPr>
        <p:spPr>
          <a:xfrm>
            <a:off x="1269801" y="2938290"/>
            <a:ext cx="1113203" cy="369332"/>
          </a:xfrm>
          <a:prstGeom prst="rect">
            <a:avLst/>
          </a:prstGeom>
        </p:spPr>
        <p:txBody>
          <a:bodyPr wrap="square">
            <a:spAutoFit/>
          </a:bodyPr>
          <a:lstStyle/>
          <a:p>
            <a:pPr lvl="0" algn="ctr"/>
            <a:r>
              <a:rPr lang="en-AU" sz="900" b="1" dirty="0">
                <a:solidFill>
                  <a:schemeClr val="accent5">
                    <a:lumMod val="75000"/>
                  </a:schemeClr>
                </a:solidFill>
                <a:latin typeface="+mj-lt"/>
              </a:rPr>
              <a:t>3 of 3 Targets met, N/A or exceeded</a:t>
            </a:r>
          </a:p>
        </p:txBody>
      </p:sp>
      <p:sp>
        <p:nvSpPr>
          <p:cNvPr id="18" name="Rectangle 17">
            <a:extLst>
              <a:ext uri="{FF2B5EF4-FFF2-40B4-BE49-F238E27FC236}">
                <a16:creationId xmlns:a16="http://schemas.microsoft.com/office/drawing/2014/main" id="{1C9B631F-3EC3-46EB-9134-B22701690A9D}"/>
              </a:ext>
            </a:extLst>
          </p:cNvPr>
          <p:cNvSpPr/>
          <p:nvPr/>
        </p:nvSpPr>
        <p:spPr>
          <a:xfrm>
            <a:off x="2821876" y="1633452"/>
            <a:ext cx="1311248" cy="230832"/>
          </a:xfrm>
          <a:prstGeom prst="rect">
            <a:avLst/>
          </a:prstGeom>
        </p:spPr>
        <p:txBody>
          <a:bodyPr wrap="square">
            <a:spAutoFit/>
          </a:bodyPr>
          <a:lstStyle/>
          <a:p>
            <a:pPr lvl="0"/>
            <a:r>
              <a:rPr lang="en-AU" sz="900" b="1" dirty="0">
                <a:solidFill>
                  <a:srgbClr val="9A0000"/>
                </a:solidFill>
              </a:rPr>
              <a:t>Cancelled (1)</a:t>
            </a:r>
            <a:endParaRPr lang="en-AU" sz="900" b="1" dirty="0">
              <a:solidFill>
                <a:srgbClr val="9A0000"/>
              </a:solidFill>
              <a:latin typeface="+mj-lt"/>
            </a:endParaRPr>
          </a:p>
        </p:txBody>
      </p:sp>
      <p:sp>
        <p:nvSpPr>
          <p:cNvPr id="25" name="Rectangle 24">
            <a:extLst>
              <a:ext uri="{FF2B5EF4-FFF2-40B4-BE49-F238E27FC236}">
                <a16:creationId xmlns:a16="http://schemas.microsoft.com/office/drawing/2014/main" id="{713ECC14-33F1-761C-0750-EF5091ED7992}"/>
              </a:ext>
            </a:extLst>
          </p:cNvPr>
          <p:cNvSpPr/>
          <p:nvPr/>
        </p:nvSpPr>
        <p:spPr>
          <a:xfrm>
            <a:off x="2979614" y="2955997"/>
            <a:ext cx="1311248" cy="230832"/>
          </a:xfrm>
          <a:prstGeom prst="rect">
            <a:avLst/>
          </a:prstGeom>
        </p:spPr>
        <p:txBody>
          <a:bodyPr wrap="square">
            <a:spAutoFit/>
          </a:bodyPr>
          <a:lstStyle/>
          <a:p>
            <a:pPr lvl="0"/>
            <a:r>
              <a:rPr lang="en-AU" sz="900" b="1" dirty="0">
                <a:solidFill>
                  <a:schemeClr val="accent5">
                    <a:lumMod val="75000"/>
                  </a:schemeClr>
                </a:solidFill>
              </a:rPr>
              <a:t>Completed (1)</a:t>
            </a:r>
            <a:endParaRPr lang="en-AU" sz="900" b="1" dirty="0">
              <a:solidFill>
                <a:schemeClr val="accent5">
                  <a:lumMod val="75000"/>
                </a:schemeClr>
              </a:solidFill>
              <a:latin typeface="+mj-lt"/>
            </a:endParaRPr>
          </a:p>
        </p:txBody>
      </p:sp>
      <p:grpSp>
        <p:nvGrpSpPr>
          <p:cNvPr id="26" name="Group 25">
            <a:extLst>
              <a:ext uri="{FF2B5EF4-FFF2-40B4-BE49-F238E27FC236}">
                <a16:creationId xmlns:a16="http://schemas.microsoft.com/office/drawing/2014/main" id="{248592A9-D572-5C25-5C84-D034D890110D}"/>
              </a:ext>
            </a:extLst>
          </p:cNvPr>
          <p:cNvGrpSpPr>
            <a:grpSpLocks noChangeAspect="1"/>
          </p:cNvGrpSpPr>
          <p:nvPr/>
        </p:nvGrpSpPr>
        <p:grpSpPr>
          <a:xfrm>
            <a:off x="1669543" y="4223545"/>
            <a:ext cx="318858" cy="285722"/>
            <a:chOff x="3343061" y="6674708"/>
            <a:chExt cx="1098164" cy="1098164"/>
          </a:xfrm>
        </p:grpSpPr>
        <p:sp>
          <p:nvSpPr>
            <p:cNvPr id="27" name="Oval 26">
              <a:extLst>
                <a:ext uri="{FF2B5EF4-FFF2-40B4-BE49-F238E27FC236}">
                  <a16:creationId xmlns:a16="http://schemas.microsoft.com/office/drawing/2014/main" id="{8740C109-FED2-CDD2-1E04-14B48E399DD8}"/>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8" name="Rounded Rectangle 198">
              <a:extLst>
                <a:ext uri="{FF2B5EF4-FFF2-40B4-BE49-F238E27FC236}">
                  <a16:creationId xmlns:a16="http://schemas.microsoft.com/office/drawing/2014/main" id="{B2B9BE18-2B58-24C1-A446-6BC58C1FBE2C}"/>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69126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3410614" cy="461665"/>
          </a:xfrm>
          <a:prstGeom prst="rect">
            <a:avLst/>
          </a:prstGeom>
          <a:noFill/>
        </p:spPr>
        <p:txBody>
          <a:bodyPr wrap="none" rtlCol="0">
            <a:spAutoFit/>
          </a:bodyPr>
          <a:lstStyle/>
          <a:p>
            <a:r>
              <a:rPr lang="en-US" sz="2400" b="1" dirty="0">
                <a:solidFill>
                  <a:schemeClr val="bg1"/>
                </a:solidFill>
              </a:rPr>
              <a:t>5. Capital Works Program</a:t>
            </a:r>
            <a:endParaRPr lang="en-AU" sz="2400" b="1" dirty="0">
              <a:solidFill>
                <a:schemeClr val="bg1"/>
              </a:solidFill>
            </a:endParaRPr>
          </a:p>
        </p:txBody>
      </p:sp>
      <p:sp>
        <p:nvSpPr>
          <p:cNvPr id="4" name="TextBox 3"/>
          <p:cNvSpPr txBox="1"/>
          <p:nvPr/>
        </p:nvSpPr>
        <p:spPr>
          <a:xfrm>
            <a:off x="212917" y="3856096"/>
            <a:ext cx="4920001" cy="307777"/>
          </a:xfrm>
          <a:prstGeom prst="rect">
            <a:avLst/>
          </a:prstGeom>
          <a:noFill/>
        </p:spPr>
        <p:txBody>
          <a:bodyPr wrap="none" rtlCol="0">
            <a:spAutoFit/>
          </a:bodyPr>
          <a:lstStyle/>
          <a:p>
            <a:r>
              <a:rPr lang="en-US" sz="1400" b="1" dirty="0"/>
              <a:t>Financial Performance by Asset Category (preliminary numbers)</a:t>
            </a:r>
            <a:endParaRPr lang="en-AU" sz="1400" b="1" dirty="0"/>
          </a:p>
        </p:txBody>
      </p:sp>
      <p:sp>
        <p:nvSpPr>
          <p:cNvPr id="14" name="TextBox 13"/>
          <p:cNvSpPr txBox="1"/>
          <p:nvPr/>
        </p:nvSpPr>
        <p:spPr>
          <a:xfrm>
            <a:off x="331489" y="1928664"/>
            <a:ext cx="928396" cy="307777"/>
          </a:xfrm>
          <a:prstGeom prst="rect">
            <a:avLst/>
          </a:prstGeom>
          <a:noFill/>
        </p:spPr>
        <p:txBody>
          <a:bodyPr wrap="none" rtlCol="0">
            <a:spAutoFit/>
          </a:bodyPr>
          <a:lstStyle/>
          <a:p>
            <a:r>
              <a:rPr lang="en-US" sz="1400" b="1" dirty="0"/>
              <a:t>Highlights</a:t>
            </a:r>
            <a:endParaRPr lang="en-AU" sz="1400" b="1" dirty="0"/>
          </a:p>
        </p:txBody>
      </p:sp>
      <p:sp>
        <p:nvSpPr>
          <p:cNvPr id="15" name="TextBox 14"/>
          <p:cNvSpPr txBox="1"/>
          <p:nvPr/>
        </p:nvSpPr>
        <p:spPr>
          <a:xfrm>
            <a:off x="210060" y="920552"/>
            <a:ext cx="6531308" cy="938719"/>
          </a:xfrm>
          <a:prstGeom prst="rect">
            <a:avLst/>
          </a:prstGeom>
          <a:noFill/>
        </p:spPr>
        <p:txBody>
          <a:bodyPr wrap="square" rtlCol="0">
            <a:spAutoFit/>
          </a:bodyPr>
          <a:lstStyle/>
          <a:p>
            <a:r>
              <a:rPr lang="en-US" sz="1100" dirty="0"/>
              <a:t>Quarter 3 of 2023-24 FY represents the continuation of the 2023-24 Capital Works Program, with approximately $5.1M of infrastructure delivered, and an additional $6.8M ordered during this period.</a:t>
            </a:r>
          </a:p>
          <a:p>
            <a:endParaRPr lang="en-US" sz="1100" dirty="0"/>
          </a:p>
          <a:p>
            <a:r>
              <a:rPr lang="en-US" sz="1100" dirty="0"/>
              <a:t>The primary focus of this quarter has been on tendering projects that were designed earlier in the year, and continuing delivery of asset renewal programs.  </a:t>
            </a:r>
          </a:p>
        </p:txBody>
      </p:sp>
      <p:sp>
        <p:nvSpPr>
          <p:cNvPr id="16" name="TextBox 15"/>
          <p:cNvSpPr txBox="1"/>
          <p:nvPr/>
        </p:nvSpPr>
        <p:spPr>
          <a:xfrm>
            <a:off x="260648" y="2164433"/>
            <a:ext cx="3168352" cy="1446550"/>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noProof="0" dirty="0">
                <a:solidFill>
                  <a:srgbClr val="1C1F2A"/>
                </a:solidFill>
              </a:rPr>
              <a:t>A natural burial ground was constructed at </a:t>
            </a:r>
            <a:r>
              <a:rPr lang="en-US" sz="1100" kern="0" noProof="0" dirty="0" err="1">
                <a:solidFill>
                  <a:srgbClr val="1C1F2A"/>
                </a:solidFill>
              </a:rPr>
              <a:t>Kersbrook</a:t>
            </a:r>
            <a:r>
              <a:rPr lang="en-US" sz="1100" kern="0" noProof="0" dirty="0">
                <a:solidFill>
                  <a:srgbClr val="1C1F2A"/>
                </a:solidFill>
              </a:rPr>
              <a:t> cemetery, complemented by seating and shelter.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Works commenced on the Warren Rd/ Lucky Hit Rd/ Martin Hill Rd intersection Blackspot project.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Many roads throughout the district were patched and resealed, including Cummings Drive, Summertown, and Edwards Hill Rd, </a:t>
            </a:r>
            <a:r>
              <a:rPr lang="en-US" sz="1100" kern="0" dirty="0" err="1">
                <a:solidFill>
                  <a:srgbClr val="1C1F2A"/>
                </a:solidFill>
              </a:rPr>
              <a:t>Lenswood</a:t>
            </a:r>
            <a:r>
              <a:rPr lang="en-US" sz="1100" kern="0" dirty="0">
                <a:solidFill>
                  <a:srgbClr val="1C1F2A"/>
                </a:solidFill>
              </a:rPr>
              <a:t>.</a:t>
            </a:r>
          </a:p>
        </p:txBody>
      </p:sp>
      <p:sp>
        <p:nvSpPr>
          <p:cNvPr id="17" name="TextBox 16"/>
          <p:cNvSpPr txBox="1"/>
          <p:nvPr/>
        </p:nvSpPr>
        <p:spPr>
          <a:xfrm>
            <a:off x="3599254" y="1928664"/>
            <a:ext cx="1096647" cy="307777"/>
          </a:xfrm>
          <a:prstGeom prst="rect">
            <a:avLst/>
          </a:prstGeom>
          <a:noFill/>
        </p:spPr>
        <p:txBody>
          <a:bodyPr wrap="none" rtlCol="0">
            <a:spAutoFit/>
          </a:bodyPr>
          <a:lstStyle/>
          <a:p>
            <a:r>
              <a:rPr lang="en-US" sz="1400" b="1" dirty="0"/>
              <a:t>What’s Next</a:t>
            </a:r>
            <a:endParaRPr lang="en-AU" sz="1400" b="1" dirty="0"/>
          </a:p>
        </p:txBody>
      </p:sp>
      <p:sp>
        <p:nvSpPr>
          <p:cNvPr id="18" name="Rectangle 17"/>
          <p:cNvSpPr/>
          <p:nvPr/>
        </p:nvSpPr>
        <p:spPr>
          <a:xfrm>
            <a:off x="3501008" y="2164433"/>
            <a:ext cx="3025503" cy="1446550"/>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noProof="0" dirty="0">
                <a:solidFill>
                  <a:srgbClr val="1C1F2A"/>
                </a:solidFill>
              </a:rPr>
              <a:t>Council's spray sealed roads renewal program will be completed.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Construction will commence on major road projects at Tiers Rd and Croft Rd.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0" dirty="0">
                <a:solidFill>
                  <a:srgbClr val="1C1F2A"/>
                </a:solidFill>
              </a:rPr>
              <a:t>Works to renew and upgrade playgrounds at Mylor and Protea Park will be completed.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0" dirty="0">
                <a:solidFill>
                  <a:srgbClr val="1C1F2A"/>
                </a:solidFill>
              </a:rPr>
              <a:t>Scoping works will commence to inform the 2024/25 Capital Works Program</a:t>
            </a:r>
          </a:p>
        </p:txBody>
      </p:sp>
      <p:graphicFrame>
        <p:nvGraphicFramePr>
          <p:cNvPr id="7" name="Table 6">
            <a:extLst>
              <a:ext uri="{FF2B5EF4-FFF2-40B4-BE49-F238E27FC236}">
                <a16:creationId xmlns:a16="http://schemas.microsoft.com/office/drawing/2014/main" id="{15BA44F7-8705-D5A3-429E-90EF263A6A9E}"/>
              </a:ext>
            </a:extLst>
          </p:cNvPr>
          <p:cNvGraphicFramePr>
            <a:graphicFrameLocks noGrp="1"/>
          </p:cNvGraphicFramePr>
          <p:nvPr>
            <p:extLst>
              <p:ext uri="{D42A27DB-BD31-4B8C-83A1-F6EECF244321}">
                <p14:modId xmlns:p14="http://schemas.microsoft.com/office/powerpoint/2010/main" val="3314450692"/>
              </p:ext>
            </p:extLst>
          </p:nvPr>
        </p:nvGraphicFramePr>
        <p:xfrm>
          <a:off x="887393" y="4233266"/>
          <a:ext cx="5227229" cy="5111392"/>
        </p:xfrm>
        <a:graphic>
          <a:graphicData uri="http://schemas.openxmlformats.org/drawingml/2006/table">
            <a:tbl>
              <a:tblPr firstRow="1" firstCol="1" lastRow="1" bandRow="1">
                <a:tableStyleId>{B301B821-A1FF-4177-AEE7-76D212191A09}</a:tableStyleId>
              </a:tblPr>
              <a:tblGrid>
                <a:gridCol w="258996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3"/>
                    </a:ext>
                  </a:extLst>
                </a:gridCol>
                <a:gridCol w="837061">
                  <a:extLst>
                    <a:ext uri="{9D8B030D-6E8A-4147-A177-3AD203B41FA5}">
                      <a16:colId xmlns:a16="http://schemas.microsoft.com/office/drawing/2014/main" val="20004"/>
                    </a:ext>
                  </a:extLst>
                </a:gridCol>
              </a:tblGrid>
              <a:tr h="641811">
                <a:tc>
                  <a:txBody>
                    <a:bodyPr/>
                    <a:lstStyle/>
                    <a:p>
                      <a:pPr algn="ctr">
                        <a:spcAft>
                          <a:spcPts val="0"/>
                        </a:spcAft>
                      </a:pPr>
                      <a:r>
                        <a:rPr lang="en-AU" sz="1000" dirty="0">
                          <a:effectLst/>
                        </a:rPr>
                        <a:t>Asset Category</a:t>
                      </a:r>
                      <a:endParaRPr lang="en-AU" sz="1300" dirty="0">
                        <a:solidFill>
                          <a:schemeClr val="bg1"/>
                        </a:solidFill>
                        <a:effectLst/>
                        <a:latin typeface="Garamond"/>
                        <a:ea typeface="Times New Roman"/>
                        <a:cs typeface="Times New Roman"/>
                      </a:endParaRPr>
                    </a:p>
                  </a:txBody>
                  <a:tcPr marL="68580" marR="68580" marT="0" marB="0" anchor="ctr"/>
                </a:tc>
                <a:tc>
                  <a:txBody>
                    <a:bodyPr/>
                    <a:lstStyle/>
                    <a:p>
                      <a:pPr algn="ctr">
                        <a:spcAft>
                          <a:spcPts val="0"/>
                        </a:spcAft>
                      </a:pPr>
                      <a:r>
                        <a:rPr lang="en-AU" sz="1000" dirty="0">
                          <a:effectLst/>
                        </a:rPr>
                        <a:t>YTD</a:t>
                      </a:r>
                      <a:endParaRPr lang="en-AU" sz="1300" dirty="0">
                        <a:effectLst/>
                      </a:endParaRPr>
                    </a:p>
                    <a:p>
                      <a:pPr algn="ctr">
                        <a:spcAft>
                          <a:spcPts val="0"/>
                        </a:spcAft>
                      </a:pPr>
                      <a:r>
                        <a:rPr lang="en-AU" sz="1000" dirty="0">
                          <a:effectLst/>
                        </a:rPr>
                        <a:t>Actuals</a:t>
                      </a:r>
                      <a:endParaRPr lang="en-AU" sz="1300" dirty="0">
                        <a:effectLst/>
                      </a:endParaRPr>
                    </a:p>
                    <a:p>
                      <a:pPr algn="ctr">
                        <a:spcAft>
                          <a:spcPts val="0"/>
                        </a:spcAft>
                      </a:pPr>
                      <a:r>
                        <a:rPr lang="en-AU" sz="1000" dirty="0">
                          <a:effectLst/>
                        </a:rPr>
                        <a:t>$’000</a:t>
                      </a:r>
                      <a:endParaRPr lang="en-AU" sz="1300" dirty="0">
                        <a:solidFill>
                          <a:schemeClr val="bg1"/>
                        </a:solidFill>
                        <a:effectLst/>
                        <a:latin typeface="Garamond"/>
                        <a:ea typeface="Times New Roman"/>
                        <a:cs typeface="Times New Roman"/>
                      </a:endParaRPr>
                    </a:p>
                  </a:txBody>
                  <a:tcPr marL="68580" marR="68580" marT="0" marB="0" anchor="ctr"/>
                </a:tc>
                <a:tc>
                  <a:txBody>
                    <a:bodyPr/>
                    <a:lstStyle/>
                    <a:p>
                      <a:pPr algn="ctr">
                        <a:spcAft>
                          <a:spcPts val="0"/>
                        </a:spcAft>
                      </a:pPr>
                      <a:r>
                        <a:rPr lang="en-AU" sz="1000" dirty="0">
                          <a:effectLst/>
                        </a:rPr>
                        <a:t>Annual Revised  Budget</a:t>
                      </a:r>
                      <a:endParaRPr lang="en-AU" sz="1300" dirty="0">
                        <a:effectLst/>
                      </a:endParaRPr>
                    </a:p>
                    <a:p>
                      <a:pPr algn="ctr">
                        <a:spcAft>
                          <a:spcPts val="0"/>
                        </a:spcAft>
                      </a:pPr>
                      <a:r>
                        <a:rPr lang="en-AU" sz="1000" dirty="0">
                          <a:effectLst/>
                        </a:rPr>
                        <a:t>$’000</a:t>
                      </a:r>
                      <a:endParaRPr lang="en-AU" sz="1300" b="1" dirty="0">
                        <a:solidFill>
                          <a:schemeClr val="bg1"/>
                        </a:solidFill>
                        <a:effectLst/>
                        <a:latin typeface="Garamond"/>
                        <a:ea typeface="Times New Roman"/>
                        <a:cs typeface="Times New Roman"/>
                      </a:endParaRPr>
                    </a:p>
                  </a:txBody>
                  <a:tcPr marL="68580" marR="68580" marT="0" marB="0" anchor="ctr">
                    <a:solidFill>
                      <a:schemeClr val="bg2">
                        <a:lumMod val="50000"/>
                      </a:schemeClr>
                    </a:solidFill>
                  </a:tcPr>
                </a:tc>
                <a:tc>
                  <a:txBody>
                    <a:bodyPr/>
                    <a:lstStyle/>
                    <a:p>
                      <a:pPr algn="ctr">
                        <a:spcAft>
                          <a:spcPts val="0"/>
                        </a:spcAft>
                      </a:pPr>
                      <a:r>
                        <a:rPr lang="en-AU" sz="1000" dirty="0">
                          <a:effectLst/>
                        </a:rPr>
                        <a:t>% Spent to Annual Budget $’000s</a:t>
                      </a:r>
                      <a:endParaRPr lang="en-AU" sz="1300" dirty="0">
                        <a:solidFill>
                          <a:schemeClr val="bg1"/>
                        </a:solidFill>
                        <a:effectLst/>
                        <a:latin typeface="Garamond"/>
                        <a:ea typeface="Times New Roman"/>
                        <a:cs typeface="Times New Roman"/>
                      </a:endParaRPr>
                    </a:p>
                  </a:txBody>
                  <a:tcPr marL="68580" marR="68580" marT="0" marB="0" anchor="ctr">
                    <a:solidFill>
                      <a:schemeClr val="bg2">
                        <a:lumMod val="50000"/>
                      </a:schemeClr>
                    </a:solidFill>
                  </a:tcPr>
                </a:tc>
                <a:extLst>
                  <a:ext uri="{0D108BD9-81ED-4DB2-BD59-A6C34878D82A}">
                    <a16:rowId xmlns:a16="http://schemas.microsoft.com/office/drawing/2014/main" val="10000"/>
                  </a:ext>
                </a:extLst>
              </a:tr>
              <a:tr h="225929">
                <a:tc>
                  <a:txBody>
                    <a:bodyPr/>
                    <a:lstStyle/>
                    <a:p>
                      <a:pPr algn="l" fontAlgn="b"/>
                      <a:r>
                        <a:rPr lang="en-AU" sz="1100" b="1" i="0" u="none" strike="noStrike" dirty="0">
                          <a:solidFill>
                            <a:srgbClr val="000000"/>
                          </a:solidFill>
                          <a:effectLst/>
                          <a:latin typeface="Calibri" panose="020F0502020204030204" pitchFamily="34" charset="0"/>
                        </a:rPr>
                        <a:t>Bridges</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174</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1,160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15.0%</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214452">
                <a:tc>
                  <a:txBody>
                    <a:bodyPr/>
                    <a:lstStyle/>
                    <a:p>
                      <a:pPr algn="l" fontAlgn="b"/>
                      <a:r>
                        <a:rPr lang="en-AU" sz="1100" b="1" i="0" u="none" strike="noStrike" dirty="0">
                          <a:solidFill>
                            <a:srgbClr val="000000"/>
                          </a:solidFill>
                          <a:effectLst/>
                          <a:latin typeface="Calibri" panose="020F0502020204030204" pitchFamily="34" charset="0"/>
                        </a:rPr>
                        <a:t>Buildings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1,061</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5,861</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18.1%</a:t>
                      </a:r>
                    </a:p>
                  </a:txBody>
                  <a:tcPr marL="0" marR="0" marT="0" marB="0" anchor="ctr"/>
                </a:tc>
                <a:extLst>
                  <a:ext uri="{0D108BD9-81ED-4DB2-BD59-A6C34878D82A}">
                    <a16:rowId xmlns:a16="http://schemas.microsoft.com/office/drawing/2014/main" val="10002"/>
                  </a:ext>
                </a:extLst>
              </a:tr>
              <a:tr h="214452">
                <a:tc>
                  <a:txBody>
                    <a:bodyPr/>
                    <a:lstStyle/>
                    <a:p>
                      <a:pPr algn="l" fontAlgn="b"/>
                      <a:r>
                        <a:rPr lang="en-AU" sz="1100" b="1" i="0" u="none" strike="noStrike" dirty="0">
                          <a:solidFill>
                            <a:srgbClr val="000000"/>
                          </a:solidFill>
                          <a:effectLst/>
                          <a:latin typeface="Calibri" panose="020F0502020204030204" pitchFamily="34" charset="0"/>
                        </a:rPr>
                        <a:t>Cemeteries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53</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140</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38.0%</a:t>
                      </a:r>
                    </a:p>
                  </a:txBody>
                  <a:tcPr marL="0" marR="0" marT="0" marB="0" anchor="ctr"/>
                </a:tc>
                <a:extLst>
                  <a:ext uri="{0D108BD9-81ED-4DB2-BD59-A6C34878D82A}">
                    <a16:rowId xmlns:a16="http://schemas.microsoft.com/office/drawing/2014/main" val="10003"/>
                  </a:ext>
                </a:extLst>
              </a:tr>
              <a:tr h="225929">
                <a:tc>
                  <a:txBody>
                    <a:bodyPr/>
                    <a:lstStyle/>
                    <a:p>
                      <a:pPr algn="l" fontAlgn="b"/>
                      <a:r>
                        <a:rPr lang="en-AU" sz="1100" b="1" i="0" u="none" strike="noStrike" dirty="0">
                          <a:solidFill>
                            <a:srgbClr val="000000"/>
                          </a:solidFill>
                          <a:effectLst/>
                          <a:latin typeface="Calibri" panose="020F0502020204030204" pitchFamily="34" charset="0"/>
                        </a:rPr>
                        <a:t>CWMS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45</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260</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17.3%</a:t>
                      </a:r>
                    </a:p>
                  </a:txBody>
                  <a:tcPr marL="0" marR="0" marT="0" marB="0" anchor="ctr"/>
                </a:tc>
                <a:extLst>
                  <a:ext uri="{0D108BD9-81ED-4DB2-BD59-A6C34878D82A}">
                    <a16:rowId xmlns:a16="http://schemas.microsoft.com/office/drawing/2014/main" val="10004"/>
                  </a:ext>
                </a:extLst>
              </a:tr>
              <a:tr h="225929">
                <a:tc>
                  <a:txBody>
                    <a:bodyPr/>
                    <a:lstStyle/>
                    <a:p>
                      <a:pPr algn="l" fontAlgn="b"/>
                      <a:r>
                        <a:rPr lang="en-AU" sz="1100" b="1" i="0" u="none" strike="noStrike" dirty="0">
                          <a:solidFill>
                            <a:srgbClr val="000000"/>
                          </a:solidFill>
                          <a:effectLst/>
                          <a:latin typeface="Calibri" panose="020F0502020204030204" pitchFamily="34" charset="0"/>
                        </a:rPr>
                        <a:t>Footpaths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725</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855</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84.7%</a:t>
                      </a:r>
                    </a:p>
                  </a:txBody>
                  <a:tcPr marL="0" marR="0" marT="0" marB="0" anchor="ctr"/>
                </a:tc>
                <a:extLst>
                  <a:ext uri="{0D108BD9-81ED-4DB2-BD59-A6C34878D82A}">
                    <a16:rowId xmlns:a16="http://schemas.microsoft.com/office/drawing/2014/main" val="10005"/>
                  </a:ext>
                </a:extLst>
              </a:tr>
              <a:tr h="225929">
                <a:tc>
                  <a:txBody>
                    <a:bodyPr/>
                    <a:lstStyle/>
                    <a:p>
                      <a:pPr algn="l" fontAlgn="b"/>
                      <a:r>
                        <a:rPr lang="en-US" sz="1100" b="1" i="0" u="none" strike="noStrike" dirty="0">
                          <a:solidFill>
                            <a:srgbClr val="000000"/>
                          </a:solidFill>
                          <a:effectLst/>
                          <a:latin typeface="Calibri" panose="020F0502020204030204" pitchFamily="34" charset="0"/>
                        </a:rPr>
                        <a:t>Guardrails</a:t>
                      </a:r>
                      <a:endParaRPr lang="en-AU" sz="1100" b="1" i="0" u="none" strike="noStrike" dirty="0">
                        <a:solidFill>
                          <a:srgbClr val="000000"/>
                        </a:solidFill>
                        <a:effectLst/>
                        <a:latin typeface="Calibri" panose="020F0502020204030204" pitchFamily="34" charset="0"/>
                      </a:endParaRP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0.0%</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09829291"/>
                  </a:ext>
                </a:extLst>
              </a:tr>
              <a:tr h="226637">
                <a:tc>
                  <a:txBody>
                    <a:bodyPr/>
                    <a:lstStyle/>
                    <a:p>
                      <a:pPr algn="l" fontAlgn="b"/>
                      <a:r>
                        <a:rPr lang="en-AU" sz="1100" b="1" i="0" u="none" strike="noStrike" dirty="0">
                          <a:solidFill>
                            <a:srgbClr val="000000"/>
                          </a:solidFill>
                          <a:effectLst/>
                          <a:latin typeface="Calibri" panose="020F0502020204030204" pitchFamily="34" charset="0"/>
                        </a:rPr>
                        <a:t>Kerbing </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67</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0.0%</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6"/>
                  </a:ext>
                </a:extLst>
              </a:tr>
              <a:tr h="428905">
                <a:tc>
                  <a:txBody>
                    <a:bodyPr/>
                    <a:lstStyle/>
                    <a:p>
                      <a:pPr algn="l" fontAlgn="b"/>
                      <a:r>
                        <a:rPr lang="en-US" sz="1100" b="1" i="0" u="none" strike="noStrike" dirty="0">
                          <a:solidFill>
                            <a:srgbClr val="000000"/>
                          </a:solidFill>
                          <a:effectLst/>
                          <a:latin typeface="Calibri" panose="020F0502020204030204" pitchFamily="34" charset="0"/>
                        </a:rPr>
                        <a:t>Local Roads &amp; Community Infrastructure Program (LRCIP) – phase 1</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314</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771</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40.7%</a:t>
                      </a:r>
                    </a:p>
                  </a:txBody>
                  <a:tcPr marL="0" marR="0" marT="0" marB="0" anchor="ctr"/>
                </a:tc>
                <a:extLst>
                  <a:ext uri="{0D108BD9-81ED-4DB2-BD59-A6C34878D82A}">
                    <a16:rowId xmlns:a16="http://schemas.microsoft.com/office/drawing/2014/main" val="10007"/>
                  </a:ext>
                </a:extLst>
              </a:tr>
              <a:tr h="313547">
                <a:tc>
                  <a:txBody>
                    <a:bodyPr/>
                    <a:lstStyle/>
                    <a:p>
                      <a:pPr algn="l" fontAlgn="b"/>
                      <a:r>
                        <a:rPr lang="en-AU" sz="1100" b="1" i="0" u="none" strike="noStrike" dirty="0">
                          <a:solidFill>
                            <a:srgbClr val="000000"/>
                          </a:solidFill>
                          <a:effectLst/>
                          <a:latin typeface="Calibri" panose="020F0502020204030204" pitchFamily="34" charset="0"/>
                        </a:rPr>
                        <a:t>Roads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3,307</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7,829</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42.2%</a:t>
                      </a:r>
                    </a:p>
                  </a:txBody>
                  <a:tcPr marL="0" marR="0" marT="0" marB="0" anchor="ctr"/>
                </a:tc>
                <a:extLst>
                  <a:ext uri="{0D108BD9-81ED-4DB2-BD59-A6C34878D82A}">
                    <a16:rowId xmlns:a16="http://schemas.microsoft.com/office/drawing/2014/main" val="10009"/>
                  </a:ext>
                </a:extLst>
              </a:tr>
              <a:tr h="226637">
                <a:tc>
                  <a:txBody>
                    <a:bodyPr/>
                    <a:lstStyle/>
                    <a:p>
                      <a:pPr algn="l" fontAlgn="b"/>
                      <a:r>
                        <a:rPr lang="en-AU" sz="1100" b="1" i="0" u="none" strike="noStrike" dirty="0">
                          <a:solidFill>
                            <a:srgbClr val="000000"/>
                          </a:solidFill>
                          <a:effectLst/>
                          <a:latin typeface="Calibri" panose="020F0502020204030204" pitchFamily="34" charset="0"/>
                        </a:rPr>
                        <a:t>Sport &amp; Recreation</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562</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2,083</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27.0%</a:t>
                      </a:r>
                    </a:p>
                  </a:txBody>
                  <a:tcPr marL="0" marR="0" marT="0" marB="0" anchor="ctr"/>
                </a:tc>
                <a:extLst>
                  <a:ext uri="{0D108BD9-81ED-4DB2-BD59-A6C34878D82A}">
                    <a16:rowId xmlns:a16="http://schemas.microsoft.com/office/drawing/2014/main" val="10013"/>
                  </a:ext>
                </a:extLst>
              </a:tr>
              <a:tr h="226637">
                <a:tc>
                  <a:txBody>
                    <a:bodyPr/>
                    <a:lstStyle/>
                    <a:p>
                      <a:pPr algn="l" fontAlgn="b"/>
                      <a:r>
                        <a:rPr lang="en-AU" sz="1100" b="1" i="0" u="none" strike="noStrike" dirty="0">
                          <a:solidFill>
                            <a:srgbClr val="000000"/>
                          </a:solidFill>
                          <a:effectLst/>
                          <a:latin typeface="Calibri" panose="020F0502020204030204" pitchFamily="34" charset="0"/>
                        </a:rPr>
                        <a:t>Stormwater</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83</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610</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13.6%</a:t>
                      </a:r>
                    </a:p>
                  </a:txBody>
                  <a:tcPr marL="0" marR="0" marT="0" marB="0" anchor="ctr"/>
                </a:tc>
                <a:extLst>
                  <a:ext uri="{0D108BD9-81ED-4DB2-BD59-A6C34878D82A}">
                    <a16:rowId xmlns:a16="http://schemas.microsoft.com/office/drawing/2014/main" val="10014"/>
                  </a:ext>
                </a:extLst>
              </a:tr>
              <a:tr h="226637">
                <a:tc>
                  <a:txBody>
                    <a:bodyPr/>
                    <a:lstStyle/>
                    <a:p>
                      <a:pPr algn="l" fontAlgn="b"/>
                      <a:r>
                        <a:rPr lang="en-US" sz="1100" b="1" i="0" u="none" strike="noStrike" dirty="0">
                          <a:solidFill>
                            <a:srgbClr val="000000"/>
                          </a:solidFill>
                          <a:effectLst/>
                          <a:latin typeface="Calibri" panose="020F0502020204030204" pitchFamily="34" charset="0"/>
                        </a:rPr>
                        <a:t>Other - Retaining Walls, Street Furniture &amp; Traffic Management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137</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530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25.9%</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509601438"/>
                  </a:ext>
                </a:extLst>
              </a:tr>
              <a:tr h="226637">
                <a:tc>
                  <a:txBody>
                    <a:bodyPr/>
                    <a:lstStyle/>
                    <a:p>
                      <a:pPr algn="l" fontAlgn="b"/>
                      <a:r>
                        <a:rPr lang="en-AU" sz="1100" b="1" i="0" u="none" strike="noStrike" dirty="0">
                          <a:solidFill>
                            <a:srgbClr val="000000"/>
                          </a:solidFill>
                          <a:effectLst/>
                          <a:latin typeface="Calibri" panose="020F0502020204030204" pitchFamily="34" charset="0"/>
                        </a:rPr>
                        <a:t>Fleet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1,099</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2,167</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50.7%</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15"/>
                  </a:ext>
                </a:extLst>
              </a:tr>
              <a:tr h="226637">
                <a:tc>
                  <a:txBody>
                    <a:bodyPr/>
                    <a:lstStyle/>
                    <a:p>
                      <a:pPr algn="l" fontAlgn="b"/>
                      <a:r>
                        <a:rPr lang="en-AU" sz="1100" b="1" i="0" u="none" strike="noStrike" dirty="0">
                          <a:solidFill>
                            <a:srgbClr val="000000"/>
                          </a:solidFill>
                          <a:effectLst/>
                          <a:latin typeface="Calibri" panose="020F0502020204030204" pitchFamily="34" charset="0"/>
                        </a:rPr>
                        <a:t>ICT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447</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1,035</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43.2%</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16"/>
                  </a:ext>
                </a:extLst>
              </a:tr>
              <a:tr h="226637">
                <a:tc>
                  <a:txBody>
                    <a:bodyPr/>
                    <a:lstStyle/>
                    <a:p>
                      <a:pPr algn="l" fontAlgn="b"/>
                      <a:r>
                        <a:rPr lang="en-AU" sz="1100" b="1" i="0" u="none" strike="noStrike" dirty="0">
                          <a:solidFill>
                            <a:srgbClr val="000000"/>
                          </a:solidFill>
                          <a:effectLst/>
                          <a:latin typeface="Calibri" panose="020F0502020204030204" pitchFamily="34" charset="0"/>
                        </a:rPr>
                        <a:t>Plant &amp; Equipment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20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60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33.7%</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83988372"/>
                  </a:ext>
                </a:extLst>
              </a:tr>
              <a:tr h="226637">
                <a:tc>
                  <a:txBody>
                    <a:bodyPr/>
                    <a:lstStyle/>
                    <a:p>
                      <a:pPr algn="l" fontAlgn="b"/>
                      <a:r>
                        <a:rPr lang="en-US" sz="1100" b="1" i="0" u="none" strike="noStrike" dirty="0">
                          <a:solidFill>
                            <a:srgbClr val="000000"/>
                          </a:solidFill>
                          <a:effectLst/>
                          <a:latin typeface="Calibri" panose="020F0502020204030204" pitchFamily="34" charset="0"/>
                        </a:rPr>
                        <a:t>Project Management Costs</a:t>
                      </a:r>
                      <a:endParaRPr lang="en-AU" sz="1100" b="1" i="0" u="none" strike="noStrike" dirty="0">
                        <a:solidFill>
                          <a:srgbClr val="000000"/>
                        </a:solidFill>
                        <a:effectLst/>
                        <a:latin typeface="Calibri" panose="020F0502020204030204" pitchFamily="34" charset="0"/>
                      </a:endParaRP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1,511</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0.0%</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60961715"/>
                  </a:ext>
                </a:extLst>
              </a:tr>
              <a:tr h="226637">
                <a:tc>
                  <a:txBody>
                    <a:bodyPr/>
                    <a:lstStyle/>
                    <a:p>
                      <a:pPr algn="l" fontAlgn="b"/>
                      <a:r>
                        <a:rPr lang="en-AU" sz="1100" b="1" i="0" u="none" strike="noStrike" dirty="0">
                          <a:solidFill>
                            <a:srgbClr val="000000"/>
                          </a:solidFill>
                          <a:effectLst/>
                          <a:latin typeface="Calibri" panose="020F0502020204030204" pitchFamily="34" charset="0"/>
                        </a:rPr>
                        <a:t>Unbudgeted</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17</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0.0%</a:t>
                      </a:r>
                    </a:p>
                  </a:txBody>
                  <a:tcPr marL="0" marR="0" marT="0" marB="0" anchor="ctr"/>
                </a:tc>
                <a:extLst>
                  <a:ext uri="{0D108BD9-81ED-4DB2-BD59-A6C34878D82A}">
                    <a16:rowId xmlns:a16="http://schemas.microsoft.com/office/drawing/2014/main" val="3829527631"/>
                  </a:ext>
                </a:extLst>
              </a:tr>
              <a:tr h="246133">
                <a:tc>
                  <a:txBody>
                    <a:bodyPr/>
                    <a:lstStyle/>
                    <a:p>
                      <a:endParaRPr lang="en-AU" sz="1100" dirty="0">
                        <a:effectLst/>
                        <a:latin typeface="Calibri"/>
                      </a:endParaRPr>
                    </a:p>
                  </a:txBody>
                  <a:tcPr marL="68580" marR="68580" marT="0" marB="0" anchor="ctr">
                    <a:solidFill>
                      <a:schemeClr val="bg1">
                        <a:lumMod val="75000"/>
                      </a:schemeClr>
                    </a:solidFill>
                  </a:tcPr>
                </a:tc>
                <a:tc>
                  <a:txBody>
                    <a:bodyPr/>
                    <a:lstStyle/>
                    <a:p>
                      <a:pPr algn="ctr" fontAlgn="b"/>
                      <a:r>
                        <a:rPr lang="en-US" sz="1200" b="1" i="0" u="none" strike="noStrike" dirty="0">
                          <a:solidFill>
                            <a:srgbClr val="000000"/>
                          </a:solidFill>
                          <a:effectLst/>
                          <a:latin typeface="Arial" panose="020B0604020202020204" pitchFamily="34" charset="0"/>
                        </a:rPr>
                        <a:t>8,044</a:t>
                      </a:r>
                      <a:endParaRPr lang="en-AU" sz="1200" b="1" i="0" u="none" strike="noStrike" dirty="0">
                        <a:solidFill>
                          <a:srgbClr val="000000"/>
                        </a:solidFill>
                        <a:effectLst/>
                        <a:latin typeface="Arial" panose="020B0604020202020204" pitchFamily="34" charset="0"/>
                      </a:endParaRPr>
                    </a:p>
                  </a:txBody>
                  <a:tcPr marL="0" marR="0" marT="0" marB="0" anchor="ctr">
                    <a:solidFill>
                      <a:schemeClr val="bg1">
                        <a:lumMod val="75000"/>
                      </a:schemeClr>
                    </a:solidFill>
                  </a:tcPr>
                </a:tc>
                <a:tc>
                  <a:txBody>
                    <a:bodyPr/>
                    <a:lstStyle/>
                    <a:p>
                      <a:pPr algn="ctr" fontAlgn="b"/>
                      <a:r>
                        <a:rPr lang="en-US" sz="1200" b="1" i="0" u="none" strike="noStrike" dirty="0">
                          <a:solidFill>
                            <a:srgbClr val="000000"/>
                          </a:solidFill>
                          <a:effectLst/>
                          <a:latin typeface="Arial" panose="020B0604020202020204" pitchFamily="34" charset="0"/>
                        </a:rPr>
                        <a:t>24,937</a:t>
                      </a:r>
                      <a:endParaRPr lang="en-AU" sz="1200" b="1" i="0" u="none" strike="noStrike" dirty="0">
                        <a:solidFill>
                          <a:srgbClr val="000000"/>
                        </a:solidFill>
                        <a:effectLst/>
                        <a:latin typeface="Arial" panose="020B0604020202020204" pitchFamily="34" charset="0"/>
                      </a:endParaRPr>
                    </a:p>
                  </a:txBody>
                  <a:tcPr marL="0" marR="0" marT="0" marB="0" anchor="ctr">
                    <a:solidFill>
                      <a:schemeClr val="bg1">
                        <a:lumMod val="75000"/>
                      </a:schemeClr>
                    </a:solidFill>
                  </a:tcPr>
                </a:tc>
                <a:tc>
                  <a:txBody>
                    <a:bodyPr/>
                    <a:lstStyle/>
                    <a:p>
                      <a:pPr algn="ctr" fontAlgn="b"/>
                      <a:r>
                        <a:rPr lang="en-US" sz="1200" b="1" i="0" u="none" strike="noStrike" dirty="0">
                          <a:solidFill>
                            <a:srgbClr val="000000"/>
                          </a:solidFill>
                          <a:effectLst/>
                          <a:latin typeface="Arial" panose="020B0604020202020204" pitchFamily="34" charset="0"/>
                        </a:rPr>
                        <a:t>32.3%</a:t>
                      </a:r>
                      <a:endParaRPr lang="en-AU" sz="1200" b="1" i="0" u="none" strike="noStrike" dirty="0">
                        <a:solidFill>
                          <a:srgbClr val="000000"/>
                        </a:solidFill>
                        <a:effectLst/>
                        <a:latin typeface="Arial" panose="020B0604020202020204" pitchFamily="34" charset="0"/>
                      </a:endParaRPr>
                    </a:p>
                  </a:txBody>
                  <a:tcPr marL="0" marR="0" marT="0" marB="0" anchor="ctr">
                    <a:solidFill>
                      <a:schemeClr val="bg1">
                        <a:lumMod val="75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59618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2773388" cy="461665"/>
          </a:xfrm>
          <a:prstGeom prst="rect">
            <a:avLst/>
          </a:prstGeom>
          <a:noFill/>
        </p:spPr>
        <p:txBody>
          <a:bodyPr wrap="none" rtlCol="0">
            <a:spAutoFit/>
          </a:bodyPr>
          <a:lstStyle/>
          <a:p>
            <a:r>
              <a:rPr lang="en-US" sz="2400" b="1" dirty="0">
                <a:solidFill>
                  <a:schemeClr val="bg1"/>
                </a:solidFill>
              </a:rPr>
              <a:t>6. Savings Strategies</a:t>
            </a:r>
            <a:endParaRPr lang="en-AU" sz="2400" b="1" dirty="0">
              <a:solidFill>
                <a:schemeClr val="bg1"/>
              </a:solidFill>
            </a:endParaRPr>
          </a:p>
        </p:txBody>
      </p:sp>
      <p:graphicFrame>
        <p:nvGraphicFramePr>
          <p:cNvPr id="19" name="Table 19">
            <a:extLst>
              <a:ext uri="{FF2B5EF4-FFF2-40B4-BE49-F238E27FC236}">
                <a16:creationId xmlns:a16="http://schemas.microsoft.com/office/drawing/2014/main" id="{2C27759E-2CB4-1EED-1312-C74CF093B8F2}"/>
              </a:ext>
            </a:extLst>
          </p:cNvPr>
          <p:cNvGraphicFramePr>
            <a:graphicFrameLocks noGrp="1"/>
          </p:cNvGraphicFramePr>
          <p:nvPr>
            <p:extLst>
              <p:ext uri="{D42A27DB-BD31-4B8C-83A1-F6EECF244321}">
                <p14:modId xmlns:p14="http://schemas.microsoft.com/office/powerpoint/2010/main" val="739938059"/>
              </p:ext>
            </p:extLst>
          </p:nvPr>
        </p:nvGraphicFramePr>
        <p:xfrm>
          <a:off x="142864" y="2072680"/>
          <a:ext cx="6552727" cy="7272811"/>
        </p:xfrm>
        <a:graphic>
          <a:graphicData uri="http://schemas.openxmlformats.org/drawingml/2006/table">
            <a:tbl>
              <a:tblPr firstRow="1" lastRow="1" bandRow="1">
                <a:tableStyleId>{5C22544A-7EE6-4342-B048-85BDC9FD1C3A}</a:tableStyleId>
              </a:tblPr>
              <a:tblGrid>
                <a:gridCol w="3672408">
                  <a:extLst>
                    <a:ext uri="{9D8B030D-6E8A-4147-A177-3AD203B41FA5}">
                      <a16:colId xmlns:a16="http://schemas.microsoft.com/office/drawing/2014/main" val="1380471465"/>
                    </a:ext>
                  </a:extLst>
                </a:gridCol>
                <a:gridCol w="1461265">
                  <a:extLst>
                    <a:ext uri="{9D8B030D-6E8A-4147-A177-3AD203B41FA5}">
                      <a16:colId xmlns:a16="http://schemas.microsoft.com/office/drawing/2014/main" val="926820142"/>
                    </a:ext>
                  </a:extLst>
                </a:gridCol>
                <a:gridCol w="698975">
                  <a:extLst>
                    <a:ext uri="{9D8B030D-6E8A-4147-A177-3AD203B41FA5}">
                      <a16:colId xmlns:a16="http://schemas.microsoft.com/office/drawing/2014/main" val="2087259631"/>
                    </a:ext>
                  </a:extLst>
                </a:gridCol>
                <a:gridCol w="720079">
                  <a:extLst>
                    <a:ext uri="{9D8B030D-6E8A-4147-A177-3AD203B41FA5}">
                      <a16:colId xmlns:a16="http://schemas.microsoft.com/office/drawing/2014/main" val="827269686"/>
                    </a:ext>
                  </a:extLst>
                </a:gridCol>
              </a:tblGrid>
              <a:tr h="327532">
                <a:tc>
                  <a:txBody>
                    <a:bodyPr/>
                    <a:lstStyle/>
                    <a:p>
                      <a:r>
                        <a:rPr lang="en-US" sz="1400" dirty="0"/>
                        <a:t>Administrative Savings Strategies</a:t>
                      </a:r>
                      <a:endParaRPr lang="en-AU" sz="1400" dirty="0"/>
                    </a:p>
                  </a:txBody>
                  <a:tcPr/>
                </a:tc>
                <a:tc>
                  <a:txBody>
                    <a:bodyPr/>
                    <a:lstStyle/>
                    <a:p>
                      <a:pPr lvl="0" algn="ctr"/>
                      <a:r>
                        <a:rPr lang="en-US" sz="1050" dirty="0"/>
                        <a:t>Status</a:t>
                      </a:r>
                      <a:endParaRPr lang="en-AU" sz="1050" dirty="0"/>
                    </a:p>
                  </a:txBody>
                  <a:tcPr anchor="ctr"/>
                </a:tc>
                <a:tc>
                  <a:txBody>
                    <a:bodyPr/>
                    <a:lstStyle/>
                    <a:p>
                      <a:pPr lvl="0" algn="ctr"/>
                      <a:r>
                        <a:rPr lang="en-US" sz="1050" dirty="0"/>
                        <a:t>Planned</a:t>
                      </a:r>
                      <a:endParaRPr lang="en-AU" sz="1050" dirty="0"/>
                    </a:p>
                  </a:txBody>
                  <a:tcPr anchor="ctr"/>
                </a:tc>
                <a:tc>
                  <a:txBody>
                    <a:bodyPr/>
                    <a:lstStyle/>
                    <a:p>
                      <a:pPr lvl="0" algn="ctr"/>
                      <a:r>
                        <a:rPr lang="en-US" sz="1050" dirty="0"/>
                        <a:t>Achieved</a:t>
                      </a:r>
                      <a:endParaRPr lang="en-AU" sz="1050" dirty="0"/>
                    </a:p>
                  </a:txBody>
                  <a:tcPr anchor="ctr"/>
                </a:tc>
                <a:extLst>
                  <a:ext uri="{0D108BD9-81ED-4DB2-BD59-A6C34878D82A}">
                    <a16:rowId xmlns:a16="http://schemas.microsoft.com/office/drawing/2014/main" val="3028310036"/>
                  </a:ext>
                </a:extLst>
              </a:tr>
              <a:tr h="360284">
                <a:tc>
                  <a:txBody>
                    <a:bodyPr/>
                    <a:lstStyle/>
                    <a:p>
                      <a:pPr algn="l" fontAlgn="b"/>
                      <a:r>
                        <a:rPr lang="en-AU" sz="1100" b="1" i="0" u="none" strike="noStrike" dirty="0">
                          <a:solidFill>
                            <a:srgbClr val="000000"/>
                          </a:solidFill>
                          <a:effectLst/>
                          <a:latin typeface="Calibri" panose="020F0502020204030204" pitchFamily="34" charset="0"/>
                        </a:rPr>
                        <a:t>Remove media monitoring</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Alternate strategy in progress</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$14,250 </a:t>
                      </a:r>
                    </a:p>
                  </a:txBody>
                  <a:tcPr marL="0" marR="45720" marT="0" marB="0" anchor="ctr"/>
                </a:tc>
                <a:tc>
                  <a:txBody>
                    <a:bodyPr/>
                    <a:lstStyle/>
                    <a:p>
                      <a:pPr algn="r" fontAlgn="b"/>
                      <a:r>
                        <a:rPr lang="en-US" sz="1100" b="1" i="0" u="none" strike="noStrike" dirty="0">
                          <a:solidFill>
                            <a:srgbClr val="000000"/>
                          </a:solidFill>
                          <a:effectLst/>
                          <a:latin typeface="Calibri" panose="020F0502020204030204" pitchFamily="34" charset="0"/>
                        </a:rPr>
                        <a:t>$0</a:t>
                      </a:r>
                      <a:endParaRPr lang="en-AU" sz="1100" b="1" i="0" u="none" strike="noStrike" dirty="0">
                        <a:solidFill>
                          <a:srgbClr val="000000"/>
                        </a:solidFill>
                        <a:effectLst/>
                        <a:latin typeface="Calibri" panose="020F0502020204030204" pitchFamily="34" charset="0"/>
                      </a:endParaRPr>
                    </a:p>
                  </a:txBody>
                  <a:tcPr marL="0" marR="45720" marT="0" marB="0" anchor="ctr"/>
                </a:tc>
                <a:extLst>
                  <a:ext uri="{0D108BD9-81ED-4DB2-BD59-A6C34878D82A}">
                    <a16:rowId xmlns:a16="http://schemas.microsoft.com/office/drawing/2014/main" val="4282170596"/>
                  </a:ext>
                </a:extLst>
              </a:tr>
              <a:tr h="204836">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Media monitoring service extension continues while Council considers the future funding of this service. </a:t>
                      </a:r>
                      <a:endParaRPr lang="en-AU" sz="1100" b="0" i="0" u="none" strike="noStrike" dirty="0">
                        <a:solidFill>
                          <a:srgbClr val="000000"/>
                        </a:solidFill>
                        <a:effectLst/>
                        <a:latin typeface="Calibri" panose="020F0502020204030204" pitchFamily="34" charset="0"/>
                      </a:endParaRPr>
                    </a:p>
                  </a:txBody>
                  <a:tcPr marL="72000" marR="45720" marT="0" marB="0">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87114812"/>
                  </a:ext>
                </a:extLst>
              </a:tr>
              <a:tr h="180143">
                <a:tc>
                  <a:txBody>
                    <a:bodyPr/>
                    <a:lstStyle/>
                    <a:p>
                      <a:pPr algn="l" fontAlgn="b"/>
                      <a:r>
                        <a:rPr lang="en-AU" sz="1100" b="1" i="0" u="none" strike="noStrike" dirty="0">
                          <a:solidFill>
                            <a:srgbClr val="000000"/>
                          </a:solidFill>
                          <a:effectLst/>
                          <a:latin typeface="Calibri" panose="020F0502020204030204" pitchFamily="34" charset="0"/>
                        </a:rPr>
                        <a:t>Stop taking cash payments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$9,500 </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$9,500 </a:t>
                      </a:r>
                    </a:p>
                  </a:txBody>
                  <a:tcPr marL="0" marR="45720" marT="0" marB="0" anchor="ctr">
                    <a:solidFill>
                      <a:srgbClr val="E7EDEC"/>
                    </a:solidFill>
                  </a:tcPr>
                </a:tc>
                <a:extLst>
                  <a:ext uri="{0D108BD9-81ED-4DB2-BD59-A6C34878D82A}">
                    <a16:rowId xmlns:a16="http://schemas.microsoft.com/office/drawing/2014/main" val="4020037071"/>
                  </a:ext>
                </a:extLst>
              </a:tr>
              <a:tr h="540427">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Legal advice has highlighted complex challenges resulting in a pause on “ceasing cash payments”. However, savings have been achieved through implementation of other strategies in the library space resulting from the opening hours reduction.</a:t>
                      </a:r>
                      <a:endParaRPr lang="en-AU" sz="1100" b="0" i="0" u="none" strike="noStrike" dirty="0">
                        <a:solidFill>
                          <a:srgbClr val="000000"/>
                        </a:solidFill>
                        <a:effectLst/>
                        <a:latin typeface="Calibri" panose="020F0502020204030204" pitchFamily="34" charset="0"/>
                      </a:endParaRPr>
                    </a:p>
                  </a:txBody>
                  <a:tcPr marL="72000" marR="45720" marT="0" marB="0">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25610419"/>
                  </a:ext>
                </a:extLst>
              </a:tr>
              <a:tr h="180143">
                <a:tc>
                  <a:txBody>
                    <a:bodyPr/>
                    <a:lstStyle/>
                    <a:p>
                      <a:pPr algn="l" fontAlgn="b"/>
                      <a:r>
                        <a:rPr lang="en-US" sz="1100" b="1" i="0" u="none" strike="noStrike" dirty="0">
                          <a:solidFill>
                            <a:srgbClr val="000000"/>
                          </a:solidFill>
                          <a:effectLst/>
                          <a:latin typeface="Calibri" panose="020F0502020204030204" pitchFamily="34" charset="0"/>
                        </a:rPr>
                        <a:t>Remove community arts project money from budget</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a:t>
                      </a:r>
                      <a:r>
                        <a:rPr lang="en-AU" sz="1100" b="1" i="0" u="none" strike="noStrike" kern="1200" dirty="0">
                          <a:solidFill>
                            <a:srgbClr val="000000"/>
                          </a:solidFill>
                          <a:effectLst/>
                          <a:latin typeface="Calibri" panose="020F0502020204030204" pitchFamily="34" charset="0"/>
                          <a:ea typeface="+mn-ea"/>
                          <a:cs typeface="+mn-cs"/>
                        </a:rPr>
                        <a:t>5,300</a:t>
                      </a:r>
                      <a:r>
                        <a:rPr lang="en-AU" sz="1100" b="1" i="0" u="none" strike="noStrike" dirty="0">
                          <a:solidFill>
                            <a:srgbClr val="000000"/>
                          </a:solidFill>
                          <a:effectLst/>
                          <a:latin typeface="Calibri" panose="020F0502020204030204" pitchFamily="34" charset="0"/>
                        </a:rPr>
                        <a:t> </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$5,300 </a:t>
                      </a:r>
                    </a:p>
                  </a:txBody>
                  <a:tcPr marL="0" marR="45720" marT="0" marB="0" anchor="ctr"/>
                </a:tc>
                <a:extLst>
                  <a:ext uri="{0D108BD9-81ED-4DB2-BD59-A6C34878D82A}">
                    <a16:rowId xmlns:a16="http://schemas.microsoft.com/office/drawing/2014/main" val="2505804594"/>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The budget item for community arts was no longer required and has been removed</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07733227"/>
                  </a:ext>
                </a:extLst>
              </a:tr>
              <a:tr h="180143">
                <a:tc>
                  <a:txBody>
                    <a:bodyPr/>
                    <a:lstStyle/>
                    <a:p>
                      <a:pPr algn="l" fontAlgn="b"/>
                      <a:r>
                        <a:rPr lang="en-AU" sz="1100" b="1" i="0" u="none" strike="noStrike" dirty="0">
                          <a:solidFill>
                            <a:srgbClr val="000000"/>
                          </a:solidFill>
                          <a:effectLst/>
                          <a:latin typeface="Calibri" panose="020F0502020204030204" pitchFamily="34" charset="0"/>
                        </a:rPr>
                        <a:t>Maintenance fees – contractors / materials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$5,000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2763113088"/>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Calibri" panose="020F0502020204030204" pitchFamily="34" charset="0"/>
                        </a:rPr>
                        <a:t>Currently reviewing use of in-house staff for cemetery maintenance. Budget adjusted to accommodate.</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88898329"/>
                  </a:ext>
                </a:extLst>
              </a:tr>
              <a:tr h="180143">
                <a:tc>
                  <a:txBody>
                    <a:bodyPr/>
                    <a:lstStyle/>
                    <a:p>
                      <a:pPr algn="l" fontAlgn="b"/>
                      <a:r>
                        <a:rPr lang="en-US" sz="1100" b="1" i="0" u="none" strike="noStrike" dirty="0">
                          <a:solidFill>
                            <a:srgbClr val="000000"/>
                          </a:solidFill>
                          <a:effectLst/>
                          <a:latin typeface="Calibri" panose="020F0502020204030204" pitchFamily="34" charset="0"/>
                        </a:rPr>
                        <a:t>Remove automatic CPI increase on contract and materials</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$400,000 </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$400,000 </a:t>
                      </a:r>
                    </a:p>
                  </a:txBody>
                  <a:tcPr marL="0" marR="45720" marT="0" marB="0" anchor="ctr"/>
                </a:tc>
                <a:extLst>
                  <a:ext uri="{0D108BD9-81ED-4DB2-BD59-A6C34878D82A}">
                    <a16:rowId xmlns:a16="http://schemas.microsoft.com/office/drawing/2014/main" val="3350105187"/>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This has been fully implemented in the adopted budget and will be monitored through the year</a:t>
                      </a:r>
                    </a:p>
                  </a:txBody>
                  <a:tcPr marL="72000" marR="45720" marT="0" marB="0" anchor="ctr">
                    <a:solidFill>
                      <a:schemeClr val="bg1"/>
                    </a:solidFill>
                  </a:tcP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771947881"/>
                  </a:ext>
                </a:extLst>
              </a:tr>
              <a:tr h="180143">
                <a:tc>
                  <a:txBody>
                    <a:bodyPr/>
                    <a:lstStyle/>
                    <a:p>
                      <a:pPr algn="l" fontAlgn="b"/>
                      <a:r>
                        <a:rPr lang="en-AU" sz="1100" b="1" i="0" u="none" strike="noStrike" dirty="0">
                          <a:solidFill>
                            <a:srgbClr val="000000"/>
                          </a:solidFill>
                          <a:effectLst/>
                          <a:latin typeface="Calibri" panose="020F0502020204030204" pitchFamily="34" charset="0"/>
                        </a:rPr>
                        <a:t>Appliance replacement - all facilities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0" marR="45720" marT="0" marB="0" anchor="ctr">
                    <a:solidFill>
                      <a:srgbClr val="E7EDEC"/>
                    </a:solidFill>
                  </a:tcPr>
                </a:tc>
                <a:extLst>
                  <a:ext uri="{0D108BD9-81ED-4DB2-BD59-A6C34878D82A}">
                    <a16:rowId xmlns:a16="http://schemas.microsoft.com/office/drawing/2014/main" val="4020624230"/>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Calibri" panose="020F0502020204030204" pitchFamily="34" charset="0"/>
                        </a:rPr>
                        <a:t>Annual budget for appliance replacement reduced from $30k to $20k and will be monitored through the year</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41298581"/>
                  </a:ext>
                </a:extLst>
              </a:tr>
              <a:tr h="285657">
                <a:tc>
                  <a:txBody>
                    <a:bodyPr/>
                    <a:lstStyle/>
                    <a:p>
                      <a:pPr algn="l" fontAlgn="b"/>
                      <a:r>
                        <a:rPr lang="en-AU" sz="1100" b="1" i="0" u="none" strike="noStrike" dirty="0">
                          <a:solidFill>
                            <a:srgbClr val="000000"/>
                          </a:solidFill>
                          <a:effectLst/>
                          <a:latin typeface="Calibri" panose="020F0502020204030204" pitchFamily="34" charset="0"/>
                        </a:rPr>
                        <a:t>Cleaning contract - reduce frequency</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$33,000 </a:t>
                      </a:r>
                    </a:p>
                  </a:txBody>
                  <a:tcPr marL="0" marR="45720" marT="0" marB="0" anchor="ctr"/>
                </a:tc>
                <a:tc>
                  <a:txBody>
                    <a:bodyPr/>
                    <a:lstStyle/>
                    <a:p>
                      <a:pPr algn="r" fontAlgn="b"/>
                      <a:r>
                        <a:rPr lang="en-US" sz="1100" b="1" i="0" u="none" strike="noStrike" dirty="0">
                          <a:solidFill>
                            <a:srgbClr val="000000"/>
                          </a:solidFill>
                          <a:effectLst/>
                          <a:latin typeface="Calibri" panose="020F0502020204030204" pitchFamily="34" charset="0"/>
                        </a:rPr>
                        <a:t>$20,000</a:t>
                      </a:r>
                      <a:endParaRPr lang="en-AU" sz="1100" b="1" i="0" u="none" strike="noStrike" dirty="0">
                        <a:solidFill>
                          <a:srgbClr val="000000"/>
                        </a:solidFill>
                        <a:effectLst/>
                        <a:latin typeface="Calibri" panose="020F0502020204030204" pitchFamily="34" charset="0"/>
                      </a:endParaRPr>
                    </a:p>
                  </a:txBody>
                  <a:tcPr marL="0" marR="45720" marT="0" marB="0" anchor="ctr"/>
                </a:tc>
                <a:extLst>
                  <a:ext uri="{0D108BD9-81ED-4DB2-BD59-A6C34878D82A}">
                    <a16:rowId xmlns:a16="http://schemas.microsoft.com/office/drawing/2014/main" val="1532790567"/>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Negotiations on cleaning contract have resulted in $20k savings. No further cleaning savings will be possible.</a:t>
                      </a:r>
                      <a:endParaRPr lang="en-AU" sz="1100" b="0" i="0" u="none" strike="noStrike" dirty="0">
                        <a:solidFill>
                          <a:srgbClr val="000000"/>
                        </a:solidFill>
                        <a:effectLst/>
                        <a:latin typeface="Calibri" panose="020F0502020204030204" pitchFamily="34" charset="0"/>
                      </a:endParaRP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75539642"/>
                  </a:ext>
                </a:extLst>
              </a:tr>
              <a:tr h="180143">
                <a:tc>
                  <a:txBody>
                    <a:bodyPr/>
                    <a:lstStyle/>
                    <a:p>
                      <a:pPr algn="l" fontAlgn="b"/>
                      <a:r>
                        <a:rPr lang="en-US" sz="1100" b="1" i="0" u="none" strike="noStrike" dirty="0">
                          <a:solidFill>
                            <a:srgbClr val="000000"/>
                          </a:solidFill>
                          <a:effectLst/>
                          <a:latin typeface="Calibri" panose="020F0502020204030204" pitchFamily="34" charset="0"/>
                        </a:rPr>
                        <a:t>Reduce no of multifunction devices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$12,000 </a:t>
                      </a:r>
                    </a:p>
                  </a:txBody>
                  <a:tcPr marL="0" marR="45720" marT="0" marB="0" anchor="ctr">
                    <a:solidFill>
                      <a:srgbClr val="E7EDEC"/>
                    </a:solidFill>
                  </a:tcPr>
                </a:tc>
                <a:tc>
                  <a:txBody>
                    <a:bodyPr/>
                    <a:lstStyle/>
                    <a:p>
                      <a:pPr algn="r" fontAlgn="b"/>
                      <a:r>
                        <a:rPr lang="en-US" sz="1100" b="1" i="0" u="none" strike="noStrike" kern="1200" dirty="0">
                          <a:solidFill>
                            <a:srgbClr val="000000"/>
                          </a:solidFill>
                          <a:effectLst/>
                          <a:latin typeface="Calibri" panose="020F0502020204030204" pitchFamily="34" charset="0"/>
                          <a:ea typeface="+mn-ea"/>
                          <a:cs typeface="+mn-cs"/>
                        </a:rPr>
                        <a:t>$0</a:t>
                      </a:r>
                      <a:endParaRPr lang="en-AU" sz="1100" b="1" i="0" u="none" strike="noStrike" kern="1200" dirty="0">
                        <a:solidFill>
                          <a:srgbClr val="000000"/>
                        </a:solidFill>
                        <a:effectLst/>
                        <a:latin typeface="Calibri" panose="020F0502020204030204" pitchFamily="34" charset="0"/>
                        <a:ea typeface="+mn-ea"/>
                        <a:cs typeface="+mn-cs"/>
                      </a:endParaRPr>
                    </a:p>
                  </a:txBody>
                  <a:tcPr marL="0" marR="45720" marT="0" marB="0" anchor="ctr">
                    <a:solidFill>
                      <a:srgbClr val="E7EDEC"/>
                    </a:solidFill>
                  </a:tcPr>
                </a:tc>
                <a:extLst>
                  <a:ext uri="{0D108BD9-81ED-4DB2-BD59-A6C34878D82A}">
                    <a16:rowId xmlns:a16="http://schemas.microsoft.com/office/drawing/2014/main" val="121484948"/>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Scoping commenced to reduce the number of devices from 18 down to 8.</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1189541"/>
                  </a:ext>
                </a:extLst>
              </a:tr>
              <a:tr h="180143">
                <a:tc>
                  <a:txBody>
                    <a:bodyPr/>
                    <a:lstStyle/>
                    <a:p>
                      <a:pPr algn="l" fontAlgn="b"/>
                      <a:r>
                        <a:rPr lang="en-AU" sz="1100" b="1" i="0" u="none" strike="noStrike" dirty="0">
                          <a:solidFill>
                            <a:srgbClr val="000000"/>
                          </a:solidFill>
                          <a:effectLst/>
                          <a:latin typeface="Calibri" panose="020F0502020204030204" pitchFamily="34" charset="0"/>
                        </a:rPr>
                        <a:t>Reduce public access computers</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0" marR="45720" marT="0" marB="0" anchor="ctr"/>
                </a:tc>
                <a:tc>
                  <a:txBody>
                    <a:bodyPr/>
                    <a:lstStyle/>
                    <a:p>
                      <a:pPr algn="r" fontAlgn="b"/>
                      <a:r>
                        <a:rPr lang="en-US" sz="1100" b="1" i="0" u="none" strike="noStrike" dirty="0">
                          <a:solidFill>
                            <a:srgbClr val="000000"/>
                          </a:solidFill>
                          <a:effectLst/>
                          <a:latin typeface="Calibri" panose="020F0502020204030204" pitchFamily="34" charset="0"/>
                        </a:rPr>
                        <a:t>$0</a:t>
                      </a:r>
                      <a:endParaRPr lang="en-AU" sz="1100" b="1" i="0" u="none" strike="noStrike" dirty="0">
                        <a:solidFill>
                          <a:srgbClr val="000000"/>
                        </a:solidFill>
                        <a:effectLst/>
                        <a:latin typeface="Calibri" panose="020F0502020204030204" pitchFamily="34" charset="0"/>
                      </a:endParaRPr>
                    </a:p>
                  </a:txBody>
                  <a:tcPr marL="0" marR="45720" marT="0" marB="0" anchor="ctr"/>
                </a:tc>
                <a:extLst>
                  <a:ext uri="{0D108BD9-81ED-4DB2-BD59-A6C34878D82A}">
                    <a16:rowId xmlns:a16="http://schemas.microsoft.com/office/drawing/2014/main" val="496555638"/>
                  </a:ext>
                </a:extLst>
              </a:tr>
              <a:tr h="360284">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Calibri" panose="020F0502020204030204" pitchFamily="34" charset="0"/>
                        </a:rPr>
                        <a:t>Scoping commenced on renewal program to reduce number of computers and move to a ticketed/booking system for use of remaining computers.</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986427258"/>
                  </a:ext>
                </a:extLst>
              </a:tr>
              <a:tr h="180143">
                <a:tc>
                  <a:txBody>
                    <a:bodyPr/>
                    <a:lstStyle/>
                    <a:p>
                      <a:pPr algn="l" fontAlgn="b"/>
                      <a:r>
                        <a:rPr lang="en-US" sz="1100" b="1" i="0" u="none" strike="noStrike" dirty="0">
                          <a:solidFill>
                            <a:srgbClr val="000000"/>
                          </a:solidFill>
                          <a:effectLst/>
                          <a:latin typeface="Calibri" panose="020F0502020204030204" pitchFamily="34" charset="0"/>
                        </a:rPr>
                        <a:t>Remove mobile data from laptops and tablets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0" marR="45720" marT="0" marB="0" anchor="ctr">
                    <a:solidFill>
                      <a:srgbClr val="E7EDEC"/>
                    </a:solidFill>
                  </a:tcPr>
                </a:tc>
                <a:extLst>
                  <a:ext uri="{0D108BD9-81ED-4DB2-BD59-A6C34878D82A}">
                    <a16:rowId xmlns:a16="http://schemas.microsoft.com/office/drawing/2014/main" val="721900900"/>
                  </a:ext>
                </a:extLst>
              </a:tr>
              <a:tr h="360284">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Mobile data services have been cancelled and staff advised of alternative Wi-Fi solutions if internet required outside of the office.</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164422898"/>
                  </a:ext>
                </a:extLst>
              </a:tr>
              <a:tr h="180143">
                <a:tc>
                  <a:txBody>
                    <a:bodyPr/>
                    <a:lstStyle/>
                    <a:p>
                      <a:pPr algn="l" fontAlgn="b"/>
                      <a:r>
                        <a:rPr lang="en-US" sz="1100" b="1" i="0" u="none" strike="noStrike" dirty="0">
                          <a:solidFill>
                            <a:srgbClr val="000000"/>
                          </a:solidFill>
                          <a:effectLst/>
                          <a:latin typeface="Calibri" panose="020F0502020204030204" pitchFamily="34" charset="0"/>
                        </a:rPr>
                        <a:t>Reduce People &amp; Culture budget allocation for legal fees</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0" marR="45720" marT="0" marB="0" anchor="ctr"/>
                </a:tc>
                <a:extLst>
                  <a:ext uri="{0D108BD9-81ED-4DB2-BD59-A6C34878D82A}">
                    <a16:rowId xmlns:a16="http://schemas.microsoft.com/office/drawing/2014/main" val="2310930317"/>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Budget allocation was reduced and will be monitored throughout the year</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13775273"/>
                  </a:ext>
                </a:extLst>
              </a:tr>
              <a:tr h="180143">
                <a:tc>
                  <a:txBody>
                    <a:bodyPr/>
                    <a:lstStyle/>
                    <a:p>
                      <a:pPr algn="l" fontAlgn="b"/>
                      <a:r>
                        <a:rPr lang="en-US" sz="1100" b="1" i="0" u="none" strike="noStrike" dirty="0">
                          <a:solidFill>
                            <a:srgbClr val="000000"/>
                          </a:solidFill>
                          <a:effectLst/>
                          <a:latin typeface="Calibri" panose="020F0502020204030204" pitchFamily="34" charset="0"/>
                        </a:rPr>
                        <a:t>Salary Savings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$200,000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$200,000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598022061"/>
                  </a:ext>
                </a:extLst>
              </a:tr>
              <a:tr h="252562">
                <a:tc>
                  <a:txBody>
                    <a:bodyPr/>
                    <a:lstStyle/>
                    <a:p>
                      <a:pPr algn="l" fontAlgn="b"/>
                      <a:r>
                        <a:rPr lang="en-US" sz="1100" b="1" i="0" u="none" strike="noStrike" dirty="0">
                          <a:solidFill>
                            <a:srgbClr val="000000"/>
                          </a:solidFill>
                          <a:effectLst/>
                          <a:latin typeface="Calibri" panose="020F0502020204030204" pitchFamily="34" charset="0"/>
                        </a:rPr>
                        <a:t>Conduct workshops with clubs using internal resources</a:t>
                      </a:r>
                    </a:p>
                  </a:txBody>
                  <a:tcPr marL="72000" marR="45720" marT="0"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0" marR="45720" marT="0" marB="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$5,000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CBD9D6"/>
                    </a:solidFill>
                  </a:tcPr>
                </a:tc>
                <a:extLst>
                  <a:ext uri="{0D108BD9-81ED-4DB2-BD59-A6C34878D82A}">
                    <a16:rowId xmlns:a16="http://schemas.microsoft.com/office/drawing/2014/main" val="361953255"/>
                  </a:ext>
                </a:extLst>
              </a:tr>
              <a:tr h="346360">
                <a:tc>
                  <a:txBody>
                    <a:bodyPr/>
                    <a:lstStyle/>
                    <a:p>
                      <a:pPr algn="l" fontAlgn="b"/>
                      <a:r>
                        <a:rPr lang="en-US" sz="1100" b="1" i="0" u="none" strike="noStrike" dirty="0">
                          <a:solidFill>
                            <a:srgbClr val="000000"/>
                          </a:solidFill>
                          <a:effectLst/>
                          <a:latin typeface="Calibri" panose="020F0502020204030204" pitchFamily="34" charset="0"/>
                        </a:rPr>
                        <a:t>Public Notification signage install and removal using internal resources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Not On Track</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$5,148</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1294761873"/>
                  </a:ext>
                </a:extLst>
              </a:tr>
              <a:tr h="173180">
                <a:tc gridSpan="4">
                  <a:txBody>
                    <a:bodyPr/>
                    <a:lstStyle/>
                    <a:p>
                      <a:pPr algn="l" fontAlgn="b"/>
                      <a:r>
                        <a:rPr lang="en-US" sz="1100" b="0" i="0" u="none" strike="noStrike" dirty="0">
                          <a:solidFill>
                            <a:srgbClr val="000000"/>
                          </a:solidFill>
                          <a:effectLst/>
                          <a:latin typeface="Calibri" panose="020F0502020204030204" pitchFamily="34" charset="0"/>
                        </a:rPr>
                        <a:t>The existing contractor arrangement was in place until Mid August 2023 which may impact saving results.</a:t>
                      </a:r>
                    </a:p>
                  </a:txBody>
                  <a:tcPr marL="72000" marR="45720" marT="0"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0" marR="45720" marT="0" marB="0" anchor="ctr">
                    <a:solidFill>
                      <a:schemeClr val="bg1"/>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0" marR="45720" marT="0" marB="0" anchor="ctr">
                    <a:solidFill>
                      <a:schemeClr val="bg1"/>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0" marR="45720" marT="0" marB="0" anchor="ctr">
                    <a:solidFill>
                      <a:schemeClr val="bg1"/>
                    </a:solidFill>
                  </a:tcPr>
                </a:tc>
                <a:extLst>
                  <a:ext uri="{0D108BD9-81ED-4DB2-BD59-A6C34878D82A}">
                    <a16:rowId xmlns:a16="http://schemas.microsoft.com/office/drawing/2014/main" val="3765193846"/>
                  </a:ext>
                </a:extLst>
              </a:tr>
              <a:tr h="180143">
                <a:tc>
                  <a:txBody>
                    <a:bodyPr/>
                    <a:lstStyle/>
                    <a:p>
                      <a:pPr algn="l" fontAlgn="b"/>
                      <a:r>
                        <a:rPr lang="en-AU" sz="1100" b="1" i="0" u="none" strike="noStrike" dirty="0">
                          <a:solidFill>
                            <a:srgbClr val="000000"/>
                          </a:solidFill>
                          <a:effectLst/>
                          <a:latin typeface="Calibri" panose="020F0502020204030204" pitchFamily="34" charset="0"/>
                        </a:rPr>
                        <a:t>Cease cadet engineer program</a:t>
                      </a:r>
                    </a:p>
                  </a:txBody>
                  <a:tcPr marL="72000" marR="45720" marT="0"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$12,000 </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$12,000 </a:t>
                      </a:r>
                    </a:p>
                  </a:txBody>
                  <a:tcPr marL="0" marR="45720" marT="0" marB="0" anchor="ctr">
                    <a:solidFill>
                      <a:srgbClr val="CBD9D6"/>
                    </a:solidFill>
                  </a:tcPr>
                </a:tc>
                <a:extLst>
                  <a:ext uri="{0D108BD9-81ED-4DB2-BD59-A6C34878D82A}">
                    <a16:rowId xmlns:a16="http://schemas.microsoft.com/office/drawing/2014/main" val="110326925"/>
                  </a:ext>
                </a:extLst>
              </a:tr>
              <a:tr h="180143">
                <a:tc>
                  <a:txBody>
                    <a:bodyPr/>
                    <a:lstStyle/>
                    <a:p>
                      <a:pPr algn="l" fontAlgn="b"/>
                      <a:r>
                        <a:rPr lang="en-AU" sz="1100" b="1" i="0" u="none" strike="noStrike" dirty="0" err="1">
                          <a:solidFill>
                            <a:srgbClr val="000000"/>
                          </a:solidFill>
                          <a:effectLst/>
                          <a:latin typeface="Calibri" panose="020F0502020204030204" pitchFamily="34" charset="0"/>
                        </a:rPr>
                        <a:t>Arboculture</a:t>
                      </a:r>
                      <a:r>
                        <a:rPr lang="en-AU" sz="1100" b="1" i="0" u="none" strike="noStrike" dirty="0">
                          <a:solidFill>
                            <a:srgbClr val="000000"/>
                          </a:solidFill>
                          <a:effectLst/>
                          <a:latin typeface="Calibri" panose="020F0502020204030204" pitchFamily="34" charset="0"/>
                        </a:rPr>
                        <a:t> Consultancy</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$5,000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1206122366"/>
                  </a:ext>
                </a:extLst>
              </a:tr>
              <a:tr h="180143">
                <a:tc>
                  <a:txBody>
                    <a:bodyPr/>
                    <a:lstStyle/>
                    <a:p>
                      <a:pPr algn="l" fontAlgn="b"/>
                      <a:r>
                        <a:rPr lang="en-US" sz="1100" b="0" i="0" u="none" strike="noStrike" dirty="0">
                          <a:solidFill>
                            <a:srgbClr val="000000"/>
                          </a:solidFill>
                          <a:effectLst/>
                          <a:latin typeface="Calibri" panose="020F0502020204030204" pitchFamily="34" charset="0"/>
                        </a:rPr>
                        <a:t>Reduce consultancy budget and monitor through the year</a:t>
                      </a:r>
                      <a:endParaRPr lang="en-AU" sz="1100" b="0" i="0" u="none" strike="noStrike" dirty="0">
                        <a:solidFill>
                          <a:srgbClr val="000000"/>
                        </a:solidFill>
                        <a:effectLst/>
                        <a:latin typeface="Calibri" panose="020F0502020204030204" pitchFamily="34" charset="0"/>
                      </a:endParaRPr>
                    </a:p>
                  </a:txBody>
                  <a:tcPr marL="72000" marR="45720" marT="0" marB="0" anchor="ctr">
                    <a:solidFill>
                      <a:schemeClr val="bg1"/>
                    </a:solidFill>
                  </a:tcPr>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0" marR="45720" marT="0" marB="0" anchor="ctr">
                    <a:solidFill>
                      <a:schemeClr val="bg1"/>
                    </a:solidFill>
                  </a:tcPr>
                </a:tc>
                <a:tc>
                  <a:txBody>
                    <a:bodyPr/>
                    <a:lstStyle/>
                    <a:p>
                      <a:pPr algn="r" fontAlgn="b"/>
                      <a:endParaRPr lang="en-AU" sz="1100" b="0" i="0" u="none" strike="noStrike" dirty="0">
                        <a:solidFill>
                          <a:srgbClr val="000000"/>
                        </a:solidFill>
                        <a:effectLst/>
                        <a:latin typeface="Calibri" panose="020F0502020204030204" pitchFamily="34" charset="0"/>
                      </a:endParaRPr>
                    </a:p>
                  </a:txBody>
                  <a:tcPr marL="0" marR="45720" marT="0" marB="0" anchor="ctr">
                    <a:solidFill>
                      <a:schemeClr val="bg1"/>
                    </a:solidFill>
                  </a:tcPr>
                </a:tc>
                <a:tc>
                  <a:txBody>
                    <a:bodyPr/>
                    <a:lstStyle/>
                    <a:p>
                      <a:pPr algn="r" fontAlgn="b"/>
                      <a:endParaRPr lang="en-AU" sz="1100" b="0" i="0" u="none" strike="noStrike" dirty="0">
                        <a:solidFill>
                          <a:srgbClr val="000000"/>
                        </a:solidFill>
                        <a:effectLst/>
                        <a:latin typeface="Calibri" panose="020F0502020204030204" pitchFamily="34" charset="0"/>
                      </a:endParaRPr>
                    </a:p>
                  </a:txBody>
                  <a:tcPr marL="0" marR="45720" marT="0" marB="0" anchor="ctr">
                    <a:solidFill>
                      <a:schemeClr val="bg1"/>
                    </a:solidFill>
                  </a:tcPr>
                </a:tc>
                <a:extLst>
                  <a:ext uri="{0D108BD9-81ED-4DB2-BD59-A6C34878D82A}">
                    <a16:rowId xmlns:a16="http://schemas.microsoft.com/office/drawing/2014/main" val="1863173571"/>
                  </a:ext>
                </a:extLst>
              </a:tr>
              <a:tr h="180143">
                <a:tc>
                  <a:txBody>
                    <a:bodyPr/>
                    <a:lstStyle/>
                    <a:p>
                      <a:pPr algn="l" fontAlgn="b"/>
                      <a:r>
                        <a:rPr lang="en-US" sz="1100" b="1" i="0" u="none" strike="noStrike" dirty="0">
                          <a:solidFill>
                            <a:srgbClr val="000000"/>
                          </a:solidFill>
                          <a:effectLst/>
                          <a:latin typeface="Calibri" panose="020F0502020204030204" pitchFamily="34" charset="0"/>
                        </a:rPr>
                        <a:t>Data management of utilities and scope 3 components</a:t>
                      </a:r>
                    </a:p>
                  </a:txBody>
                  <a:tcPr marL="72000" marR="45720" marT="0"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$16,000 </a:t>
                      </a:r>
                    </a:p>
                  </a:txBody>
                  <a:tcPr marL="0" marR="45720" marT="0" marB="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TBC</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CBD9D6"/>
                    </a:solidFill>
                  </a:tcPr>
                </a:tc>
                <a:extLst>
                  <a:ext uri="{0D108BD9-81ED-4DB2-BD59-A6C34878D82A}">
                    <a16:rowId xmlns:a16="http://schemas.microsoft.com/office/drawing/2014/main" val="1841264646"/>
                  </a:ext>
                </a:extLst>
              </a:tr>
              <a:tr h="278402">
                <a:tc>
                  <a:txBody>
                    <a:bodyPr/>
                    <a:lstStyle/>
                    <a:p>
                      <a:pPr algn="r" fontAlgn="b"/>
                      <a:endParaRPr lang="en-US" sz="1100" b="1" i="0" u="none" strike="noStrike" dirty="0">
                        <a:solidFill>
                          <a:schemeClr val="bg1"/>
                        </a:solidFill>
                        <a:effectLst/>
                        <a:latin typeface="Calibri" panose="020F0502020204030204" pitchFamily="34" charset="0"/>
                      </a:endParaRPr>
                    </a:p>
                  </a:txBody>
                  <a:tcPr marL="45720" marR="4572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Calibri" panose="020F0502020204030204" pitchFamily="34" charset="0"/>
                        </a:rPr>
                        <a:t>TOTAL</a:t>
                      </a:r>
                    </a:p>
                  </a:txBody>
                  <a:tcPr marL="45720" marR="45720" anchor="b"/>
                </a:tc>
                <a:tc>
                  <a:txBody>
                    <a:bodyPr/>
                    <a:lstStyle/>
                    <a:p>
                      <a:pPr algn="r" fontAlgn="b"/>
                      <a:r>
                        <a:rPr lang="en-US" sz="1100" b="1" i="0" u="none" strike="noStrike" dirty="0">
                          <a:solidFill>
                            <a:schemeClr val="bg1"/>
                          </a:solidFill>
                          <a:effectLst/>
                          <a:latin typeface="Calibri" panose="020F0502020204030204" pitchFamily="34" charset="0"/>
                        </a:rPr>
                        <a:t>$792,050</a:t>
                      </a:r>
                      <a:endParaRPr lang="en-AU" sz="1100" b="1" i="0" u="none" strike="noStrike" dirty="0">
                        <a:solidFill>
                          <a:schemeClr val="bg1"/>
                        </a:solidFill>
                        <a:effectLst/>
                        <a:latin typeface="Calibri" panose="020F0502020204030204" pitchFamily="34" charset="0"/>
                      </a:endParaRPr>
                    </a:p>
                  </a:txBody>
                  <a:tcPr marL="45720" marR="45720" anchor="b"/>
                </a:tc>
                <a:tc>
                  <a:txBody>
                    <a:bodyPr/>
                    <a:lstStyle/>
                    <a:p>
                      <a:pPr algn="r" fontAlgn="b"/>
                      <a:r>
                        <a:rPr lang="en-US" sz="1100" b="1" i="0" u="none" strike="noStrike" dirty="0">
                          <a:solidFill>
                            <a:schemeClr val="bg1"/>
                          </a:solidFill>
                          <a:effectLst/>
                          <a:latin typeface="Calibri" panose="020F0502020204030204" pitchFamily="34" charset="0"/>
                        </a:rPr>
                        <a:t>$711,948</a:t>
                      </a:r>
                      <a:endParaRPr lang="en-AU" sz="1100" b="1" i="0" u="none" strike="noStrike" dirty="0">
                        <a:solidFill>
                          <a:schemeClr val="bg1"/>
                        </a:solidFill>
                        <a:effectLst/>
                        <a:latin typeface="Calibri" panose="020F0502020204030204" pitchFamily="34" charset="0"/>
                      </a:endParaRPr>
                    </a:p>
                  </a:txBody>
                  <a:tcPr marL="45720" marR="45720" anchor="b"/>
                </a:tc>
                <a:extLst>
                  <a:ext uri="{0D108BD9-81ED-4DB2-BD59-A6C34878D82A}">
                    <a16:rowId xmlns:a16="http://schemas.microsoft.com/office/drawing/2014/main" val="96724604"/>
                  </a:ext>
                </a:extLst>
              </a:tr>
            </a:tbl>
          </a:graphicData>
        </a:graphic>
      </p:graphicFrame>
      <p:graphicFrame>
        <p:nvGraphicFramePr>
          <p:cNvPr id="7" name="Chart 6">
            <a:extLst>
              <a:ext uri="{FF2B5EF4-FFF2-40B4-BE49-F238E27FC236}">
                <a16:creationId xmlns:a16="http://schemas.microsoft.com/office/drawing/2014/main" id="{8152FA29-2487-1C59-6695-5207CC9E3CA7}"/>
              </a:ext>
            </a:extLst>
          </p:cNvPr>
          <p:cNvGraphicFramePr/>
          <p:nvPr>
            <p:extLst>
              <p:ext uri="{D42A27DB-BD31-4B8C-83A1-F6EECF244321}">
                <p14:modId xmlns:p14="http://schemas.microsoft.com/office/powerpoint/2010/main" val="2218607410"/>
              </p:ext>
            </p:extLst>
          </p:nvPr>
        </p:nvGraphicFramePr>
        <p:xfrm>
          <a:off x="-144496" y="662137"/>
          <a:ext cx="7471221" cy="155455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5E57715-EA8F-BFC0-9BCA-872BC5BBD0AD}"/>
              </a:ext>
            </a:extLst>
          </p:cNvPr>
          <p:cNvSpPr txBox="1"/>
          <p:nvPr/>
        </p:nvSpPr>
        <p:spPr>
          <a:xfrm>
            <a:off x="5805264" y="1201726"/>
            <a:ext cx="768159" cy="523220"/>
          </a:xfrm>
          <a:prstGeom prst="rect">
            <a:avLst/>
          </a:prstGeom>
          <a:noFill/>
        </p:spPr>
        <p:txBody>
          <a:bodyPr wrap="none" rtlCol="0">
            <a:spAutoFit/>
          </a:bodyPr>
          <a:lstStyle/>
          <a:p>
            <a:r>
              <a:rPr lang="en-US" sz="1400" i="1" dirty="0">
                <a:solidFill>
                  <a:schemeClr val="accent3"/>
                </a:solidFill>
              </a:rPr>
              <a:t>Target</a:t>
            </a:r>
          </a:p>
          <a:p>
            <a:r>
              <a:rPr lang="en-US" sz="1400" i="1" dirty="0">
                <a:solidFill>
                  <a:schemeClr val="accent3"/>
                </a:solidFill>
              </a:rPr>
              <a:t>$1,072k</a:t>
            </a:r>
            <a:endParaRPr lang="en-AU" sz="1400" i="1" dirty="0">
              <a:solidFill>
                <a:schemeClr val="accent3"/>
              </a:solidFill>
            </a:endParaRPr>
          </a:p>
        </p:txBody>
      </p:sp>
      <p:sp>
        <p:nvSpPr>
          <p:cNvPr id="9" name="TextBox 8">
            <a:extLst>
              <a:ext uri="{FF2B5EF4-FFF2-40B4-BE49-F238E27FC236}">
                <a16:creationId xmlns:a16="http://schemas.microsoft.com/office/drawing/2014/main" id="{A4F7F391-BD77-535E-5F09-C3240ADFBF80}"/>
              </a:ext>
            </a:extLst>
          </p:cNvPr>
          <p:cNvSpPr txBox="1"/>
          <p:nvPr/>
        </p:nvSpPr>
        <p:spPr>
          <a:xfrm>
            <a:off x="1700807" y="1294908"/>
            <a:ext cx="1890307" cy="369332"/>
          </a:xfrm>
          <a:prstGeom prst="rect">
            <a:avLst/>
          </a:prstGeom>
          <a:noFill/>
        </p:spPr>
        <p:txBody>
          <a:bodyPr wrap="square" rtlCol="0">
            <a:spAutoFit/>
          </a:bodyPr>
          <a:lstStyle/>
          <a:p>
            <a:r>
              <a:rPr lang="en-US" b="1" dirty="0">
                <a:solidFill>
                  <a:schemeClr val="bg1"/>
                </a:solidFill>
              </a:rPr>
              <a:t>Achieved $962k </a:t>
            </a:r>
            <a:endParaRPr lang="en-AU" b="1" dirty="0">
              <a:solidFill>
                <a:schemeClr val="bg1"/>
              </a:solidFill>
            </a:endParaRPr>
          </a:p>
        </p:txBody>
      </p:sp>
    </p:spTree>
    <p:extLst>
      <p:ext uri="{BB962C8B-B14F-4D97-AF65-F5344CB8AC3E}">
        <p14:creationId xmlns:p14="http://schemas.microsoft.com/office/powerpoint/2010/main" val="24077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2773388" cy="461665"/>
          </a:xfrm>
          <a:prstGeom prst="rect">
            <a:avLst/>
          </a:prstGeom>
          <a:noFill/>
        </p:spPr>
        <p:txBody>
          <a:bodyPr wrap="none" rtlCol="0">
            <a:spAutoFit/>
          </a:bodyPr>
          <a:lstStyle/>
          <a:p>
            <a:r>
              <a:rPr lang="en-US" sz="2400" b="1" dirty="0">
                <a:solidFill>
                  <a:schemeClr val="bg1"/>
                </a:solidFill>
              </a:rPr>
              <a:t>6. Savings Strategies</a:t>
            </a:r>
            <a:endParaRPr lang="en-AU" sz="2400" b="1" dirty="0">
              <a:solidFill>
                <a:schemeClr val="bg1"/>
              </a:solidFill>
            </a:endParaRPr>
          </a:p>
        </p:txBody>
      </p:sp>
      <p:sp>
        <p:nvSpPr>
          <p:cNvPr id="18" name="TextBox 17">
            <a:extLst>
              <a:ext uri="{FF2B5EF4-FFF2-40B4-BE49-F238E27FC236}">
                <a16:creationId xmlns:a16="http://schemas.microsoft.com/office/drawing/2014/main" id="{1F4F0734-A927-633B-FCA2-BC274216E9C1}"/>
              </a:ext>
            </a:extLst>
          </p:cNvPr>
          <p:cNvSpPr txBox="1"/>
          <p:nvPr/>
        </p:nvSpPr>
        <p:spPr>
          <a:xfrm>
            <a:off x="697410" y="1347954"/>
            <a:ext cx="2202719" cy="369332"/>
          </a:xfrm>
          <a:prstGeom prst="rect">
            <a:avLst/>
          </a:prstGeom>
          <a:noFill/>
        </p:spPr>
        <p:txBody>
          <a:bodyPr wrap="none" rtlCol="0">
            <a:spAutoFit/>
          </a:bodyPr>
          <a:lstStyle/>
          <a:p>
            <a:r>
              <a:rPr lang="en-US" b="1" dirty="0">
                <a:solidFill>
                  <a:schemeClr val="bg1"/>
                </a:solidFill>
              </a:rPr>
              <a:t>$xx Savings Achieved</a:t>
            </a:r>
            <a:endParaRPr lang="en-AU" b="1" dirty="0">
              <a:solidFill>
                <a:schemeClr val="bg1"/>
              </a:solidFill>
            </a:endParaRPr>
          </a:p>
        </p:txBody>
      </p:sp>
      <p:graphicFrame>
        <p:nvGraphicFramePr>
          <p:cNvPr id="19" name="Table 19">
            <a:extLst>
              <a:ext uri="{FF2B5EF4-FFF2-40B4-BE49-F238E27FC236}">
                <a16:creationId xmlns:a16="http://schemas.microsoft.com/office/drawing/2014/main" id="{2C27759E-2CB4-1EED-1312-C74CF093B8F2}"/>
              </a:ext>
            </a:extLst>
          </p:cNvPr>
          <p:cNvGraphicFramePr>
            <a:graphicFrameLocks noGrp="1"/>
          </p:cNvGraphicFramePr>
          <p:nvPr>
            <p:extLst>
              <p:ext uri="{D42A27DB-BD31-4B8C-83A1-F6EECF244321}">
                <p14:modId xmlns:p14="http://schemas.microsoft.com/office/powerpoint/2010/main" val="218529856"/>
              </p:ext>
            </p:extLst>
          </p:nvPr>
        </p:nvGraphicFramePr>
        <p:xfrm>
          <a:off x="216362" y="697049"/>
          <a:ext cx="6552726" cy="8422005"/>
        </p:xfrm>
        <a:graphic>
          <a:graphicData uri="http://schemas.openxmlformats.org/drawingml/2006/table">
            <a:tbl>
              <a:tblPr firstRow="1" lastRow="1" bandRow="1">
                <a:tableStyleId>{5C22544A-7EE6-4342-B048-85BDC9FD1C3A}</a:tableStyleId>
              </a:tblPr>
              <a:tblGrid>
                <a:gridCol w="4400291">
                  <a:extLst>
                    <a:ext uri="{9D8B030D-6E8A-4147-A177-3AD203B41FA5}">
                      <a16:colId xmlns:a16="http://schemas.microsoft.com/office/drawing/2014/main" val="1380471465"/>
                    </a:ext>
                  </a:extLst>
                </a:gridCol>
                <a:gridCol w="733381">
                  <a:extLst>
                    <a:ext uri="{9D8B030D-6E8A-4147-A177-3AD203B41FA5}">
                      <a16:colId xmlns:a16="http://schemas.microsoft.com/office/drawing/2014/main" val="926820142"/>
                    </a:ext>
                  </a:extLst>
                </a:gridCol>
                <a:gridCol w="698975">
                  <a:extLst>
                    <a:ext uri="{9D8B030D-6E8A-4147-A177-3AD203B41FA5}">
                      <a16:colId xmlns:a16="http://schemas.microsoft.com/office/drawing/2014/main" val="2087259631"/>
                    </a:ext>
                  </a:extLst>
                </a:gridCol>
                <a:gridCol w="720079">
                  <a:extLst>
                    <a:ext uri="{9D8B030D-6E8A-4147-A177-3AD203B41FA5}">
                      <a16:colId xmlns:a16="http://schemas.microsoft.com/office/drawing/2014/main" val="827269686"/>
                    </a:ext>
                  </a:extLst>
                </a:gridCol>
              </a:tblGrid>
              <a:tr h="119579">
                <a:tc>
                  <a:txBody>
                    <a:bodyPr/>
                    <a:lstStyle/>
                    <a:p>
                      <a:r>
                        <a:rPr lang="en-US" sz="1400" dirty="0"/>
                        <a:t>Service and Revenue Changes</a:t>
                      </a:r>
                      <a:endParaRPr lang="en-AU" sz="1400" dirty="0"/>
                    </a:p>
                  </a:txBody>
                  <a:tcPr/>
                </a:tc>
                <a:tc>
                  <a:txBody>
                    <a:bodyPr/>
                    <a:lstStyle/>
                    <a:p>
                      <a:pPr lvl="0" algn="ctr"/>
                      <a:r>
                        <a:rPr lang="en-US" sz="1050" dirty="0"/>
                        <a:t>Status</a:t>
                      </a:r>
                      <a:endParaRPr lang="en-AU" sz="1050" dirty="0"/>
                    </a:p>
                  </a:txBody>
                  <a:tcPr anchor="ctr"/>
                </a:tc>
                <a:tc>
                  <a:txBody>
                    <a:bodyPr/>
                    <a:lstStyle/>
                    <a:p>
                      <a:pPr lvl="0" algn="ctr"/>
                      <a:r>
                        <a:rPr lang="en-US" sz="1050" dirty="0"/>
                        <a:t>Planned</a:t>
                      </a:r>
                      <a:endParaRPr lang="en-AU" sz="1050" dirty="0"/>
                    </a:p>
                  </a:txBody>
                  <a:tcPr anchor="ctr"/>
                </a:tc>
                <a:tc>
                  <a:txBody>
                    <a:bodyPr/>
                    <a:lstStyle/>
                    <a:p>
                      <a:pPr lvl="0" algn="ctr"/>
                      <a:r>
                        <a:rPr lang="en-US" sz="1050" dirty="0"/>
                        <a:t>Achieved</a:t>
                      </a:r>
                      <a:endParaRPr lang="en-AU" sz="1050" dirty="0"/>
                    </a:p>
                  </a:txBody>
                  <a:tcPr anchor="ctr"/>
                </a:tc>
                <a:extLst>
                  <a:ext uri="{0D108BD9-81ED-4DB2-BD59-A6C34878D82A}">
                    <a16:rowId xmlns:a16="http://schemas.microsoft.com/office/drawing/2014/main" val="3028310036"/>
                  </a:ext>
                </a:extLst>
              </a:tr>
              <a:tr h="215442">
                <a:tc>
                  <a:txBody>
                    <a:bodyPr/>
                    <a:lstStyle/>
                    <a:p>
                      <a:pPr algn="l" fontAlgn="b"/>
                      <a:r>
                        <a:rPr lang="en-US" sz="1100" b="1" i="0" u="none" strike="noStrike" dirty="0">
                          <a:solidFill>
                            <a:srgbClr val="000000"/>
                          </a:solidFill>
                          <a:effectLst/>
                          <a:latin typeface="Calibri" panose="020F0502020204030204" pitchFamily="34" charset="0"/>
                        </a:rPr>
                        <a:t>Tour Down Under - Limit commitment</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$30,000 </a:t>
                      </a:r>
                    </a:p>
                  </a:txBody>
                  <a:tcPr marL="45720" marR="45720" anchor="ctr"/>
                </a:tc>
                <a:tc>
                  <a:txBody>
                    <a:bodyPr/>
                    <a:lstStyle/>
                    <a:p>
                      <a:pPr algn="r" fontAlgn="b"/>
                      <a:r>
                        <a:rPr lang="en-US" sz="1100" b="1" i="0" u="none" strike="noStrike" dirty="0">
                          <a:solidFill>
                            <a:srgbClr val="000000"/>
                          </a:solidFill>
                          <a:effectLst/>
                          <a:latin typeface="Calibri" panose="020F0502020204030204" pitchFamily="34" charset="0"/>
                        </a:rPr>
                        <a:t>$15,000</a:t>
                      </a:r>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282170596"/>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Budget savings realized were $15,000 due to event cost pressures</a:t>
                      </a:r>
                    </a:p>
                  </a:txBody>
                  <a:tcPr marL="72000" marR="9525" marT="9525" marB="0" anchor="ctr">
                    <a:no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346452968"/>
                  </a:ext>
                </a:extLst>
              </a:tr>
              <a:tr h="147395">
                <a:tc>
                  <a:txBody>
                    <a:bodyPr/>
                    <a:lstStyle/>
                    <a:p>
                      <a:pPr algn="l" fontAlgn="b"/>
                      <a:r>
                        <a:rPr lang="en-US" sz="1100" b="1" i="0" u="none" strike="noStrike" dirty="0">
                          <a:solidFill>
                            <a:srgbClr val="000000"/>
                          </a:solidFill>
                          <a:effectLst/>
                          <a:latin typeface="Calibri" panose="020F0502020204030204" pitchFamily="34" charset="0"/>
                        </a:rPr>
                        <a:t>Remove funding to attract a major event to the hills</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$20,000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4020037071"/>
                  </a:ext>
                </a:extLst>
              </a:tr>
              <a:tr h="147395">
                <a:tc>
                  <a:txBody>
                    <a:bodyPr/>
                    <a:lstStyle/>
                    <a:p>
                      <a:pPr algn="l" fontAlgn="b"/>
                      <a:r>
                        <a:rPr lang="en-US" sz="1100" b="1" i="0" u="none" strike="noStrike" dirty="0">
                          <a:solidFill>
                            <a:srgbClr val="000000"/>
                          </a:solidFill>
                          <a:effectLst/>
                          <a:latin typeface="Calibri" panose="020F0502020204030204" pitchFamily="34" charset="0"/>
                        </a:rPr>
                        <a:t>Amend customer service operating hours from 8:30am to 9am</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$12,500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$12,500 </a:t>
                      </a:r>
                    </a:p>
                  </a:txBody>
                  <a:tcPr marL="45720" marR="45720" anchor="ctr">
                    <a:solidFill>
                      <a:srgbClr val="CBD9D6"/>
                    </a:solidFill>
                  </a:tcPr>
                </a:tc>
                <a:extLst>
                  <a:ext uri="{0D108BD9-81ED-4DB2-BD59-A6C34878D82A}">
                    <a16:rowId xmlns:a16="http://schemas.microsoft.com/office/drawing/2014/main" val="2505804594"/>
                  </a:ext>
                </a:extLst>
              </a:tr>
              <a:tr h="147395">
                <a:tc>
                  <a:txBody>
                    <a:bodyPr/>
                    <a:lstStyle/>
                    <a:p>
                      <a:pPr algn="l" fontAlgn="b"/>
                      <a:r>
                        <a:rPr lang="en-US" sz="1100" b="1" i="0" u="none" strike="noStrike" dirty="0">
                          <a:solidFill>
                            <a:srgbClr val="000000"/>
                          </a:solidFill>
                          <a:effectLst/>
                          <a:latin typeface="Calibri" panose="020F0502020204030204" pitchFamily="34" charset="0"/>
                        </a:rPr>
                        <a:t>Reduce/remove Adelaide Hills Tourism Funding</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$7,500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$7,500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2763113088"/>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New three-year funding agreement was approved and signed June 2023 with funding capped at the 2022-23 level</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764569737"/>
                  </a:ext>
                </a:extLst>
              </a:tr>
              <a:tr h="147395">
                <a:tc>
                  <a:txBody>
                    <a:bodyPr/>
                    <a:lstStyle/>
                    <a:p>
                      <a:pPr algn="l" fontAlgn="b"/>
                      <a:r>
                        <a:rPr lang="en-AU" sz="1100" b="1" i="0" u="none" strike="noStrike" dirty="0">
                          <a:solidFill>
                            <a:srgbClr val="000000"/>
                          </a:solidFill>
                          <a:effectLst/>
                          <a:latin typeface="Calibri" panose="020F0502020204030204" pitchFamily="34" charset="0"/>
                        </a:rPr>
                        <a:t>Reduce community grants</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extLst>
                  <a:ext uri="{0D108BD9-81ED-4DB2-BD59-A6C34878D82A}">
                    <a16:rowId xmlns:a16="http://schemas.microsoft.com/office/drawing/2014/main" val="3350105187"/>
                  </a:ext>
                </a:extLst>
              </a:tr>
              <a:tr h="147395">
                <a:tc>
                  <a:txBody>
                    <a:bodyPr/>
                    <a:lstStyle/>
                    <a:p>
                      <a:pPr algn="l" fontAlgn="b"/>
                      <a:r>
                        <a:rPr lang="en-US" sz="1100" b="1" i="0" u="none" strike="noStrike" dirty="0">
                          <a:solidFill>
                            <a:srgbClr val="000000"/>
                          </a:solidFill>
                          <a:effectLst/>
                          <a:latin typeface="Calibri" panose="020F0502020204030204" pitchFamily="34" charset="0"/>
                        </a:rPr>
                        <a:t>Cease additional digital content offering</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tc>
                <a:extLst>
                  <a:ext uri="{0D108BD9-81ED-4DB2-BD59-A6C34878D82A}">
                    <a16:rowId xmlns:a16="http://schemas.microsoft.com/office/drawing/2014/main" val="4020624230"/>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No longer purchasing AHC specific digital library content as there is a large content range in SA library network</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247430339"/>
                  </a:ext>
                </a:extLst>
              </a:tr>
              <a:tr h="147395">
                <a:tc>
                  <a:txBody>
                    <a:bodyPr/>
                    <a:lstStyle/>
                    <a:p>
                      <a:pPr algn="l" fontAlgn="b"/>
                      <a:r>
                        <a:rPr lang="en-US" sz="1100" b="1" i="0" u="none" strike="noStrike" dirty="0">
                          <a:solidFill>
                            <a:srgbClr val="000000"/>
                          </a:solidFill>
                          <a:effectLst/>
                          <a:latin typeface="Calibri" panose="020F0502020204030204" pitchFamily="34" charset="0"/>
                        </a:rPr>
                        <a:t>Digital online streaming/learning resources for language learning and online streaming</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$8,000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$8,000 </a:t>
                      </a:r>
                    </a:p>
                  </a:txBody>
                  <a:tcPr marL="45720" marR="45720" anchor="ctr">
                    <a:solidFill>
                      <a:srgbClr val="CBD9D6"/>
                    </a:solidFill>
                  </a:tcPr>
                </a:tc>
                <a:extLst>
                  <a:ext uri="{0D108BD9-81ED-4DB2-BD59-A6C34878D82A}">
                    <a16:rowId xmlns:a16="http://schemas.microsoft.com/office/drawing/2014/main" val="1532790567"/>
                  </a:ext>
                </a:extLst>
              </a:tr>
              <a:tr h="147395">
                <a:tc>
                  <a:txBody>
                    <a:bodyPr/>
                    <a:lstStyle/>
                    <a:p>
                      <a:pPr algn="l" fontAlgn="b"/>
                      <a:r>
                        <a:rPr lang="en-US" sz="1100" b="1" i="0" u="none" strike="noStrike" dirty="0">
                          <a:solidFill>
                            <a:srgbClr val="000000"/>
                          </a:solidFill>
                          <a:effectLst/>
                          <a:latin typeface="Calibri" panose="020F0502020204030204" pitchFamily="34" charset="0"/>
                        </a:rPr>
                        <a:t>Library CD collections - cease new purchases</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$4,000 </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$4,000 </a:t>
                      </a:r>
                    </a:p>
                  </a:txBody>
                  <a:tcPr marL="45720" marR="45720" anchor="ctr">
                    <a:solidFill>
                      <a:srgbClr val="E7EDEC"/>
                    </a:solidFill>
                  </a:tcPr>
                </a:tc>
                <a:extLst>
                  <a:ext uri="{0D108BD9-81ED-4DB2-BD59-A6C34878D82A}">
                    <a16:rowId xmlns:a16="http://schemas.microsoft.com/office/drawing/2014/main" val="121484948"/>
                  </a:ext>
                </a:extLst>
              </a:tr>
              <a:tr h="147395">
                <a:tc>
                  <a:txBody>
                    <a:bodyPr/>
                    <a:lstStyle/>
                    <a:p>
                      <a:pPr algn="l" fontAlgn="b"/>
                      <a:r>
                        <a:rPr lang="en-US" sz="1100" b="1" i="0" u="none" strike="noStrike" dirty="0">
                          <a:solidFill>
                            <a:srgbClr val="000000"/>
                          </a:solidFill>
                          <a:effectLst/>
                          <a:latin typeface="Calibri" panose="020F0502020204030204" pitchFamily="34" charset="0"/>
                        </a:rPr>
                        <a:t>Printing and photocopying fee increase</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$8,000 </a:t>
                      </a:r>
                    </a:p>
                  </a:txBody>
                  <a:tcPr marL="45720" marR="4572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$3,000</a:t>
                      </a:r>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extLst>
                  <a:ext uri="{0D108BD9-81ED-4DB2-BD59-A6C34878D82A}">
                    <a16:rowId xmlns:a16="http://schemas.microsoft.com/office/drawing/2014/main" val="496555638"/>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Revenue actuals assessed in December 2023 - received additional $3000 compared to December 2022 so largely on track to achieve additional $8000 revenue for the year.</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extLst>
                  <a:ext uri="{0D108BD9-81ED-4DB2-BD59-A6C34878D82A}">
                    <a16:rowId xmlns:a16="http://schemas.microsoft.com/office/drawing/2014/main" val="3544641253"/>
                  </a:ext>
                </a:extLst>
              </a:tr>
              <a:tr h="147395">
                <a:tc>
                  <a:txBody>
                    <a:bodyPr/>
                    <a:lstStyle/>
                    <a:p>
                      <a:pPr algn="l" fontAlgn="b"/>
                      <a:r>
                        <a:rPr lang="en-AU" sz="1100" b="1" i="0" u="none" strike="noStrike" dirty="0">
                          <a:solidFill>
                            <a:srgbClr val="000000"/>
                          </a:solidFill>
                          <a:effectLst/>
                          <a:latin typeface="Calibri" panose="020F0502020204030204" pitchFamily="34" charset="0"/>
                        </a:rPr>
                        <a:t>Reduce internal audit program from 4 to 3 audits annually</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45720" marR="45720" anchor="ctr"/>
                </a:tc>
                <a:extLst>
                  <a:ext uri="{0D108BD9-81ED-4DB2-BD59-A6C34878D82A}">
                    <a16:rowId xmlns:a16="http://schemas.microsoft.com/office/drawing/2014/main" val="721900900"/>
                  </a:ext>
                </a:extLst>
              </a:tr>
              <a:tr h="147395">
                <a:tc>
                  <a:txBody>
                    <a:bodyPr/>
                    <a:lstStyle/>
                    <a:p>
                      <a:pPr algn="l" fontAlgn="b"/>
                      <a:r>
                        <a:rPr lang="en-US" sz="1100" b="1" i="0" u="none" strike="noStrike" dirty="0">
                          <a:solidFill>
                            <a:srgbClr val="000000"/>
                          </a:solidFill>
                          <a:effectLst/>
                          <a:latin typeface="Calibri" panose="020F0502020204030204" pitchFamily="34" charset="0"/>
                        </a:rPr>
                        <a:t>Cease membership of Murray Darling Basin Association</a:t>
                      </a:r>
                    </a:p>
                  </a:txBody>
                  <a:tcPr marL="72000" marR="9525" marT="9525" marB="0" anchor="ctr"/>
                </a:tc>
                <a:tc>
                  <a:txBody>
                    <a:bodyPr/>
                    <a:lstStyle/>
                    <a:p>
                      <a:pPr algn="ctr" fontAlgn="b"/>
                      <a:r>
                        <a:rPr lang="en-AU" sz="1100" b="1" i="0" u="none" strike="noStrike">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$6,700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$6,700 </a:t>
                      </a:r>
                    </a:p>
                  </a:txBody>
                  <a:tcPr marL="45720" marR="45720" anchor="ctr"/>
                </a:tc>
                <a:extLst>
                  <a:ext uri="{0D108BD9-81ED-4DB2-BD59-A6C34878D82A}">
                    <a16:rowId xmlns:a16="http://schemas.microsoft.com/office/drawing/2014/main" val="2310930317"/>
                  </a:ext>
                </a:extLst>
              </a:tr>
              <a:tr h="147395">
                <a:tc>
                  <a:txBody>
                    <a:bodyPr/>
                    <a:lstStyle/>
                    <a:p>
                      <a:pPr algn="l" fontAlgn="b"/>
                      <a:r>
                        <a:rPr lang="en-US" sz="1100" b="1" i="0" u="none" strike="noStrike" dirty="0">
                          <a:solidFill>
                            <a:srgbClr val="000000"/>
                          </a:solidFill>
                          <a:effectLst/>
                          <a:latin typeface="Calibri" panose="020F0502020204030204" pitchFamily="34" charset="0"/>
                        </a:rPr>
                        <a:t>Increase non resident cemetery fees</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$25,000 </a:t>
                      </a:r>
                    </a:p>
                  </a:txBody>
                  <a:tcPr marL="45720" marR="45720" anchor="ctr"/>
                </a:tc>
                <a:tc>
                  <a:txBody>
                    <a:bodyPr/>
                    <a:lstStyle/>
                    <a:p>
                      <a:pPr algn="r" fontAlgn="b"/>
                      <a:r>
                        <a:rPr lang="en-US" sz="1100" b="1" i="0" u="none" strike="noStrike" dirty="0">
                          <a:solidFill>
                            <a:srgbClr val="000000"/>
                          </a:solidFill>
                          <a:effectLst/>
                          <a:latin typeface="Calibri" panose="020F0502020204030204" pitchFamily="34" charset="0"/>
                        </a:rPr>
                        <a:t>$30,000</a:t>
                      </a:r>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598022061"/>
                  </a:ext>
                </a:extLst>
              </a:tr>
              <a:tr h="147395">
                <a:tc>
                  <a:txBody>
                    <a:bodyPr/>
                    <a:lstStyle/>
                    <a:p>
                      <a:pPr algn="l" fontAlgn="b"/>
                      <a:r>
                        <a:rPr lang="en-US" sz="1100" b="1" i="0" u="none" strike="noStrike" dirty="0">
                          <a:solidFill>
                            <a:srgbClr val="000000"/>
                          </a:solidFill>
                          <a:effectLst/>
                          <a:latin typeface="Calibri" panose="020F0502020204030204" pitchFamily="34" charset="0"/>
                        </a:rPr>
                        <a:t>Increase outdoor dining permit fees</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$7,000 </a:t>
                      </a:r>
                    </a:p>
                  </a:txBody>
                  <a:tcPr marL="45720" marR="45720" anchor="ctr"/>
                </a:tc>
                <a:tc>
                  <a:txBody>
                    <a:bodyPr/>
                    <a:lstStyle/>
                    <a:p>
                      <a:pPr algn="r" fontAlgn="b"/>
                      <a:r>
                        <a:rPr lang="en-US" sz="1100" b="1" i="0" u="none" strike="noStrike" dirty="0">
                          <a:solidFill>
                            <a:srgbClr val="000000"/>
                          </a:solidFill>
                          <a:effectLst/>
                          <a:latin typeface="Calibri" panose="020F0502020204030204" pitchFamily="34" charset="0"/>
                        </a:rPr>
                        <a:t>$7,000</a:t>
                      </a:r>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61953255"/>
                  </a:ext>
                </a:extLst>
              </a:tr>
              <a:tr h="147395">
                <a:tc>
                  <a:txBody>
                    <a:bodyPr/>
                    <a:lstStyle/>
                    <a:p>
                      <a:pPr algn="l" fontAlgn="b"/>
                      <a:r>
                        <a:rPr lang="en-AU" sz="1100" b="1" i="0" u="none" strike="noStrike" dirty="0">
                          <a:solidFill>
                            <a:srgbClr val="000000"/>
                          </a:solidFill>
                          <a:effectLst/>
                          <a:latin typeface="Calibri" panose="020F0502020204030204" pitchFamily="34" charset="0"/>
                        </a:rPr>
                        <a:t>Increase copyright application fee</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Requires attention</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$125 </a:t>
                      </a:r>
                    </a:p>
                  </a:txBody>
                  <a:tcPr marL="45720" marR="45720" anchor="ctr"/>
                </a:tc>
                <a:extLst>
                  <a:ext uri="{0D108BD9-81ED-4DB2-BD59-A6C34878D82A}">
                    <a16:rowId xmlns:a16="http://schemas.microsoft.com/office/drawing/2014/main" val="1294761873"/>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The volume of applications have been decreasing as compared to last financial year. This trend potentially due to economic climate impacting communities not needing to access their old house plans for renovations or sales, others chose not to proceed due to the fee.</a:t>
                      </a:r>
                      <a:endParaRPr lang="en-AU" sz="1100" b="0" i="0" u="none" strike="noStrike" dirty="0">
                        <a:solidFill>
                          <a:srgbClr val="000000"/>
                        </a:solidFill>
                        <a:effectLst/>
                        <a:latin typeface="Calibri" panose="020F0502020204030204" pitchFamily="34" charset="0"/>
                      </a:endParaRPr>
                    </a:p>
                  </a:txBody>
                  <a:tcPr marL="72000" marR="9525" marT="9525"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96888755"/>
                  </a:ext>
                </a:extLst>
              </a:tr>
              <a:tr h="132859">
                <a:tc>
                  <a:txBody>
                    <a:bodyPr/>
                    <a:lstStyle/>
                    <a:p>
                      <a:pPr algn="l" fontAlgn="b"/>
                      <a:r>
                        <a:rPr lang="en-US" sz="1100" b="1" i="0" u="none" strike="noStrike" dirty="0">
                          <a:solidFill>
                            <a:srgbClr val="000000"/>
                          </a:solidFill>
                          <a:effectLst/>
                          <a:latin typeface="Calibri" panose="020F0502020204030204" pitchFamily="34" charset="0"/>
                        </a:rPr>
                        <a:t>Reduce community and recreation facilities grants</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$20,000</a:t>
                      </a:r>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extLst>
                  <a:ext uri="{0D108BD9-81ED-4DB2-BD59-A6C34878D82A}">
                    <a16:rowId xmlns:a16="http://schemas.microsoft.com/office/drawing/2014/main" val="110326925"/>
                  </a:ext>
                </a:extLst>
              </a:tr>
              <a:tr h="147395">
                <a:tc>
                  <a:txBody>
                    <a:bodyPr/>
                    <a:lstStyle/>
                    <a:p>
                      <a:pPr algn="l" fontAlgn="b"/>
                      <a:r>
                        <a:rPr lang="en-US" sz="1100" b="1" i="0" u="none" strike="noStrike" dirty="0">
                          <a:solidFill>
                            <a:srgbClr val="000000"/>
                          </a:solidFill>
                          <a:effectLst/>
                          <a:latin typeface="Calibri" panose="020F0502020204030204" pitchFamily="34" charset="0"/>
                        </a:rPr>
                        <a:t>Implement charge for food premises inspection for new businesses</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$1,960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1841264646"/>
                  </a:ext>
                </a:extLst>
              </a:tr>
              <a:tr h="147395">
                <a:tc>
                  <a:txBody>
                    <a:bodyPr/>
                    <a:lstStyle/>
                    <a:p>
                      <a:pPr algn="l" fontAlgn="b"/>
                      <a:r>
                        <a:rPr lang="en-US" sz="1100" b="1" i="0" u="none" strike="noStrike" dirty="0" err="1">
                          <a:solidFill>
                            <a:srgbClr val="000000"/>
                          </a:solidFill>
                          <a:effectLst/>
                          <a:latin typeface="Calibri" panose="020F0502020204030204" pitchFamily="34" charset="0"/>
                        </a:rPr>
                        <a:t>Standardise</a:t>
                      </a:r>
                      <a:r>
                        <a:rPr lang="en-US" sz="1100" b="1" i="0" u="none" strike="noStrike" dirty="0">
                          <a:solidFill>
                            <a:srgbClr val="000000"/>
                          </a:solidFill>
                          <a:effectLst/>
                          <a:latin typeface="Calibri" panose="020F0502020204030204" pitchFamily="34" charset="0"/>
                        </a:rPr>
                        <a:t> fee application for food premises inspection</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$4,060</a:t>
                      </a:r>
                    </a:p>
                  </a:txBody>
                  <a:tcPr marL="45720" marR="45720" anchor="ctr">
                    <a:solidFill>
                      <a:srgbClr val="CBD9D6"/>
                    </a:solidFill>
                  </a:tcPr>
                </a:tc>
                <a:extLst>
                  <a:ext uri="{0D108BD9-81ED-4DB2-BD59-A6C34878D82A}">
                    <a16:rowId xmlns:a16="http://schemas.microsoft.com/office/drawing/2014/main" val="48217894"/>
                  </a:ext>
                </a:extLst>
              </a:tr>
              <a:tr h="147395">
                <a:tc>
                  <a:txBody>
                    <a:bodyPr/>
                    <a:lstStyle/>
                    <a:p>
                      <a:pPr algn="l" fontAlgn="b"/>
                      <a:r>
                        <a:rPr lang="en-US" sz="1100" b="1" i="0" u="none" strike="noStrike" dirty="0">
                          <a:solidFill>
                            <a:srgbClr val="000000"/>
                          </a:solidFill>
                          <a:effectLst/>
                          <a:latin typeface="Calibri" panose="020F0502020204030204" pitchFamily="34" charset="0"/>
                        </a:rPr>
                        <a:t>Cease bird monitoring on reserves following burning</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E7EDEC"/>
                    </a:solidFill>
                  </a:tcPr>
                </a:tc>
                <a:extLst>
                  <a:ext uri="{0D108BD9-81ED-4DB2-BD59-A6C34878D82A}">
                    <a16:rowId xmlns:a16="http://schemas.microsoft.com/office/drawing/2014/main" val="3836505005"/>
                  </a:ext>
                </a:extLst>
              </a:tr>
              <a:tr h="164767">
                <a:tc>
                  <a:txBody>
                    <a:bodyPr/>
                    <a:lstStyle/>
                    <a:p>
                      <a:pPr algn="l" fontAlgn="b"/>
                      <a:r>
                        <a:rPr lang="en-AU" sz="1100" b="1" i="0" u="none" strike="noStrike" dirty="0">
                          <a:solidFill>
                            <a:srgbClr val="000000"/>
                          </a:solidFill>
                          <a:effectLst/>
                          <a:latin typeface="Calibri" panose="020F0502020204030204" pitchFamily="34" charset="0"/>
                        </a:rPr>
                        <a:t>Cease vermin baiting in Stirling, Aldgate and Bridgewater</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extLst>
                  <a:ext uri="{0D108BD9-81ED-4DB2-BD59-A6C34878D82A}">
                    <a16:rowId xmlns:a16="http://schemas.microsoft.com/office/drawing/2014/main" val="3675461608"/>
                  </a:ext>
                </a:extLst>
              </a:tr>
              <a:tr h="147395">
                <a:tc>
                  <a:txBody>
                    <a:bodyPr/>
                    <a:lstStyle/>
                    <a:p>
                      <a:pPr algn="l" fontAlgn="b"/>
                      <a:r>
                        <a:rPr lang="en-US" sz="1100" b="1" i="0" u="none" strike="noStrike" dirty="0">
                          <a:solidFill>
                            <a:srgbClr val="000000"/>
                          </a:solidFill>
                          <a:effectLst/>
                          <a:latin typeface="Calibri" panose="020F0502020204030204" pitchFamily="34" charset="0"/>
                        </a:rPr>
                        <a:t>Heathfield Resource Recovery Centre – Explore options for savings or cost recovery</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768265092"/>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The Adelaide Hills Region Waste Management Authority are currently exploring options to reduce costs. No savings identified at this stage.</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461091873"/>
                  </a:ext>
                </a:extLst>
              </a:tr>
              <a:tr h="135473">
                <a:tc>
                  <a:txBody>
                    <a:bodyPr/>
                    <a:lstStyle/>
                    <a:p>
                      <a:pPr algn="l" fontAlgn="b"/>
                      <a:r>
                        <a:rPr lang="en-US" sz="1100" b="1" i="0" u="none" strike="noStrike" dirty="0">
                          <a:solidFill>
                            <a:srgbClr val="000000"/>
                          </a:solidFill>
                          <a:effectLst/>
                          <a:latin typeface="Calibri" panose="020F0502020204030204" pitchFamily="34" charset="0"/>
                        </a:rPr>
                        <a:t>Waste education - not proceed with high intensity program</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$50,000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$50,000 </a:t>
                      </a:r>
                    </a:p>
                  </a:txBody>
                  <a:tcPr marL="45720" marR="45720" anchor="ctr"/>
                </a:tc>
                <a:extLst>
                  <a:ext uri="{0D108BD9-81ED-4DB2-BD59-A6C34878D82A}">
                    <a16:rowId xmlns:a16="http://schemas.microsoft.com/office/drawing/2014/main" val="3467917081"/>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Maintain waste education at current levels rather than increase the program as there has not been marked changes in diversion rates in recent years. </a:t>
                      </a:r>
                    </a:p>
                  </a:txBody>
                  <a:tcPr marL="72000" marR="9525" marT="9525" marB="0" anchor="ctr">
                    <a:no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681432651"/>
                  </a:ext>
                </a:extLst>
              </a:tr>
              <a:tr h="147395">
                <a:tc>
                  <a:txBody>
                    <a:bodyPr/>
                    <a:lstStyle/>
                    <a:p>
                      <a:pPr algn="r" fontAlgn="b"/>
                      <a:endParaRPr lang="en-US" sz="1100" b="1" i="0" u="none" strike="noStrike" dirty="0">
                        <a:solidFill>
                          <a:schemeClr val="bg1"/>
                        </a:solidFill>
                        <a:effectLst/>
                        <a:latin typeface="Calibri" panose="020F0502020204030204" pitchFamily="34" charset="0"/>
                      </a:endParaRPr>
                    </a:p>
                  </a:txBody>
                  <a:tcPr marL="45720" marR="4572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Calibri" panose="020F0502020204030204" pitchFamily="34" charset="0"/>
                        </a:rPr>
                        <a:t>TOTAL</a:t>
                      </a:r>
                    </a:p>
                  </a:txBody>
                  <a:tcPr marL="45720" marR="45720" anchor="b"/>
                </a:tc>
                <a:tc>
                  <a:txBody>
                    <a:bodyPr/>
                    <a:lstStyle/>
                    <a:p>
                      <a:pPr algn="ctr" fontAlgn="b"/>
                      <a:r>
                        <a:rPr lang="en-US" sz="1100" b="1" i="0" u="none" strike="noStrike" dirty="0">
                          <a:solidFill>
                            <a:schemeClr val="bg1"/>
                          </a:solidFill>
                          <a:effectLst/>
                          <a:latin typeface="Calibri" panose="020F0502020204030204" pitchFamily="34" charset="0"/>
                        </a:rPr>
                        <a:t>$280,700</a:t>
                      </a:r>
                      <a:endParaRPr lang="en-AU" sz="1100" b="1" i="0" u="none" strike="noStrike" dirty="0">
                        <a:solidFill>
                          <a:schemeClr val="bg1"/>
                        </a:solidFill>
                        <a:effectLst/>
                        <a:latin typeface="Calibri" panose="020F0502020204030204" pitchFamily="34" charset="0"/>
                      </a:endParaRPr>
                    </a:p>
                  </a:txBody>
                  <a:tcPr marL="45720" marR="45720" anchor="b"/>
                </a:tc>
                <a:tc>
                  <a:txBody>
                    <a:bodyPr/>
                    <a:lstStyle/>
                    <a:p>
                      <a:pPr algn="ctr" fontAlgn="b"/>
                      <a:r>
                        <a:rPr lang="en-US" sz="1100" b="1" i="0" u="none" strike="noStrike" dirty="0">
                          <a:solidFill>
                            <a:schemeClr val="bg1"/>
                          </a:solidFill>
                          <a:effectLst/>
                          <a:latin typeface="Calibri" panose="020F0502020204030204" pitchFamily="34" charset="0"/>
                        </a:rPr>
                        <a:t>$249,845</a:t>
                      </a:r>
                      <a:endParaRPr lang="en-AU" sz="1100" b="1" i="0" u="none" strike="noStrike" dirty="0">
                        <a:solidFill>
                          <a:schemeClr val="bg1"/>
                        </a:solidFill>
                        <a:effectLst/>
                        <a:latin typeface="Calibri" panose="020F0502020204030204" pitchFamily="34" charset="0"/>
                      </a:endParaRPr>
                    </a:p>
                  </a:txBody>
                  <a:tcPr marL="45720" marR="45720" anchor="b"/>
                </a:tc>
                <a:extLst>
                  <a:ext uri="{0D108BD9-81ED-4DB2-BD59-A6C34878D82A}">
                    <a16:rowId xmlns:a16="http://schemas.microsoft.com/office/drawing/2014/main" val="96724604"/>
                  </a:ext>
                </a:extLst>
              </a:tr>
            </a:tbl>
          </a:graphicData>
        </a:graphic>
      </p:graphicFrame>
      <p:sp>
        <p:nvSpPr>
          <p:cNvPr id="4" name="TextBox 3">
            <a:extLst>
              <a:ext uri="{FF2B5EF4-FFF2-40B4-BE49-F238E27FC236}">
                <a16:creationId xmlns:a16="http://schemas.microsoft.com/office/drawing/2014/main" id="{BBCA2DE7-2665-6507-2DD0-3DD34AB86FBB}"/>
              </a:ext>
            </a:extLst>
          </p:cNvPr>
          <p:cNvSpPr txBox="1"/>
          <p:nvPr/>
        </p:nvSpPr>
        <p:spPr>
          <a:xfrm>
            <a:off x="212237" y="217928"/>
            <a:ext cx="3297762" cy="461665"/>
          </a:xfrm>
          <a:prstGeom prst="rect">
            <a:avLst/>
          </a:prstGeom>
          <a:noFill/>
        </p:spPr>
        <p:txBody>
          <a:bodyPr wrap="none" rtlCol="0">
            <a:spAutoFit/>
          </a:bodyPr>
          <a:lstStyle/>
          <a:p>
            <a:r>
              <a:rPr lang="en-US" sz="2400" b="1" dirty="0">
                <a:solidFill>
                  <a:schemeClr val="accent1"/>
                </a:solidFill>
              </a:rPr>
              <a:t>Savings Strategies  </a:t>
            </a:r>
            <a:r>
              <a:rPr lang="en-US" i="1" dirty="0" err="1">
                <a:solidFill>
                  <a:schemeClr val="accent1"/>
                </a:solidFill>
              </a:rPr>
              <a:t>cont</a:t>
            </a:r>
            <a:r>
              <a:rPr lang="en-US" i="1" dirty="0">
                <a:solidFill>
                  <a:schemeClr val="accent1"/>
                </a:solidFill>
              </a:rPr>
              <a:t>….</a:t>
            </a:r>
            <a:endParaRPr lang="en-AU" sz="2400" b="1" i="1" dirty="0">
              <a:solidFill>
                <a:schemeClr val="accent1"/>
              </a:solidFill>
            </a:endParaRPr>
          </a:p>
        </p:txBody>
      </p:sp>
    </p:spTree>
    <p:extLst>
      <p:ext uri="{BB962C8B-B14F-4D97-AF65-F5344CB8AC3E}">
        <p14:creationId xmlns:p14="http://schemas.microsoft.com/office/powerpoint/2010/main" val="3151688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48" y="200472"/>
            <a:ext cx="3331361" cy="461665"/>
          </a:xfrm>
          <a:prstGeom prst="rect">
            <a:avLst/>
          </a:prstGeom>
          <a:noFill/>
        </p:spPr>
        <p:txBody>
          <a:bodyPr wrap="none" rtlCol="0">
            <a:spAutoFit/>
          </a:bodyPr>
          <a:lstStyle/>
          <a:p>
            <a:r>
              <a:rPr lang="en-US" sz="2400" b="1" dirty="0">
                <a:solidFill>
                  <a:schemeClr val="bg1"/>
                </a:solidFill>
              </a:rPr>
              <a:t>7. Financial Performance</a:t>
            </a:r>
            <a:endParaRPr lang="en-AU" sz="2400" b="1" dirty="0">
              <a:solidFill>
                <a:schemeClr val="bg1"/>
              </a:solidFill>
            </a:endParaRPr>
          </a:p>
        </p:txBody>
      </p:sp>
      <p:sp>
        <p:nvSpPr>
          <p:cNvPr id="5" name="TextBox 4"/>
          <p:cNvSpPr txBox="1"/>
          <p:nvPr/>
        </p:nvSpPr>
        <p:spPr>
          <a:xfrm>
            <a:off x="260647" y="1039050"/>
            <a:ext cx="5146643" cy="338554"/>
          </a:xfrm>
          <a:prstGeom prst="rect">
            <a:avLst/>
          </a:prstGeom>
          <a:noFill/>
        </p:spPr>
        <p:txBody>
          <a:bodyPr wrap="square" rtlCol="0">
            <a:spAutoFit/>
          </a:bodyPr>
          <a:lstStyle/>
          <a:p>
            <a:r>
              <a:rPr lang="en-US" sz="1600" b="1" dirty="0"/>
              <a:t>Overall Funding Statement as at 31 March 2024</a:t>
            </a:r>
            <a:endParaRPr lang="en-AU" sz="1600" b="1" dirty="0"/>
          </a:p>
        </p:txBody>
      </p:sp>
      <p:sp>
        <p:nvSpPr>
          <p:cNvPr id="3" name="Rectangle 2">
            <a:extLst>
              <a:ext uri="{FF2B5EF4-FFF2-40B4-BE49-F238E27FC236}">
                <a16:creationId xmlns:a16="http://schemas.microsoft.com/office/drawing/2014/main" id="{1C739CCC-0D05-4638-EF39-4FC93C7FD814}"/>
              </a:ext>
            </a:extLst>
          </p:cNvPr>
          <p:cNvSpPr/>
          <p:nvPr/>
        </p:nvSpPr>
        <p:spPr>
          <a:xfrm>
            <a:off x="476672" y="1856656"/>
            <a:ext cx="2736304" cy="430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285572" y="1377604"/>
            <a:ext cx="5760640" cy="430887"/>
          </a:xfrm>
          <a:prstGeom prst="rect">
            <a:avLst/>
          </a:prstGeom>
          <a:noFill/>
        </p:spPr>
        <p:txBody>
          <a:bodyPr wrap="square" rtlCol="0">
            <a:spAutoFit/>
          </a:bodyPr>
          <a:lstStyle/>
          <a:p>
            <a:r>
              <a:rPr lang="en-US" sz="1100" dirty="0"/>
              <a:t>Note: These figures are preliminary only. The fully reconciled figures will be presented to Council as part of the Budget Review report.</a:t>
            </a:r>
            <a:endParaRPr lang="en-AU" sz="1100" dirty="0"/>
          </a:p>
        </p:txBody>
      </p:sp>
      <p:sp>
        <p:nvSpPr>
          <p:cNvPr id="9" name="Rectangle 8">
            <a:extLst>
              <a:ext uri="{FF2B5EF4-FFF2-40B4-BE49-F238E27FC236}">
                <a16:creationId xmlns:a16="http://schemas.microsoft.com/office/drawing/2014/main" id="{BCF5A91F-DF0B-0D45-8BE6-E8D0DAE631C5}"/>
              </a:ext>
            </a:extLst>
          </p:cNvPr>
          <p:cNvSpPr/>
          <p:nvPr/>
        </p:nvSpPr>
        <p:spPr>
          <a:xfrm>
            <a:off x="348566" y="1808491"/>
            <a:ext cx="2736304" cy="552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7761AE92-04BD-3674-1976-76AF158DC481}"/>
              </a:ext>
            </a:extLst>
          </p:cNvPr>
          <p:cNvPicPr>
            <a:picLocks noChangeAspect="1"/>
          </p:cNvPicPr>
          <p:nvPr/>
        </p:nvPicPr>
        <p:blipFill>
          <a:blip r:embed="rId2"/>
          <a:stretch>
            <a:fillRect/>
          </a:stretch>
        </p:blipFill>
        <p:spPr>
          <a:xfrm>
            <a:off x="388591" y="1856656"/>
            <a:ext cx="6080817" cy="7488734"/>
          </a:xfrm>
          <a:prstGeom prst="rect">
            <a:avLst/>
          </a:prstGeom>
        </p:spPr>
      </p:pic>
      <p:sp>
        <p:nvSpPr>
          <p:cNvPr id="8" name="Rectangle 7">
            <a:extLst>
              <a:ext uri="{FF2B5EF4-FFF2-40B4-BE49-F238E27FC236}">
                <a16:creationId xmlns:a16="http://schemas.microsoft.com/office/drawing/2014/main" id="{E43461ED-29F4-1820-5CC4-597DEA7DED69}"/>
              </a:ext>
            </a:extLst>
          </p:cNvPr>
          <p:cNvSpPr/>
          <p:nvPr/>
        </p:nvSpPr>
        <p:spPr>
          <a:xfrm>
            <a:off x="-115302" y="2023934"/>
            <a:ext cx="3328278" cy="430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00669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transport, yellow&#10;&#10;Description automatically generated">
            <a:extLst>
              <a:ext uri="{FF2B5EF4-FFF2-40B4-BE49-F238E27FC236}">
                <a16:creationId xmlns:a16="http://schemas.microsoft.com/office/drawing/2014/main" id="{D59C7652-3352-6A06-B5ED-299680F79D48}"/>
              </a:ext>
            </a:extLst>
          </p:cNvPr>
          <p:cNvPicPr>
            <a:picLocks noChangeAspect="1"/>
          </p:cNvPicPr>
          <p:nvPr/>
        </p:nvPicPr>
        <p:blipFill rotWithShape="1">
          <a:blip r:embed="rId2">
            <a:extLst>
              <a:ext uri="{28A0092B-C50C-407E-A947-70E740481C1C}">
                <a14:useLocalDpi xmlns:a14="http://schemas.microsoft.com/office/drawing/2010/main" val="0"/>
              </a:ext>
            </a:extLst>
          </a:blip>
          <a:srcRect l="17412" t="291" r="32710" b="-291"/>
          <a:stretch/>
        </p:blipFill>
        <p:spPr>
          <a:xfrm>
            <a:off x="0" y="-1"/>
            <a:ext cx="6885384" cy="10024603"/>
          </a:xfrm>
          <a:prstGeom prst="rect">
            <a:avLst/>
          </a:prstGeom>
        </p:spPr>
      </p:pic>
      <p:sp>
        <p:nvSpPr>
          <p:cNvPr id="3" name="Text Box 644"/>
          <p:cNvSpPr txBox="1"/>
          <p:nvPr/>
        </p:nvSpPr>
        <p:spPr>
          <a:xfrm>
            <a:off x="2084784" y="2095822"/>
            <a:ext cx="4800600" cy="7810178"/>
          </a:xfrm>
          <a:prstGeom prst="rect">
            <a:avLst/>
          </a:prstGeom>
          <a:solidFill>
            <a:srgbClr val="008675"/>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450215">
              <a:spcAft>
                <a:spcPts val="0"/>
              </a:spcAft>
            </a:pPr>
            <a:r>
              <a:rPr lang="en-US" sz="1200" dirty="0">
                <a:solidFill>
                  <a:srgbClr val="FFFFFF"/>
                </a:solidFill>
                <a:effectLst/>
                <a:latin typeface="FS Lola"/>
                <a:ea typeface="Times New Roman"/>
                <a:cs typeface="Times New Roman"/>
              </a:rPr>
              <a:t>MORE INFORMATION</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63 Mt Barker Road</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Stirling SA 5152</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08 8408 0400</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mail@ahc.sa.gov.au</a:t>
            </a:r>
            <a:endParaRPr lang="en-AU" sz="1300" dirty="0">
              <a:effectLst/>
              <a:latin typeface="Garamond"/>
              <a:ea typeface="Times New Roman"/>
              <a:cs typeface="Times New Roman"/>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01674" y="2753047"/>
            <a:ext cx="1019175" cy="1019175"/>
          </a:xfrm>
          <a:prstGeom prst="rect">
            <a:avLst/>
          </a:prstGeom>
        </p:spPr>
      </p:pic>
      <p:grpSp>
        <p:nvGrpSpPr>
          <p:cNvPr id="6" name="Group 5"/>
          <p:cNvGrpSpPr/>
          <p:nvPr/>
        </p:nvGrpSpPr>
        <p:grpSpPr>
          <a:xfrm>
            <a:off x="2646759" y="5143822"/>
            <a:ext cx="305435" cy="305435"/>
            <a:chOff x="0" y="0"/>
            <a:chExt cx="305435" cy="305435"/>
          </a:xfrm>
        </p:grpSpPr>
        <p:sp>
          <p:nvSpPr>
            <p:cNvPr id="11" name="Oval 10"/>
            <p:cNvSpPr/>
            <p:nvPr/>
          </p:nvSpPr>
          <p:spPr>
            <a:xfrm>
              <a:off x="0" y="0"/>
              <a:ext cx="305435" cy="305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12" name="Picture 11" descr="Placeholde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57150"/>
              <a:ext cx="219075" cy="219075"/>
            </a:xfrm>
            <a:prstGeom prst="rect">
              <a:avLst/>
            </a:prstGeom>
            <a:noFill/>
            <a:ln>
              <a:noFill/>
            </a:ln>
          </p:spPr>
        </p:pic>
      </p:grpSp>
      <p:grpSp>
        <p:nvGrpSpPr>
          <p:cNvPr id="7" name="Group 6"/>
          <p:cNvGrpSpPr/>
          <p:nvPr/>
        </p:nvGrpSpPr>
        <p:grpSpPr>
          <a:xfrm>
            <a:off x="2646124" y="6256342"/>
            <a:ext cx="305435" cy="305435"/>
            <a:chOff x="0" y="0"/>
            <a:chExt cx="305435" cy="305435"/>
          </a:xfrm>
        </p:grpSpPr>
        <p:sp>
          <p:nvSpPr>
            <p:cNvPr id="9" name="Oval 8"/>
            <p:cNvSpPr/>
            <p:nvPr/>
          </p:nvSpPr>
          <p:spPr>
            <a:xfrm>
              <a:off x="0" y="0"/>
              <a:ext cx="305435" cy="305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 y="66675"/>
              <a:ext cx="180975" cy="180975"/>
            </a:xfrm>
            <a:prstGeom prst="rect">
              <a:avLst/>
            </a:prstGeom>
          </p:spPr>
        </p:pic>
      </p:grpSp>
      <p:grpSp>
        <p:nvGrpSpPr>
          <p:cNvPr id="16" name="Group 15"/>
          <p:cNvGrpSpPr/>
          <p:nvPr/>
        </p:nvGrpSpPr>
        <p:grpSpPr>
          <a:xfrm>
            <a:off x="2651203" y="5686863"/>
            <a:ext cx="305435" cy="305435"/>
            <a:chOff x="8037512" y="5920226"/>
            <a:chExt cx="305435" cy="305435"/>
          </a:xfrm>
        </p:grpSpPr>
        <p:sp>
          <p:nvSpPr>
            <p:cNvPr id="13" name="Oval 12"/>
            <p:cNvSpPr/>
            <p:nvPr/>
          </p:nvSpPr>
          <p:spPr>
            <a:xfrm>
              <a:off x="8037512" y="5920226"/>
              <a:ext cx="305435" cy="305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5" name="Picture 4"/>
            <p:cNvPicPr/>
            <p:nvPr/>
          </p:nvPicPr>
          <p:blipFill>
            <a:blip r:embed="rId6">
              <a:extLst>
                <a:ext uri="{28A0092B-C50C-407E-A947-70E740481C1C}">
                  <a14:useLocalDpi xmlns:a14="http://schemas.microsoft.com/office/drawing/2010/main" val="0"/>
                </a:ext>
              </a:extLst>
            </a:blip>
            <a:stretch>
              <a:fillRect/>
            </a:stretch>
          </p:blipFill>
          <p:spPr>
            <a:xfrm>
              <a:off x="8109584" y="5992298"/>
              <a:ext cx="161290" cy="161290"/>
            </a:xfrm>
            <a:prstGeom prst="rect">
              <a:avLst/>
            </a:prstGeom>
          </p:spPr>
        </p:pic>
      </p:grpSp>
      <p:cxnSp>
        <p:nvCxnSpPr>
          <p:cNvPr id="18" name="Straight Connector 17"/>
          <p:cNvCxnSpPr/>
          <p:nvPr/>
        </p:nvCxnSpPr>
        <p:spPr>
          <a:xfrm>
            <a:off x="2646124" y="4860133"/>
            <a:ext cx="78287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8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8483" y="970181"/>
            <a:ext cx="6655222" cy="3562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09221" y="1040967"/>
            <a:ext cx="3884665" cy="646331"/>
          </a:xfrm>
          <a:prstGeom prst="rect">
            <a:avLst/>
          </a:prstGeom>
          <a:noFill/>
        </p:spPr>
        <p:txBody>
          <a:bodyPr wrap="square" rtlCol="0">
            <a:spAutoFit/>
          </a:bodyPr>
          <a:lstStyle/>
          <a:p>
            <a:r>
              <a:rPr lang="en-US" b="1" dirty="0">
                <a:solidFill>
                  <a:schemeClr val="accent1"/>
                </a:solidFill>
              </a:rPr>
              <a:t>Kerbside bin system collection frequency change and rural FOGO trial</a:t>
            </a:r>
            <a:endParaRPr lang="en-AU" b="1" dirty="0">
              <a:solidFill>
                <a:schemeClr val="accent1"/>
              </a:solidFill>
            </a:endParaRPr>
          </a:p>
        </p:txBody>
      </p:sp>
      <p:sp>
        <p:nvSpPr>
          <p:cNvPr id="11" name="Rectangle 10"/>
          <p:cNvSpPr/>
          <p:nvPr/>
        </p:nvSpPr>
        <p:spPr>
          <a:xfrm>
            <a:off x="204210" y="1633081"/>
            <a:ext cx="3627167" cy="1692771"/>
          </a:xfrm>
          <a:prstGeom prst="rect">
            <a:avLst/>
          </a:prstGeom>
        </p:spPr>
        <p:txBody>
          <a:bodyPr wrap="square">
            <a:spAutoFit/>
          </a:bodyPr>
          <a:lstStyle/>
          <a:p>
            <a:pPr>
              <a:spcAft>
                <a:spcPts val="600"/>
              </a:spcAft>
            </a:pPr>
            <a:r>
              <a:rPr lang="en-US" sz="1100" dirty="0"/>
              <a:t>Council is undertaking a 12-month food organics and garden organics (FOGO) trial in collaboration with our Waste Management Partner. </a:t>
            </a:r>
          </a:p>
          <a:p>
            <a:pPr>
              <a:spcAft>
                <a:spcPts val="600"/>
              </a:spcAft>
            </a:pPr>
            <a:r>
              <a:rPr lang="en-US" sz="1100" dirty="0"/>
              <a:t>Over 600 households and a small number of businesses in parts of Woodside and </a:t>
            </a:r>
            <a:r>
              <a:rPr lang="en-US" sz="1100" dirty="0" err="1"/>
              <a:t>Lenswood</a:t>
            </a:r>
            <a:r>
              <a:rPr lang="en-US" sz="1100" dirty="0"/>
              <a:t> will trial the new </a:t>
            </a:r>
            <a:r>
              <a:rPr lang="en-US" sz="1100" dirty="0" err="1"/>
              <a:t>kerbside</a:t>
            </a:r>
            <a:r>
              <a:rPr lang="en-US" sz="1100" dirty="0"/>
              <a:t> bin collection systems. This includes a new FOGO bin for rural households and a change in the collection frequency of organics bins and landfill bins, which aims to improve the food waste diversion from landfill.</a:t>
            </a:r>
            <a:endParaRPr lang="en-US" sz="1100" dirty="0">
              <a:effectLst/>
            </a:endParaRPr>
          </a:p>
        </p:txBody>
      </p:sp>
      <p:sp>
        <p:nvSpPr>
          <p:cNvPr id="12" name="TextBox 11"/>
          <p:cNvSpPr txBox="1"/>
          <p:nvPr/>
        </p:nvSpPr>
        <p:spPr>
          <a:xfrm>
            <a:off x="221783" y="3368824"/>
            <a:ext cx="1080873" cy="307777"/>
          </a:xfrm>
          <a:prstGeom prst="rect">
            <a:avLst/>
          </a:prstGeom>
          <a:noFill/>
        </p:spPr>
        <p:txBody>
          <a:bodyPr wrap="none" rtlCol="0">
            <a:spAutoFit/>
          </a:bodyPr>
          <a:lstStyle/>
          <a:p>
            <a:r>
              <a:rPr lang="en-US" sz="1400" b="1" dirty="0"/>
              <a:t>Latest News</a:t>
            </a:r>
            <a:endParaRPr lang="en-AU" sz="1400" b="1" dirty="0"/>
          </a:p>
        </p:txBody>
      </p:sp>
      <p:cxnSp>
        <p:nvCxnSpPr>
          <p:cNvPr id="28" name="Straight Connector 27"/>
          <p:cNvCxnSpPr>
            <a:cxnSpLocks/>
            <a:stCxn id="29" idx="4"/>
          </p:cNvCxnSpPr>
          <p:nvPr/>
        </p:nvCxnSpPr>
        <p:spPr>
          <a:xfrm>
            <a:off x="4857036" y="1346183"/>
            <a:ext cx="12124" cy="288309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713020" y="1058151"/>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Oval 31"/>
          <p:cNvSpPr/>
          <p:nvPr/>
        </p:nvSpPr>
        <p:spPr>
          <a:xfrm>
            <a:off x="4702585" y="250472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Oval 32"/>
          <p:cNvSpPr/>
          <p:nvPr/>
        </p:nvSpPr>
        <p:spPr>
          <a:xfrm>
            <a:off x="4713020" y="193190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Oval 34"/>
          <p:cNvSpPr/>
          <p:nvPr/>
        </p:nvSpPr>
        <p:spPr>
          <a:xfrm>
            <a:off x="4722256" y="293677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TextBox 40"/>
          <p:cNvSpPr txBox="1"/>
          <p:nvPr/>
        </p:nvSpPr>
        <p:spPr>
          <a:xfrm>
            <a:off x="4242352" y="1098728"/>
            <a:ext cx="455574" cy="230832"/>
          </a:xfrm>
          <a:prstGeom prst="rect">
            <a:avLst/>
          </a:prstGeom>
          <a:noFill/>
        </p:spPr>
        <p:txBody>
          <a:bodyPr wrap="none" rtlCol="0">
            <a:spAutoFit/>
          </a:bodyPr>
          <a:lstStyle/>
          <a:p>
            <a:pPr algn="r"/>
            <a:r>
              <a:rPr lang="en-US" sz="900" b="1" dirty="0"/>
              <a:t>Jul 23</a:t>
            </a:r>
            <a:endParaRPr lang="en-AU" sz="900" b="1" dirty="0"/>
          </a:p>
        </p:txBody>
      </p:sp>
      <p:sp>
        <p:nvSpPr>
          <p:cNvPr id="43" name="Rectangle 42"/>
          <p:cNvSpPr/>
          <p:nvPr/>
        </p:nvSpPr>
        <p:spPr>
          <a:xfrm>
            <a:off x="221783" y="3645348"/>
            <a:ext cx="3532495" cy="430887"/>
          </a:xfrm>
          <a:prstGeom prst="rect">
            <a:avLst/>
          </a:prstGeom>
        </p:spPr>
        <p:txBody>
          <a:bodyPr wrap="square">
            <a:spAutoFit/>
          </a:bodyPr>
          <a:lstStyle/>
          <a:p>
            <a:r>
              <a:rPr lang="en-US" sz="1100" dirty="0">
                <a:effectLst/>
              </a:rPr>
              <a:t>Trial is ongoing with all information sessions and prep work successfully undertaken.</a:t>
            </a:r>
          </a:p>
        </p:txBody>
      </p:sp>
      <p:sp>
        <p:nvSpPr>
          <p:cNvPr id="58" name="Oval 57"/>
          <p:cNvSpPr/>
          <p:nvPr/>
        </p:nvSpPr>
        <p:spPr>
          <a:xfrm>
            <a:off x="4713020" y="149661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TextBox 58"/>
          <p:cNvSpPr txBox="1"/>
          <p:nvPr/>
        </p:nvSpPr>
        <p:spPr>
          <a:xfrm>
            <a:off x="5021460" y="1057625"/>
            <a:ext cx="1790183" cy="246221"/>
          </a:xfrm>
          <a:prstGeom prst="rect">
            <a:avLst/>
          </a:prstGeom>
          <a:noFill/>
        </p:spPr>
        <p:txBody>
          <a:bodyPr wrap="square" rtlCol="0">
            <a:spAutoFit/>
          </a:bodyPr>
          <a:lstStyle/>
          <a:p>
            <a:r>
              <a:rPr lang="en-US" sz="1000" b="1" dirty="0"/>
              <a:t>Commence planning &amp; scope</a:t>
            </a:r>
            <a:endParaRPr lang="en-AU" sz="900" i="1" dirty="0"/>
          </a:p>
        </p:txBody>
      </p:sp>
      <p:grpSp>
        <p:nvGrpSpPr>
          <p:cNvPr id="101" name="Group 100"/>
          <p:cNvGrpSpPr/>
          <p:nvPr/>
        </p:nvGrpSpPr>
        <p:grpSpPr>
          <a:xfrm>
            <a:off x="3554183" y="9670106"/>
            <a:ext cx="3245777" cy="233191"/>
            <a:chOff x="2249575" y="9659869"/>
            <a:chExt cx="3245777" cy="233191"/>
          </a:xfrm>
        </p:grpSpPr>
        <p:grpSp>
          <p:nvGrpSpPr>
            <p:cNvPr id="102" name="Group 101"/>
            <p:cNvGrpSpPr/>
            <p:nvPr/>
          </p:nvGrpSpPr>
          <p:grpSpPr>
            <a:xfrm>
              <a:off x="2789278" y="9705644"/>
              <a:ext cx="144000" cy="144000"/>
              <a:chOff x="4440476" y="9680038"/>
              <a:chExt cx="180000" cy="180000"/>
            </a:xfrm>
          </p:grpSpPr>
          <p:sp>
            <p:nvSpPr>
              <p:cNvPr id="111" name="Oval 110"/>
              <p:cNvSpPr/>
              <p:nvPr/>
            </p:nvSpPr>
            <p:spPr>
              <a:xfrm>
                <a:off x="4440476"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2" name="Rounded Rectangle 198"/>
              <p:cNvSpPr/>
              <p:nvPr/>
            </p:nvSpPr>
            <p:spPr>
              <a:xfrm rot="18900000">
                <a:off x="4476947" y="9748311"/>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03" name="Group 102"/>
            <p:cNvGrpSpPr/>
            <p:nvPr/>
          </p:nvGrpSpPr>
          <p:grpSpPr>
            <a:xfrm>
              <a:off x="3557431" y="9705644"/>
              <a:ext cx="144000" cy="144000"/>
              <a:chOff x="5566528" y="9680038"/>
              <a:chExt cx="180000" cy="180000"/>
            </a:xfrm>
          </p:grpSpPr>
          <p:sp>
            <p:nvSpPr>
              <p:cNvPr id="109" name="Oval 108"/>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0" name="Rounded Rectangle 181"/>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04" name="Oval 3"/>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5" name="TextBox 104"/>
            <p:cNvSpPr txBox="1"/>
            <p:nvPr/>
          </p:nvSpPr>
          <p:spPr>
            <a:xfrm>
              <a:off x="2881352" y="9659869"/>
              <a:ext cx="683200" cy="230832"/>
            </a:xfrm>
            <a:prstGeom prst="rect">
              <a:avLst/>
            </a:prstGeom>
            <a:noFill/>
          </p:spPr>
          <p:txBody>
            <a:bodyPr wrap="none" rtlCol="0">
              <a:spAutoFit/>
            </a:bodyPr>
            <a:lstStyle/>
            <a:p>
              <a:r>
                <a:rPr lang="en-US" sz="900" dirty="0"/>
                <a:t>= On Track</a:t>
              </a:r>
              <a:endParaRPr lang="en-AU" sz="900" dirty="0"/>
            </a:p>
          </p:txBody>
        </p:sp>
        <p:sp>
          <p:nvSpPr>
            <p:cNvPr id="106" name="TextBox 105"/>
            <p:cNvSpPr txBox="1"/>
            <p:nvPr/>
          </p:nvSpPr>
          <p:spPr>
            <a:xfrm>
              <a:off x="2249575" y="9662228"/>
              <a:ext cx="559769" cy="230832"/>
            </a:xfrm>
            <a:prstGeom prst="rect">
              <a:avLst/>
            </a:prstGeom>
            <a:noFill/>
          </p:spPr>
          <p:txBody>
            <a:bodyPr wrap="none" rtlCol="0">
              <a:spAutoFit/>
            </a:bodyPr>
            <a:lstStyle/>
            <a:p>
              <a:r>
                <a:rPr lang="en-US" sz="900" b="1" dirty="0"/>
                <a:t>Legend:</a:t>
              </a:r>
              <a:endParaRPr lang="en-AU" sz="900" b="1" dirty="0"/>
            </a:p>
          </p:txBody>
        </p:sp>
        <p:sp>
          <p:nvSpPr>
            <p:cNvPr id="107" name="TextBox 106"/>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108" name="TextBox 107"/>
            <p:cNvSpPr txBox="1"/>
            <p:nvPr/>
          </p:nvSpPr>
          <p:spPr>
            <a:xfrm>
              <a:off x="3629439" y="9662228"/>
              <a:ext cx="1080120" cy="230832"/>
            </a:xfrm>
            <a:prstGeom prst="rect">
              <a:avLst/>
            </a:prstGeom>
            <a:noFill/>
          </p:spPr>
          <p:txBody>
            <a:bodyPr wrap="square" rtlCol="0">
              <a:spAutoFit/>
            </a:bodyPr>
            <a:lstStyle/>
            <a:p>
              <a:r>
                <a:rPr lang="en-US" sz="900" dirty="0"/>
                <a:t>= Behind Schedule</a:t>
              </a:r>
              <a:endParaRPr lang="en-AU" sz="900" dirty="0"/>
            </a:p>
          </p:txBody>
        </p:sp>
      </p:grpSp>
      <p:sp>
        <p:nvSpPr>
          <p:cNvPr id="113" name="TextBox 112"/>
          <p:cNvSpPr txBox="1"/>
          <p:nvPr/>
        </p:nvSpPr>
        <p:spPr>
          <a:xfrm>
            <a:off x="188913" y="189298"/>
            <a:ext cx="5179046" cy="461665"/>
          </a:xfrm>
          <a:prstGeom prst="rect">
            <a:avLst/>
          </a:prstGeom>
          <a:noFill/>
        </p:spPr>
        <p:txBody>
          <a:bodyPr wrap="none" rtlCol="0">
            <a:spAutoFit/>
          </a:bodyPr>
          <a:lstStyle/>
          <a:p>
            <a:r>
              <a:rPr lang="en-US" sz="2400" b="1" dirty="0">
                <a:solidFill>
                  <a:schemeClr val="bg1"/>
                </a:solidFill>
              </a:rPr>
              <a:t>2. Adelaide Hills Council Major Projects</a:t>
            </a:r>
            <a:endParaRPr lang="en-AU" sz="2400" b="1" dirty="0">
              <a:solidFill>
                <a:schemeClr val="bg1"/>
              </a:solidFill>
            </a:endParaRPr>
          </a:p>
        </p:txBody>
      </p:sp>
      <p:sp>
        <p:nvSpPr>
          <p:cNvPr id="90" name="Rectangle 89"/>
          <p:cNvSpPr/>
          <p:nvPr/>
        </p:nvSpPr>
        <p:spPr>
          <a:xfrm>
            <a:off x="128483" y="4647417"/>
            <a:ext cx="6673497" cy="49618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p:cNvSpPr txBox="1"/>
          <p:nvPr/>
        </p:nvSpPr>
        <p:spPr>
          <a:xfrm>
            <a:off x="207627" y="4736976"/>
            <a:ext cx="2206823" cy="369332"/>
          </a:xfrm>
          <a:prstGeom prst="rect">
            <a:avLst/>
          </a:prstGeom>
          <a:noFill/>
        </p:spPr>
        <p:txBody>
          <a:bodyPr wrap="none" rtlCol="0">
            <a:spAutoFit/>
          </a:bodyPr>
          <a:lstStyle/>
          <a:p>
            <a:r>
              <a:rPr lang="en-US" b="1" dirty="0">
                <a:solidFill>
                  <a:schemeClr val="accent1"/>
                </a:solidFill>
              </a:rPr>
              <a:t>FABRIK Development</a:t>
            </a:r>
            <a:endParaRPr lang="en-AU" b="1" dirty="0">
              <a:solidFill>
                <a:schemeClr val="accent1"/>
              </a:solidFill>
            </a:endParaRPr>
          </a:p>
        </p:txBody>
      </p:sp>
      <p:sp>
        <p:nvSpPr>
          <p:cNvPr id="96" name="Rectangle 95"/>
          <p:cNvSpPr/>
          <p:nvPr/>
        </p:nvSpPr>
        <p:spPr>
          <a:xfrm>
            <a:off x="191379" y="5038652"/>
            <a:ext cx="3600479" cy="769441"/>
          </a:xfrm>
          <a:prstGeom prst="rect">
            <a:avLst/>
          </a:prstGeom>
        </p:spPr>
        <p:txBody>
          <a:bodyPr wrap="square">
            <a:spAutoFit/>
          </a:bodyPr>
          <a:lstStyle/>
          <a:p>
            <a:r>
              <a:rPr lang="en-US" sz="1100" dirty="0"/>
              <a:t>The FABRIK Development Project involves upgrading and enhancing the former Onkaparinga Woollen Mills site at Lobethal to create an arts and heritage hub in the central Adelaide Hills. </a:t>
            </a:r>
            <a:endParaRPr lang="en-US" sz="1100" dirty="0">
              <a:effectLst/>
            </a:endParaRPr>
          </a:p>
        </p:txBody>
      </p:sp>
      <p:cxnSp>
        <p:nvCxnSpPr>
          <p:cNvPr id="98" name="Straight Connector 97"/>
          <p:cNvCxnSpPr>
            <a:endCxn id="127" idx="4"/>
          </p:cNvCxnSpPr>
          <p:nvPr/>
        </p:nvCxnSpPr>
        <p:spPr>
          <a:xfrm flipH="1">
            <a:off x="4997032" y="5412401"/>
            <a:ext cx="2668" cy="307604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844600" y="522753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0" name="TextBox 99"/>
          <p:cNvSpPr txBox="1"/>
          <p:nvPr/>
        </p:nvSpPr>
        <p:spPr>
          <a:xfrm>
            <a:off x="5147318" y="5216815"/>
            <a:ext cx="1810074" cy="400110"/>
          </a:xfrm>
          <a:prstGeom prst="rect">
            <a:avLst/>
          </a:prstGeom>
          <a:noFill/>
        </p:spPr>
        <p:txBody>
          <a:bodyPr wrap="square" rtlCol="0">
            <a:spAutoFit/>
          </a:bodyPr>
          <a:lstStyle/>
          <a:p>
            <a:r>
              <a:rPr lang="en-US" sz="1000" b="1" dirty="0"/>
              <a:t>Submit Planning Documentation for approval</a:t>
            </a:r>
            <a:endParaRPr lang="en-AU" sz="1000" b="1" dirty="0"/>
          </a:p>
        </p:txBody>
      </p:sp>
      <p:sp>
        <p:nvSpPr>
          <p:cNvPr id="122" name="TextBox 121"/>
          <p:cNvSpPr txBox="1"/>
          <p:nvPr/>
        </p:nvSpPr>
        <p:spPr>
          <a:xfrm>
            <a:off x="5178293" y="5876509"/>
            <a:ext cx="1635083" cy="246221"/>
          </a:xfrm>
          <a:prstGeom prst="rect">
            <a:avLst/>
          </a:prstGeom>
          <a:noFill/>
        </p:spPr>
        <p:txBody>
          <a:bodyPr wrap="square" rtlCol="0">
            <a:spAutoFit/>
          </a:bodyPr>
          <a:lstStyle/>
          <a:p>
            <a:r>
              <a:rPr lang="en-US" sz="1000" b="1" dirty="0"/>
              <a:t>Procurement phase</a:t>
            </a:r>
            <a:endParaRPr lang="en-AU" sz="1000" dirty="0"/>
          </a:p>
        </p:txBody>
      </p:sp>
      <p:sp>
        <p:nvSpPr>
          <p:cNvPr id="123" name="Oval 122"/>
          <p:cNvSpPr/>
          <p:nvPr/>
        </p:nvSpPr>
        <p:spPr>
          <a:xfrm>
            <a:off x="4855684" y="5875610"/>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4" name="Oval 123"/>
          <p:cNvSpPr/>
          <p:nvPr/>
        </p:nvSpPr>
        <p:spPr>
          <a:xfrm>
            <a:off x="4850761" y="632479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5" name="TextBox 124"/>
          <p:cNvSpPr txBox="1"/>
          <p:nvPr/>
        </p:nvSpPr>
        <p:spPr>
          <a:xfrm>
            <a:off x="5186263" y="6321152"/>
            <a:ext cx="1609685" cy="707886"/>
          </a:xfrm>
          <a:prstGeom prst="rect">
            <a:avLst/>
          </a:prstGeom>
          <a:noFill/>
        </p:spPr>
        <p:txBody>
          <a:bodyPr wrap="square" rtlCol="0">
            <a:spAutoFit/>
          </a:bodyPr>
          <a:lstStyle/>
          <a:p>
            <a:r>
              <a:rPr lang="en-US" sz="1000" b="1" dirty="0"/>
              <a:t>Obtain full Building and Development approval and award construction contract</a:t>
            </a:r>
            <a:endParaRPr lang="en-AU" sz="1000" dirty="0"/>
          </a:p>
        </p:txBody>
      </p:sp>
      <p:sp>
        <p:nvSpPr>
          <p:cNvPr id="126" name="Oval 125"/>
          <p:cNvSpPr/>
          <p:nvPr/>
        </p:nvSpPr>
        <p:spPr>
          <a:xfrm>
            <a:off x="4850142" y="718524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7" name="Oval 126"/>
          <p:cNvSpPr/>
          <p:nvPr/>
        </p:nvSpPr>
        <p:spPr>
          <a:xfrm>
            <a:off x="4853016" y="820041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8" name="TextBox 127"/>
          <p:cNvSpPr txBox="1"/>
          <p:nvPr/>
        </p:nvSpPr>
        <p:spPr>
          <a:xfrm>
            <a:off x="5164095" y="7223059"/>
            <a:ext cx="1790183" cy="246221"/>
          </a:xfrm>
          <a:prstGeom prst="rect">
            <a:avLst/>
          </a:prstGeom>
          <a:noFill/>
        </p:spPr>
        <p:txBody>
          <a:bodyPr wrap="square" rtlCol="0">
            <a:spAutoFit/>
          </a:bodyPr>
          <a:lstStyle/>
          <a:p>
            <a:r>
              <a:rPr lang="en-US" sz="1000" b="1" dirty="0"/>
              <a:t>Begin site works</a:t>
            </a:r>
            <a:endParaRPr lang="en-AU" sz="900" i="1" dirty="0"/>
          </a:p>
        </p:txBody>
      </p:sp>
      <p:sp>
        <p:nvSpPr>
          <p:cNvPr id="129" name="TextBox 128"/>
          <p:cNvSpPr txBox="1"/>
          <p:nvPr/>
        </p:nvSpPr>
        <p:spPr>
          <a:xfrm>
            <a:off x="3927198" y="5253838"/>
            <a:ext cx="920445" cy="230832"/>
          </a:xfrm>
          <a:prstGeom prst="rect">
            <a:avLst/>
          </a:prstGeom>
          <a:noFill/>
        </p:spPr>
        <p:txBody>
          <a:bodyPr wrap="none" rtlCol="0">
            <a:spAutoFit/>
          </a:bodyPr>
          <a:lstStyle/>
          <a:p>
            <a:r>
              <a:rPr lang="en-US" sz="900" b="1" dirty="0"/>
              <a:t>Oct 21 – Dec 21</a:t>
            </a:r>
            <a:endParaRPr lang="en-AU" sz="900" b="1" dirty="0"/>
          </a:p>
        </p:txBody>
      </p:sp>
      <p:sp>
        <p:nvSpPr>
          <p:cNvPr id="130" name="TextBox 129"/>
          <p:cNvSpPr txBox="1"/>
          <p:nvPr/>
        </p:nvSpPr>
        <p:spPr>
          <a:xfrm>
            <a:off x="3903385" y="5907226"/>
            <a:ext cx="934871" cy="230832"/>
          </a:xfrm>
          <a:prstGeom prst="rect">
            <a:avLst/>
          </a:prstGeom>
          <a:noFill/>
        </p:spPr>
        <p:txBody>
          <a:bodyPr wrap="none" rtlCol="0">
            <a:spAutoFit/>
          </a:bodyPr>
          <a:lstStyle/>
          <a:p>
            <a:r>
              <a:rPr lang="en-US" sz="900" b="1" dirty="0"/>
              <a:t>Jan 22 – Mar 22</a:t>
            </a:r>
            <a:endParaRPr lang="en-AU" sz="900" b="1" dirty="0"/>
          </a:p>
        </p:txBody>
      </p:sp>
      <p:sp>
        <p:nvSpPr>
          <p:cNvPr id="131" name="TextBox 130"/>
          <p:cNvSpPr txBox="1"/>
          <p:nvPr/>
        </p:nvSpPr>
        <p:spPr>
          <a:xfrm>
            <a:off x="204172" y="5817096"/>
            <a:ext cx="1080873" cy="307777"/>
          </a:xfrm>
          <a:prstGeom prst="rect">
            <a:avLst/>
          </a:prstGeom>
          <a:noFill/>
        </p:spPr>
        <p:txBody>
          <a:bodyPr wrap="none" rtlCol="0">
            <a:spAutoFit/>
          </a:bodyPr>
          <a:lstStyle/>
          <a:p>
            <a:r>
              <a:rPr lang="en-US" sz="1400" b="1" dirty="0"/>
              <a:t>Latest News</a:t>
            </a:r>
            <a:endParaRPr lang="en-AU" sz="1400" b="1" dirty="0"/>
          </a:p>
        </p:txBody>
      </p:sp>
      <p:sp>
        <p:nvSpPr>
          <p:cNvPr id="132" name="Rectangle 131"/>
          <p:cNvSpPr/>
          <p:nvPr/>
        </p:nvSpPr>
        <p:spPr>
          <a:xfrm>
            <a:off x="230109" y="6043202"/>
            <a:ext cx="3697736" cy="3385542"/>
          </a:xfrm>
          <a:prstGeom prst="rect">
            <a:avLst/>
          </a:prstGeom>
        </p:spPr>
        <p:txBody>
          <a:bodyPr wrap="square">
            <a:spAutoFit/>
          </a:bodyPr>
          <a:lstStyle/>
          <a:p>
            <a:pPr>
              <a:spcAft>
                <a:spcPts val="600"/>
              </a:spcAft>
            </a:pPr>
            <a:r>
              <a:rPr lang="en-US" sz="1100" dirty="0">
                <a:effectLst/>
              </a:rPr>
              <a:t>Works are progressing well in spite of delays in materials and lack of available trades, including the prolonged timeframe for scheduling of the replacement SAPN transformer. </a:t>
            </a:r>
            <a:endParaRPr lang="en-US" sz="1100" dirty="0"/>
          </a:p>
          <a:p>
            <a:r>
              <a:rPr lang="en-US" sz="1100" dirty="0">
                <a:effectLst/>
              </a:rPr>
              <a:t>Key </a:t>
            </a:r>
            <a:r>
              <a:rPr lang="en-US" sz="1100" dirty="0"/>
              <a:t>activities</a:t>
            </a:r>
            <a:r>
              <a:rPr lang="en-US" sz="1100" dirty="0">
                <a:effectLst/>
              </a:rPr>
              <a:t> during the quarter include:</a:t>
            </a:r>
          </a:p>
          <a:p>
            <a:pPr marL="171450" indent="-171450">
              <a:buFont typeface="Arial" panose="020B0604020202020204" pitchFamily="34" charset="0"/>
              <a:buChar char="•"/>
            </a:pPr>
            <a:r>
              <a:rPr lang="en-US" sz="1100" dirty="0">
                <a:effectLst/>
              </a:rPr>
              <a:t>Installation of windows, auto doors, IT cabinet and ceiling in the pavilion</a:t>
            </a:r>
          </a:p>
          <a:p>
            <a:pPr marL="171450" indent="-171450">
              <a:buFont typeface="Arial" panose="020B0604020202020204" pitchFamily="34" charset="0"/>
              <a:buChar char="•"/>
            </a:pPr>
            <a:r>
              <a:rPr lang="en-US" sz="1100" dirty="0"/>
              <a:t>Internal painting completed in the pavilion and in buildings 14 and 20.</a:t>
            </a:r>
          </a:p>
          <a:p>
            <a:pPr marL="171450" indent="-171450">
              <a:buFont typeface="Arial" panose="020B0604020202020204" pitchFamily="34" charset="0"/>
              <a:buChar char="•"/>
            </a:pPr>
            <a:r>
              <a:rPr lang="en-US" sz="1100" dirty="0">
                <a:effectLst/>
              </a:rPr>
              <a:t>Inst</a:t>
            </a:r>
            <a:r>
              <a:rPr lang="en-US" sz="1100" dirty="0"/>
              <a:t>alled cabinetry and bathroom and kitchen fittings in Building 14</a:t>
            </a:r>
          </a:p>
          <a:p>
            <a:pPr marL="171450" indent="-171450">
              <a:buFont typeface="Arial" panose="020B0604020202020204" pitchFamily="34" charset="0"/>
              <a:buChar char="•"/>
            </a:pPr>
            <a:r>
              <a:rPr lang="en-US" sz="1100" dirty="0"/>
              <a:t>Floor removed in building 14 after discovery of timber rot and replacement timbers have been sourced</a:t>
            </a:r>
          </a:p>
          <a:p>
            <a:pPr marL="171450" indent="-171450">
              <a:buFont typeface="Arial" panose="020B0604020202020204" pitchFamily="34" charset="0"/>
              <a:buChar char="•"/>
            </a:pPr>
            <a:r>
              <a:rPr lang="en-US" sz="1100" dirty="0"/>
              <a:t>Repointing completed and concrete pavement replaced on external of building 21</a:t>
            </a:r>
          </a:p>
          <a:p>
            <a:pPr marL="171450" indent="-171450">
              <a:buFont typeface="Arial" panose="020B0604020202020204" pitchFamily="34" charset="0"/>
              <a:buChar char="•"/>
            </a:pPr>
            <a:r>
              <a:rPr lang="en-US" sz="1100" dirty="0">
                <a:effectLst/>
              </a:rPr>
              <a:t>Skybridge installed and walkway form work scheduled for installation to enable engineers inspection prior to concreting</a:t>
            </a:r>
            <a:endParaRPr lang="en-US" sz="1100" dirty="0"/>
          </a:p>
          <a:p>
            <a:pPr marL="171450" indent="-171450">
              <a:buFont typeface="Arial" panose="020B0604020202020204" pitchFamily="34" charset="0"/>
              <a:buChar char="•"/>
            </a:pPr>
            <a:r>
              <a:rPr lang="en-US" sz="1100" dirty="0"/>
              <a:t>Installation of HVAC system, glass entry, auto doors, lower level stair cases, IT cabling and cabinetry in building 20</a:t>
            </a:r>
            <a:r>
              <a:rPr lang="en-US" sz="1100" dirty="0">
                <a:effectLst/>
              </a:rPr>
              <a:t> </a:t>
            </a:r>
          </a:p>
        </p:txBody>
      </p:sp>
      <p:sp>
        <p:nvSpPr>
          <p:cNvPr id="133" name="TextBox 132"/>
          <p:cNvSpPr txBox="1"/>
          <p:nvPr/>
        </p:nvSpPr>
        <p:spPr>
          <a:xfrm>
            <a:off x="3935206" y="6353396"/>
            <a:ext cx="914033" cy="230832"/>
          </a:xfrm>
          <a:prstGeom prst="rect">
            <a:avLst/>
          </a:prstGeom>
          <a:noFill/>
        </p:spPr>
        <p:txBody>
          <a:bodyPr wrap="none" rtlCol="0">
            <a:spAutoFit/>
          </a:bodyPr>
          <a:lstStyle/>
          <a:p>
            <a:r>
              <a:rPr lang="en-US" sz="900" b="1" dirty="0"/>
              <a:t>Apr 22 – Jun 22</a:t>
            </a:r>
            <a:endParaRPr lang="en-AU" sz="900" b="1" dirty="0"/>
          </a:p>
        </p:txBody>
      </p:sp>
      <p:sp>
        <p:nvSpPr>
          <p:cNvPr id="134" name="TextBox 133"/>
          <p:cNvSpPr txBox="1"/>
          <p:nvPr/>
        </p:nvSpPr>
        <p:spPr>
          <a:xfrm>
            <a:off x="3975315" y="7198742"/>
            <a:ext cx="880369" cy="230832"/>
          </a:xfrm>
          <a:prstGeom prst="rect">
            <a:avLst/>
          </a:prstGeom>
          <a:noFill/>
        </p:spPr>
        <p:txBody>
          <a:bodyPr wrap="none" rtlCol="0">
            <a:spAutoFit/>
          </a:bodyPr>
          <a:lstStyle/>
          <a:p>
            <a:r>
              <a:rPr lang="en-US" sz="900" b="1" dirty="0"/>
              <a:t>Jul 22 – Sep 22</a:t>
            </a:r>
            <a:endParaRPr lang="en-AU" sz="900" b="1" dirty="0"/>
          </a:p>
        </p:txBody>
      </p:sp>
      <p:sp>
        <p:nvSpPr>
          <p:cNvPr id="135" name="TextBox 134"/>
          <p:cNvSpPr txBox="1"/>
          <p:nvPr/>
        </p:nvSpPr>
        <p:spPr>
          <a:xfrm>
            <a:off x="3950696" y="8234658"/>
            <a:ext cx="928459" cy="230832"/>
          </a:xfrm>
          <a:prstGeom prst="rect">
            <a:avLst/>
          </a:prstGeom>
          <a:noFill/>
        </p:spPr>
        <p:txBody>
          <a:bodyPr wrap="none" rtlCol="0">
            <a:spAutoFit/>
          </a:bodyPr>
          <a:lstStyle/>
          <a:p>
            <a:r>
              <a:rPr lang="en-US" sz="900" b="1" dirty="0"/>
              <a:t>Sep 22 – Dec 23</a:t>
            </a:r>
            <a:endParaRPr lang="en-AU" sz="900" b="1" dirty="0"/>
          </a:p>
        </p:txBody>
      </p:sp>
      <p:sp>
        <p:nvSpPr>
          <p:cNvPr id="136" name="TextBox 135"/>
          <p:cNvSpPr txBox="1"/>
          <p:nvPr/>
        </p:nvSpPr>
        <p:spPr>
          <a:xfrm>
            <a:off x="5146303" y="8205988"/>
            <a:ext cx="1790183" cy="400110"/>
          </a:xfrm>
          <a:prstGeom prst="rect">
            <a:avLst/>
          </a:prstGeom>
          <a:noFill/>
        </p:spPr>
        <p:txBody>
          <a:bodyPr wrap="square" rtlCol="0">
            <a:spAutoFit/>
          </a:bodyPr>
          <a:lstStyle/>
          <a:p>
            <a:r>
              <a:rPr lang="en-US" sz="1000" b="1" dirty="0"/>
              <a:t>Construction completion</a:t>
            </a:r>
          </a:p>
          <a:p>
            <a:r>
              <a:rPr lang="en-US" sz="1000" b="1" dirty="0"/>
              <a:t>(New date Mar 2024)</a:t>
            </a:r>
          </a:p>
        </p:txBody>
      </p:sp>
      <p:sp>
        <p:nvSpPr>
          <p:cNvPr id="137" name="Rounded Rectangle 198"/>
          <p:cNvSpPr/>
          <p:nvPr/>
        </p:nvSpPr>
        <p:spPr>
          <a:xfrm rot="18900000">
            <a:off x="4954202" y="5998024"/>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38" name="Rounded Rectangle 198"/>
          <p:cNvSpPr/>
          <p:nvPr/>
        </p:nvSpPr>
        <p:spPr>
          <a:xfrm rot="18900000">
            <a:off x="4945375" y="6447084"/>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5" name="Oval 3"/>
          <p:cNvSpPr/>
          <p:nvPr/>
        </p:nvSpPr>
        <p:spPr>
          <a:xfrm>
            <a:off x="4903356" y="5287075"/>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6" name="Oval 3"/>
          <p:cNvSpPr/>
          <p:nvPr/>
        </p:nvSpPr>
        <p:spPr>
          <a:xfrm>
            <a:off x="4909700" y="592962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7" name="Oval 3"/>
          <p:cNvSpPr/>
          <p:nvPr/>
        </p:nvSpPr>
        <p:spPr>
          <a:xfrm>
            <a:off x="4904777" y="637881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8" name="Oval 3"/>
          <p:cNvSpPr/>
          <p:nvPr/>
        </p:nvSpPr>
        <p:spPr>
          <a:xfrm>
            <a:off x="4908898" y="724915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9" name="Oval 3"/>
          <p:cNvSpPr/>
          <p:nvPr/>
        </p:nvSpPr>
        <p:spPr>
          <a:xfrm>
            <a:off x="4765262" y="111137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50" name="Oval 3"/>
          <p:cNvSpPr/>
          <p:nvPr/>
        </p:nvSpPr>
        <p:spPr>
          <a:xfrm>
            <a:off x="4763330" y="154456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83" name="Oval 3"/>
          <p:cNvSpPr/>
          <p:nvPr/>
        </p:nvSpPr>
        <p:spPr>
          <a:xfrm>
            <a:off x="4772039" y="198342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6F9CCACB-0A90-9D9A-7F83-C5DC1F5B89B1}"/>
              </a:ext>
            </a:extLst>
          </p:cNvPr>
          <p:cNvGrpSpPr/>
          <p:nvPr/>
        </p:nvGrpSpPr>
        <p:grpSpPr>
          <a:xfrm>
            <a:off x="4910176" y="8257848"/>
            <a:ext cx="180000" cy="180000"/>
            <a:chOff x="5566528" y="9680038"/>
            <a:chExt cx="180000" cy="180000"/>
          </a:xfrm>
        </p:grpSpPr>
        <p:sp>
          <p:nvSpPr>
            <p:cNvPr id="3" name="Oval 2">
              <a:extLst>
                <a:ext uri="{FF2B5EF4-FFF2-40B4-BE49-F238E27FC236}">
                  <a16:creationId xmlns:a16="http://schemas.microsoft.com/office/drawing/2014/main" id="{864713D1-C46D-BB8F-0BEA-639D99656DC4}"/>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ounded Rectangle 181">
              <a:extLst>
                <a:ext uri="{FF2B5EF4-FFF2-40B4-BE49-F238E27FC236}">
                  <a16:creationId xmlns:a16="http://schemas.microsoft.com/office/drawing/2014/main" id="{C36E3A95-53F3-6F38-CFE0-88F270BA9F73}"/>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 name="TextBox 4">
            <a:extLst>
              <a:ext uri="{FF2B5EF4-FFF2-40B4-BE49-F238E27FC236}">
                <a16:creationId xmlns:a16="http://schemas.microsoft.com/office/drawing/2014/main" id="{315DE60C-3A3F-091C-744B-E683CB1F41A1}"/>
              </a:ext>
            </a:extLst>
          </p:cNvPr>
          <p:cNvSpPr txBox="1"/>
          <p:nvPr/>
        </p:nvSpPr>
        <p:spPr>
          <a:xfrm>
            <a:off x="4205483" y="2543200"/>
            <a:ext cx="492443" cy="230832"/>
          </a:xfrm>
          <a:prstGeom prst="rect">
            <a:avLst/>
          </a:prstGeom>
          <a:noFill/>
        </p:spPr>
        <p:txBody>
          <a:bodyPr wrap="none" rtlCol="0">
            <a:spAutoFit/>
          </a:bodyPr>
          <a:lstStyle/>
          <a:p>
            <a:pPr algn="r"/>
            <a:r>
              <a:rPr lang="en-US" sz="900" b="1" dirty="0"/>
              <a:t>Oct 23</a:t>
            </a:r>
            <a:endParaRPr lang="en-AU" sz="900" b="1" dirty="0"/>
          </a:p>
        </p:txBody>
      </p:sp>
      <p:sp>
        <p:nvSpPr>
          <p:cNvPr id="7" name="TextBox 6">
            <a:extLst>
              <a:ext uri="{FF2B5EF4-FFF2-40B4-BE49-F238E27FC236}">
                <a16:creationId xmlns:a16="http://schemas.microsoft.com/office/drawing/2014/main" id="{996906B7-167A-686D-F88C-53AEEF898953}"/>
              </a:ext>
            </a:extLst>
          </p:cNvPr>
          <p:cNvSpPr txBox="1"/>
          <p:nvPr/>
        </p:nvSpPr>
        <p:spPr>
          <a:xfrm>
            <a:off x="4197468" y="1510962"/>
            <a:ext cx="500458" cy="230832"/>
          </a:xfrm>
          <a:prstGeom prst="rect">
            <a:avLst/>
          </a:prstGeom>
          <a:noFill/>
        </p:spPr>
        <p:txBody>
          <a:bodyPr wrap="none" rtlCol="0">
            <a:spAutoFit/>
          </a:bodyPr>
          <a:lstStyle/>
          <a:p>
            <a:pPr algn="r"/>
            <a:r>
              <a:rPr lang="en-US" sz="900" b="1" dirty="0"/>
              <a:t>Sep 23</a:t>
            </a:r>
            <a:endParaRPr lang="en-AU" sz="900" b="1" dirty="0"/>
          </a:p>
        </p:txBody>
      </p:sp>
      <p:sp>
        <p:nvSpPr>
          <p:cNvPr id="8" name="TextBox 7">
            <a:extLst>
              <a:ext uri="{FF2B5EF4-FFF2-40B4-BE49-F238E27FC236}">
                <a16:creationId xmlns:a16="http://schemas.microsoft.com/office/drawing/2014/main" id="{53B274D7-778F-9832-A147-9EF325CFE788}"/>
              </a:ext>
            </a:extLst>
          </p:cNvPr>
          <p:cNvSpPr txBox="1"/>
          <p:nvPr/>
        </p:nvSpPr>
        <p:spPr>
          <a:xfrm>
            <a:off x="4197468" y="1977808"/>
            <a:ext cx="500458" cy="230832"/>
          </a:xfrm>
          <a:prstGeom prst="rect">
            <a:avLst/>
          </a:prstGeom>
          <a:noFill/>
        </p:spPr>
        <p:txBody>
          <a:bodyPr wrap="none" rtlCol="0">
            <a:spAutoFit/>
          </a:bodyPr>
          <a:lstStyle/>
          <a:p>
            <a:pPr algn="r"/>
            <a:r>
              <a:rPr lang="en-US" sz="900" b="1" dirty="0"/>
              <a:t>Sep 23</a:t>
            </a:r>
            <a:endParaRPr lang="en-AU" sz="900" b="1" dirty="0"/>
          </a:p>
        </p:txBody>
      </p:sp>
      <p:sp>
        <p:nvSpPr>
          <p:cNvPr id="13" name="TextBox 12">
            <a:extLst>
              <a:ext uri="{FF2B5EF4-FFF2-40B4-BE49-F238E27FC236}">
                <a16:creationId xmlns:a16="http://schemas.microsoft.com/office/drawing/2014/main" id="{FFAFAA99-54E3-9E5D-0830-251109298F8C}"/>
              </a:ext>
            </a:extLst>
          </p:cNvPr>
          <p:cNvSpPr txBox="1"/>
          <p:nvPr/>
        </p:nvSpPr>
        <p:spPr>
          <a:xfrm>
            <a:off x="4205483" y="2985041"/>
            <a:ext cx="492443" cy="230832"/>
          </a:xfrm>
          <a:prstGeom prst="rect">
            <a:avLst/>
          </a:prstGeom>
          <a:noFill/>
        </p:spPr>
        <p:txBody>
          <a:bodyPr wrap="none" rtlCol="0">
            <a:spAutoFit/>
          </a:bodyPr>
          <a:lstStyle/>
          <a:p>
            <a:pPr algn="r"/>
            <a:r>
              <a:rPr lang="en-US" sz="900" b="1" dirty="0"/>
              <a:t>Oct 23</a:t>
            </a:r>
            <a:endParaRPr lang="en-AU" sz="900" b="1" dirty="0"/>
          </a:p>
        </p:txBody>
      </p:sp>
      <p:sp>
        <p:nvSpPr>
          <p:cNvPr id="15" name="TextBox 14">
            <a:extLst>
              <a:ext uri="{FF2B5EF4-FFF2-40B4-BE49-F238E27FC236}">
                <a16:creationId xmlns:a16="http://schemas.microsoft.com/office/drawing/2014/main" id="{A3BA558B-2E3E-8BD7-02F2-97C929643F84}"/>
              </a:ext>
            </a:extLst>
          </p:cNvPr>
          <p:cNvSpPr txBox="1"/>
          <p:nvPr/>
        </p:nvSpPr>
        <p:spPr>
          <a:xfrm>
            <a:off x="4994123" y="2532009"/>
            <a:ext cx="1790183" cy="400110"/>
          </a:xfrm>
          <a:prstGeom prst="rect">
            <a:avLst/>
          </a:prstGeom>
          <a:noFill/>
        </p:spPr>
        <p:txBody>
          <a:bodyPr wrap="square" rtlCol="0">
            <a:spAutoFit/>
          </a:bodyPr>
          <a:lstStyle/>
          <a:p>
            <a:r>
              <a:rPr lang="en-US" sz="1000" b="1" dirty="0">
                <a:effectLst/>
              </a:rPr>
              <a:t>Two community information sessions to be undertaken</a:t>
            </a:r>
          </a:p>
        </p:txBody>
      </p:sp>
      <p:sp>
        <p:nvSpPr>
          <p:cNvPr id="16" name="TextBox 15">
            <a:extLst>
              <a:ext uri="{FF2B5EF4-FFF2-40B4-BE49-F238E27FC236}">
                <a16:creationId xmlns:a16="http://schemas.microsoft.com/office/drawing/2014/main" id="{8DF17CA4-2B90-CAFA-AA7E-2606E169EF06}"/>
              </a:ext>
            </a:extLst>
          </p:cNvPr>
          <p:cNvSpPr txBox="1"/>
          <p:nvPr/>
        </p:nvSpPr>
        <p:spPr>
          <a:xfrm>
            <a:off x="5014847" y="1519495"/>
            <a:ext cx="1790183" cy="246221"/>
          </a:xfrm>
          <a:prstGeom prst="rect">
            <a:avLst/>
          </a:prstGeom>
          <a:noFill/>
        </p:spPr>
        <p:txBody>
          <a:bodyPr wrap="square" rtlCol="0">
            <a:spAutoFit/>
          </a:bodyPr>
          <a:lstStyle/>
          <a:p>
            <a:r>
              <a:rPr lang="en-US" sz="1000" b="1" dirty="0"/>
              <a:t>Identify areas for trial</a:t>
            </a:r>
            <a:endParaRPr lang="en-AU" sz="900" i="1" dirty="0"/>
          </a:p>
        </p:txBody>
      </p:sp>
      <p:sp>
        <p:nvSpPr>
          <p:cNvPr id="17" name="TextBox 16">
            <a:extLst>
              <a:ext uri="{FF2B5EF4-FFF2-40B4-BE49-F238E27FC236}">
                <a16:creationId xmlns:a16="http://schemas.microsoft.com/office/drawing/2014/main" id="{757EC877-D3D3-D6BB-ACFF-A181E48926C3}"/>
              </a:ext>
            </a:extLst>
          </p:cNvPr>
          <p:cNvSpPr txBox="1"/>
          <p:nvPr/>
        </p:nvSpPr>
        <p:spPr>
          <a:xfrm>
            <a:off x="5018168" y="1928664"/>
            <a:ext cx="1790183" cy="553998"/>
          </a:xfrm>
          <a:prstGeom prst="rect">
            <a:avLst/>
          </a:prstGeom>
          <a:noFill/>
        </p:spPr>
        <p:txBody>
          <a:bodyPr wrap="square" rtlCol="0">
            <a:spAutoFit/>
          </a:bodyPr>
          <a:lstStyle/>
          <a:p>
            <a:r>
              <a:rPr lang="en-US" sz="1000" b="1" dirty="0"/>
              <a:t>Initial communications and welcome pack provided to trial participants</a:t>
            </a:r>
            <a:endParaRPr lang="en-AU" sz="900" i="1" dirty="0"/>
          </a:p>
        </p:txBody>
      </p:sp>
      <p:sp>
        <p:nvSpPr>
          <p:cNvPr id="18" name="TextBox 17">
            <a:extLst>
              <a:ext uri="{FF2B5EF4-FFF2-40B4-BE49-F238E27FC236}">
                <a16:creationId xmlns:a16="http://schemas.microsoft.com/office/drawing/2014/main" id="{649F8A06-738C-11CC-43BD-8CCB4DA8CE9D}"/>
              </a:ext>
            </a:extLst>
          </p:cNvPr>
          <p:cNvSpPr txBox="1"/>
          <p:nvPr/>
        </p:nvSpPr>
        <p:spPr>
          <a:xfrm>
            <a:off x="5022750" y="2958215"/>
            <a:ext cx="1790183" cy="246221"/>
          </a:xfrm>
          <a:prstGeom prst="rect">
            <a:avLst/>
          </a:prstGeom>
          <a:noFill/>
        </p:spPr>
        <p:txBody>
          <a:bodyPr wrap="square" rtlCol="0">
            <a:spAutoFit/>
          </a:bodyPr>
          <a:lstStyle/>
          <a:p>
            <a:r>
              <a:rPr lang="en-US" sz="1000" b="1" dirty="0"/>
              <a:t>Trial Commencement</a:t>
            </a:r>
            <a:endParaRPr lang="en-AU" sz="900" i="1" dirty="0"/>
          </a:p>
        </p:txBody>
      </p:sp>
      <p:sp>
        <p:nvSpPr>
          <p:cNvPr id="21" name="Oval 20">
            <a:extLst>
              <a:ext uri="{FF2B5EF4-FFF2-40B4-BE49-F238E27FC236}">
                <a16:creationId xmlns:a16="http://schemas.microsoft.com/office/drawing/2014/main" id="{8B979239-751C-3007-DA9D-8F94032FB101}"/>
              </a:ext>
            </a:extLst>
          </p:cNvPr>
          <p:cNvSpPr/>
          <p:nvPr/>
        </p:nvSpPr>
        <p:spPr>
          <a:xfrm>
            <a:off x="4717674" y="329681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6B222299-36B1-2A9C-3F7E-0B2FFE3BB1DD}"/>
              </a:ext>
            </a:extLst>
          </p:cNvPr>
          <p:cNvSpPr txBox="1"/>
          <p:nvPr/>
        </p:nvSpPr>
        <p:spPr>
          <a:xfrm>
            <a:off x="4197468" y="3345081"/>
            <a:ext cx="500458" cy="230832"/>
          </a:xfrm>
          <a:prstGeom prst="rect">
            <a:avLst/>
          </a:prstGeom>
          <a:noFill/>
        </p:spPr>
        <p:txBody>
          <a:bodyPr wrap="none" rtlCol="0">
            <a:spAutoFit/>
          </a:bodyPr>
          <a:lstStyle/>
          <a:p>
            <a:pPr algn="r"/>
            <a:r>
              <a:rPr lang="en-US" sz="900" b="1" dirty="0"/>
              <a:t>Sep 24</a:t>
            </a:r>
            <a:endParaRPr lang="en-AU" sz="900" b="1" dirty="0"/>
          </a:p>
        </p:txBody>
      </p:sp>
      <p:sp>
        <p:nvSpPr>
          <p:cNvPr id="24" name="TextBox 23">
            <a:extLst>
              <a:ext uri="{FF2B5EF4-FFF2-40B4-BE49-F238E27FC236}">
                <a16:creationId xmlns:a16="http://schemas.microsoft.com/office/drawing/2014/main" id="{4D46FCBC-5C1A-D4B4-88F4-BE71874D041F}"/>
              </a:ext>
            </a:extLst>
          </p:cNvPr>
          <p:cNvSpPr txBox="1"/>
          <p:nvPr/>
        </p:nvSpPr>
        <p:spPr>
          <a:xfrm>
            <a:off x="5018168" y="3318255"/>
            <a:ext cx="1790183" cy="246221"/>
          </a:xfrm>
          <a:prstGeom prst="rect">
            <a:avLst/>
          </a:prstGeom>
          <a:noFill/>
        </p:spPr>
        <p:txBody>
          <a:bodyPr wrap="square" rtlCol="0">
            <a:spAutoFit/>
          </a:bodyPr>
          <a:lstStyle/>
          <a:p>
            <a:r>
              <a:rPr lang="en-US" sz="1000" b="1" dirty="0"/>
              <a:t>Evaluate Trial Performance</a:t>
            </a:r>
            <a:endParaRPr lang="en-AU" sz="900" i="1" dirty="0"/>
          </a:p>
        </p:txBody>
      </p:sp>
      <p:sp>
        <p:nvSpPr>
          <p:cNvPr id="25" name="Oval 24">
            <a:extLst>
              <a:ext uri="{FF2B5EF4-FFF2-40B4-BE49-F238E27FC236}">
                <a16:creationId xmlns:a16="http://schemas.microsoft.com/office/drawing/2014/main" id="{9287E365-1036-66A7-91E1-490323695406}"/>
              </a:ext>
            </a:extLst>
          </p:cNvPr>
          <p:cNvSpPr/>
          <p:nvPr/>
        </p:nvSpPr>
        <p:spPr>
          <a:xfrm>
            <a:off x="4765672" y="416091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a:extLst>
              <a:ext uri="{FF2B5EF4-FFF2-40B4-BE49-F238E27FC236}">
                <a16:creationId xmlns:a16="http://schemas.microsoft.com/office/drawing/2014/main" id="{233FA987-C76D-0582-08EB-39F5C16931DC}"/>
              </a:ext>
            </a:extLst>
          </p:cNvPr>
          <p:cNvSpPr txBox="1"/>
          <p:nvPr/>
        </p:nvSpPr>
        <p:spPr>
          <a:xfrm>
            <a:off x="4194262" y="4209177"/>
            <a:ext cx="503664" cy="230832"/>
          </a:xfrm>
          <a:prstGeom prst="rect">
            <a:avLst/>
          </a:prstGeom>
          <a:noFill/>
        </p:spPr>
        <p:txBody>
          <a:bodyPr wrap="none" rtlCol="0">
            <a:spAutoFit/>
          </a:bodyPr>
          <a:lstStyle/>
          <a:p>
            <a:pPr algn="r"/>
            <a:r>
              <a:rPr lang="en-US" sz="900" b="1" dirty="0"/>
              <a:t>Dec 24</a:t>
            </a:r>
            <a:endParaRPr lang="en-AU" sz="900" b="1" dirty="0"/>
          </a:p>
        </p:txBody>
      </p:sp>
      <p:sp>
        <p:nvSpPr>
          <p:cNvPr id="36" name="TextBox 35">
            <a:extLst>
              <a:ext uri="{FF2B5EF4-FFF2-40B4-BE49-F238E27FC236}">
                <a16:creationId xmlns:a16="http://schemas.microsoft.com/office/drawing/2014/main" id="{C347BAEF-AD5E-CADB-EFBA-E2209F61E06C}"/>
              </a:ext>
            </a:extLst>
          </p:cNvPr>
          <p:cNvSpPr txBox="1"/>
          <p:nvPr/>
        </p:nvSpPr>
        <p:spPr>
          <a:xfrm>
            <a:off x="5066166" y="4025374"/>
            <a:ext cx="1790183" cy="553998"/>
          </a:xfrm>
          <a:prstGeom prst="rect">
            <a:avLst/>
          </a:prstGeom>
          <a:noFill/>
        </p:spPr>
        <p:txBody>
          <a:bodyPr wrap="square" rtlCol="0">
            <a:spAutoFit/>
          </a:bodyPr>
          <a:lstStyle/>
          <a:p>
            <a:r>
              <a:rPr lang="en-US" sz="1000" b="1" dirty="0"/>
              <a:t>Consider trial outcomes and make recommendation to Council</a:t>
            </a:r>
            <a:endParaRPr lang="en-AU" sz="900" i="1" dirty="0"/>
          </a:p>
        </p:txBody>
      </p:sp>
      <p:sp>
        <p:nvSpPr>
          <p:cNvPr id="37" name="Oval 36">
            <a:extLst>
              <a:ext uri="{FF2B5EF4-FFF2-40B4-BE49-F238E27FC236}">
                <a16:creationId xmlns:a16="http://schemas.microsoft.com/office/drawing/2014/main" id="{6BDB87FB-8EF6-0E8D-21F2-7C7DE9B4F12E}"/>
              </a:ext>
            </a:extLst>
          </p:cNvPr>
          <p:cNvSpPr/>
          <p:nvPr/>
        </p:nvSpPr>
        <p:spPr>
          <a:xfrm>
            <a:off x="4743567" y="363455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TextBox 38">
            <a:extLst>
              <a:ext uri="{FF2B5EF4-FFF2-40B4-BE49-F238E27FC236}">
                <a16:creationId xmlns:a16="http://schemas.microsoft.com/office/drawing/2014/main" id="{063FF67B-1670-404F-5CCE-0E95B3857170}"/>
              </a:ext>
            </a:extLst>
          </p:cNvPr>
          <p:cNvSpPr txBox="1"/>
          <p:nvPr/>
        </p:nvSpPr>
        <p:spPr>
          <a:xfrm>
            <a:off x="4205483" y="3682819"/>
            <a:ext cx="492443" cy="230832"/>
          </a:xfrm>
          <a:prstGeom prst="rect">
            <a:avLst/>
          </a:prstGeom>
          <a:noFill/>
        </p:spPr>
        <p:txBody>
          <a:bodyPr wrap="none" rtlCol="0">
            <a:spAutoFit/>
          </a:bodyPr>
          <a:lstStyle/>
          <a:p>
            <a:pPr algn="r"/>
            <a:r>
              <a:rPr lang="en-US" sz="900" b="1" dirty="0"/>
              <a:t>Oct 24</a:t>
            </a:r>
            <a:endParaRPr lang="en-AU" sz="900" b="1" dirty="0"/>
          </a:p>
        </p:txBody>
      </p:sp>
      <p:sp>
        <p:nvSpPr>
          <p:cNvPr id="40" name="TextBox 39">
            <a:extLst>
              <a:ext uri="{FF2B5EF4-FFF2-40B4-BE49-F238E27FC236}">
                <a16:creationId xmlns:a16="http://schemas.microsoft.com/office/drawing/2014/main" id="{D45C4FE2-2207-4BA2-2C0B-495D92D1AEA7}"/>
              </a:ext>
            </a:extLst>
          </p:cNvPr>
          <p:cNvSpPr txBox="1"/>
          <p:nvPr/>
        </p:nvSpPr>
        <p:spPr>
          <a:xfrm>
            <a:off x="5044061" y="3655993"/>
            <a:ext cx="1790183" cy="246221"/>
          </a:xfrm>
          <a:prstGeom prst="rect">
            <a:avLst/>
          </a:prstGeom>
          <a:noFill/>
        </p:spPr>
        <p:txBody>
          <a:bodyPr wrap="square" rtlCol="0">
            <a:spAutoFit/>
          </a:bodyPr>
          <a:lstStyle/>
          <a:p>
            <a:r>
              <a:rPr lang="en-US" sz="1000" b="1" dirty="0"/>
              <a:t>Prepare trial review report</a:t>
            </a:r>
            <a:endParaRPr lang="en-AU" sz="900" i="1" dirty="0"/>
          </a:p>
        </p:txBody>
      </p:sp>
      <p:sp>
        <p:nvSpPr>
          <p:cNvPr id="46" name="Oval 306">
            <a:extLst>
              <a:ext uri="{FF2B5EF4-FFF2-40B4-BE49-F238E27FC236}">
                <a16:creationId xmlns:a16="http://schemas.microsoft.com/office/drawing/2014/main" id="{7BEA0AF9-68D2-E9C5-14CA-C2E0FF70E9A6}"/>
              </a:ext>
            </a:extLst>
          </p:cNvPr>
          <p:cNvSpPr>
            <a:spLocks noChangeAspect="1"/>
          </p:cNvSpPr>
          <p:nvPr/>
        </p:nvSpPr>
        <p:spPr>
          <a:xfrm>
            <a:off x="4814662" y="4217687"/>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Oval 306">
            <a:extLst>
              <a:ext uri="{FF2B5EF4-FFF2-40B4-BE49-F238E27FC236}">
                <a16:creationId xmlns:a16="http://schemas.microsoft.com/office/drawing/2014/main" id="{5D56641C-5077-E46A-ACB2-246F7367E617}"/>
              </a:ext>
            </a:extLst>
          </p:cNvPr>
          <p:cNvSpPr>
            <a:spLocks noChangeAspect="1"/>
          </p:cNvSpPr>
          <p:nvPr/>
        </p:nvSpPr>
        <p:spPr>
          <a:xfrm>
            <a:off x="4799491" y="3690309"/>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Oval 306">
            <a:extLst>
              <a:ext uri="{FF2B5EF4-FFF2-40B4-BE49-F238E27FC236}">
                <a16:creationId xmlns:a16="http://schemas.microsoft.com/office/drawing/2014/main" id="{BE5B4D9E-B938-2284-D350-E347F961C94D}"/>
              </a:ext>
            </a:extLst>
          </p:cNvPr>
          <p:cNvSpPr>
            <a:spLocks noChangeAspect="1"/>
          </p:cNvSpPr>
          <p:nvPr/>
        </p:nvSpPr>
        <p:spPr>
          <a:xfrm>
            <a:off x="4774214" y="3353846"/>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3">
            <a:extLst>
              <a:ext uri="{FF2B5EF4-FFF2-40B4-BE49-F238E27FC236}">
                <a16:creationId xmlns:a16="http://schemas.microsoft.com/office/drawing/2014/main" id="{87D20E27-CF3E-23FE-9D60-A0D3FEF88788}"/>
              </a:ext>
            </a:extLst>
          </p:cNvPr>
          <p:cNvSpPr/>
          <p:nvPr/>
        </p:nvSpPr>
        <p:spPr>
          <a:xfrm>
            <a:off x="4756601" y="255713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 name="Oval 3">
            <a:extLst>
              <a:ext uri="{FF2B5EF4-FFF2-40B4-BE49-F238E27FC236}">
                <a16:creationId xmlns:a16="http://schemas.microsoft.com/office/drawing/2014/main" id="{492D1BA8-57C1-0668-AEC8-358BA180FA2D}"/>
              </a:ext>
            </a:extLst>
          </p:cNvPr>
          <p:cNvSpPr/>
          <p:nvPr/>
        </p:nvSpPr>
        <p:spPr>
          <a:xfrm>
            <a:off x="4767036" y="298702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9983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129330" y="962214"/>
            <a:ext cx="6655222" cy="39591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88640" y="962213"/>
            <a:ext cx="3774880" cy="369332"/>
          </a:xfrm>
          <a:prstGeom prst="rect">
            <a:avLst/>
          </a:prstGeom>
          <a:noFill/>
        </p:spPr>
        <p:txBody>
          <a:bodyPr wrap="none" rtlCol="0">
            <a:spAutoFit/>
          </a:bodyPr>
          <a:lstStyle/>
          <a:p>
            <a:r>
              <a:rPr lang="en-US" b="1" dirty="0">
                <a:solidFill>
                  <a:schemeClr val="accent1"/>
                </a:solidFill>
              </a:rPr>
              <a:t>Electric vehicles and charging stations</a:t>
            </a:r>
            <a:endParaRPr lang="en-AU" b="1" dirty="0">
              <a:solidFill>
                <a:schemeClr val="accent1"/>
              </a:solidFill>
            </a:endParaRPr>
          </a:p>
        </p:txBody>
      </p:sp>
      <p:sp>
        <p:nvSpPr>
          <p:cNvPr id="7" name="Rectangle 6"/>
          <p:cNvSpPr/>
          <p:nvPr/>
        </p:nvSpPr>
        <p:spPr>
          <a:xfrm>
            <a:off x="205058" y="1295474"/>
            <a:ext cx="3418306" cy="769441"/>
          </a:xfrm>
          <a:prstGeom prst="rect">
            <a:avLst/>
          </a:prstGeom>
        </p:spPr>
        <p:txBody>
          <a:bodyPr wrap="square">
            <a:spAutoFit/>
          </a:bodyPr>
          <a:lstStyle/>
          <a:p>
            <a:r>
              <a:rPr lang="en-US" sz="1100" dirty="0">
                <a:effectLst/>
              </a:rPr>
              <a:t>Funding has been provided to enable the purchase of approximately 12 electric vehicles (EV) during 2023-24 as well as installation of the supporting charging infrastructure.</a:t>
            </a:r>
          </a:p>
        </p:txBody>
      </p:sp>
      <p:cxnSp>
        <p:nvCxnSpPr>
          <p:cNvPr id="9" name="Straight Connector 8"/>
          <p:cNvCxnSpPr/>
          <p:nvPr/>
        </p:nvCxnSpPr>
        <p:spPr>
          <a:xfrm>
            <a:off x="4865558" y="1321439"/>
            <a:ext cx="0" cy="32607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10458" y="113657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p:cNvGrpSpPr/>
          <p:nvPr/>
        </p:nvGrpSpPr>
        <p:grpSpPr>
          <a:xfrm>
            <a:off x="4093886" y="9715881"/>
            <a:ext cx="144000" cy="144000"/>
            <a:chOff x="4440476" y="9680038"/>
            <a:chExt cx="180000" cy="180000"/>
          </a:xfrm>
        </p:grpSpPr>
        <p:sp>
          <p:nvSpPr>
            <p:cNvPr id="29" name="Oval 28"/>
            <p:cNvSpPr/>
            <p:nvPr/>
          </p:nvSpPr>
          <p:spPr>
            <a:xfrm>
              <a:off x="4440476"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0" name="Rounded Rectangle 198"/>
            <p:cNvSpPr/>
            <p:nvPr/>
          </p:nvSpPr>
          <p:spPr>
            <a:xfrm rot="18900000">
              <a:off x="4476947" y="9748311"/>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6" name="Group 15"/>
          <p:cNvGrpSpPr/>
          <p:nvPr/>
        </p:nvGrpSpPr>
        <p:grpSpPr>
          <a:xfrm>
            <a:off x="4862039" y="9715881"/>
            <a:ext cx="144000" cy="144000"/>
            <a:chOff x="5566528" y="9680038"/>
            <a:chExt cx="180000" cy="180000"/>
          </a:xfrm>
        </p:grpSpPr>
        <p:sp>
          <p:nvSpPr>
            <p:cNvPr id="27" name="Oval 26"/>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ounded Rectangle 181"/>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Oval 3"/>
          <p:cNvSpPr/>
          <p:nvPr/>
        </p:nvSpPr>
        <p:spPr>
          <a:xfrm>
            <a:off x="5942159" y="9715881"/>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4185960" y="9670106"/>
            <a:ext cx="683200" cy="230832"/>
          </a:xfrm>
          <a:prstGeom prst="rect">
            <a:avLst/>
          </a:prstGeom>
          <a:noFill/>
        </p:spPr>
        <p:txBody>
          <a:bodyPr wrap="none" rtlCol="0">
            <a:spAutoFit/>
          </a:bodyPr>
          <a:lstStyle/>
          <a:p>
            <a:r>
              <a:rPr lang="en-US" sz="900" dirty="0"/>
              <a:t>= On Track</a:t>
            </a:r>
            <a:endParaRPr lang="en-AU" sz="900" dirty="0"/>
          </a:p>
        </p:txBody>
      </p:sp>
      <p:sp>
        <p:nvSpPr>
          <p:cNvPr id="19" name="TextBox 18"/>
          <p:cNvSpPr txBox="1"/>
          <p:nvPr/>
        </p:nvSpPr>
        <p:spPr>
          <a:xfrm>
            <a:off x="2639123" y="9670106"/>
            <a:ext cx="559769" cy="230832"/>
          </a:xfrm>
          <a:prstGeom prst="rect">
            <a:avLst/>
          </a:prstGeom>
          <a:noFill/>
        </p:spPr>
        <p:txBody>
          <a:bodyPr wrap="none" rtlCol="0">
            <a:spAutoFit/>
          </a:bodyPr>
          <a:lstStyle/>
          <a:p>
            <a:r>
              <a:rPr lang="en-US" sz="900" b="1" dirty="0"/>
              <a:t>Legend:</a:t>
            </a:r>
            <a:endParaRPr lang="en-AU" sz="900" b="1" dirty="0"/>
          </a:p>
        </p:txBody>
      </p:sp>
      <p:sp>
        <p:nvSpPr>
          <p:cNvPr id="21" name="TextBox 20"/>
          <p:cNvSpPr txBox="1"/>
          <p:nvPr/>
        </p:nvSpPr>
        <p:spPr>
          <a:xfrm>
            <a:off x="6014167" y="9672465"/>
            <a:ext cx="785793" cy="230832"/>
          </a:xfrm>
          <a:prstGeom prst="rect">
            <a:avLst/>
          </a:prstGeom>
          <a:noFill/>
        </p:spPr>
        <p:txBody>
          <a:bodyPr wrap="none" rtlCol="0">
            <a:spAutoFit/>
          </a:bodyPr>
          <a:lstStyle/>
          <a:p>
            <a:r>
              <a:rPr lang="en-US" sz="900" dirty="0"/>
              <a:t>= Completed</a:t>
            </a:r>
            <a:endParaRPr lang="en-AU" sz="900" dirty="0"/>
          </a:p>
        </p:txBody>
      </p:sp>
      <p:sp>
        <p:nvSpPr>
          <p:cNvPr id="22" name="TextBox 21"/>
          <p:cNvSpPr txBox="1"/>
          <p:nvPr/>
        </p:nvSpPr>
        <p:spPr>
          <a:xfrm>
            <a:off x="4934047" y="9672465"/>
            <a:ext cx="1080120" cy="230832"/>
          </a:xfrm>
          <a:prstGeom prst="rect">
            <a:avLst/>
          </a:prstGeom>
          <a:noFill/>
        </p:spPr>
        <p:txBody>
          <a:bodyPr wrap="square" rtlCol="0">
            <a:spAutoFit/>
          </a:bodyPr>
          <a:lstStyle/>
          <a:p>
            <a:r>
              <a:rPr lang="en-US" sz="900" dirty="0"/>
              <a:t>= Behind Schedule</a:t>
            </a:r>
            <a:endParaRPr lang="en-AU" sz="900" dirty="0"/>
          </a:p>
        </p:txBody>
      </p:sp>
      <p:sp>
        <p:nvSpPr>
          <p:cNvPr id="31" name="Oval 3"/>
          <p:cNvSpPr/>
          <p:nvPr/>
        </p:nvSpPr>
        <p:spPr>
          <a:xfrm>
            <a:off x="4770016" y="119059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32" name="TextBox 31"/>
          <p:cNvSpPr txBox="1"/>
          <p:nvPr/>
        </p:nvSpPr>
        <p:spPr>
          <a:xfrm>
            <a:off x="5013176" y="1178387"/>
            <a:ext cx="1810074" cy="246221"/>
          </a:xfrm>
          <a:prstGeom prst="rect">
            <a:avLst/>
          </a:prstGeom>
          <a:noFill/>
        </p:spPr>
        <p:txBody>
          <a:bodyPr wrap="square" rtlCol="0">
            <a:spAutoFit/>
          </a:bodyPr>
          <a:lstStyle/>
          <a:p>
            <a:r>
              <a:rPr lang="en-US" sz="1000" b="1" dirty="0"/>
              <a:t>Purchase orders placed</a:t>
            </a:r>
            <a:endParaRPr lang="en-AU" sz="1000" b="1" dirty="0"/>
          </a:p>
        </p:txBody>
      </p:sp>
      <p:sp>
        <p:nvSpPr>
          <p:cNvPr id="33" name="TextBox 32"/>
          <p:cNvSpPr txBox="1"/>
          <p:nvPr/>
        </p:nvSpPr>
        <p:spPr>
          <a:xfrm>
            <a:off x="5023689" y="1640632"/>
            <a:ext cx="1760015" cy="400110"/>
          </a:xfrm>
          <a:prstGeom prst="rect">
            <a:avLst/>
          </a:prstGeom>
          <a:noFill/>
        </p:spPr>
        <p:txBody>
          <a:bodyPr wrap="square" rtlCol="0">
            <a:spAutoFit/>
          </a:bodyPr>
          <a:lstStyle/>
          <a:p>
            <a:r>
              <a:rPr lang="en-US" sz="1000" b="1" dirty="0">
                <a:effectLst/>
              </a:rPr>
              <a:t>Arrival of first Electric Vehicles</a:t>
            </a:r>
          </a:p>
        </p:txBody>
      </p:sp>
      <p:sp>
        <p:nvSpPr>
          <p:cNvPr id="34" name="Oval 33"/>
          <p:cNvSpPr/>
          <p:nvPr/>
        </p:nvSpPr>
        <p:spPr>
          <a:xfrm>
            <a:off x="4721542" y="169137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Oval 3"/>
          <p:cNvSpPr/>
          <p:nvPr/>
        </p:nvSpPr>
        <p:spPr>
          <a:xfrm>
            <a:off x="4781100" y="174539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36" name="Oval 35"/>
          <p:cNvSpPr/>
          <p:nvPr/>
        </p:nvSpPr>
        <p:spPr>
          <a:xfrm>
            <a:off x="4721542" y="210135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TextBox 37"/>
          <p:cNvSpPr txBox="1"/>
          <p:nvPr/>
        </p:nvSpPr>
        <p:spPr>
          <a:xfrm>
            <a:off x="5015070" y="2562577"/>
            <a:ext cx="1645824" cy="400110"/>
          </a:xfrm>
          <a:prstGeom prst="rect">
            <a:avLst/>
          </a:prstGeom>
          <a:noFill/>
        </p:spPr>
        <p:txBody>
          <a:bodyPr wrap="square" rtlCol="0">
            <a:spAutoFit/>
          </a:bodyPr>
          <a:lstStyle/>
          <a:p>
            <a:r>
              <a:rPr lang="en-US" sz="1000" b="1" dirty="0">
                <a:effectLst/>
              </a:rPr>
              <a:t>Strategic Review of Charging Infrastructure </a:t>
            </a:r>
          </a:p>
        </p:txBody>
      </p:sp>
      <p:sp>
        <p:nvSpPr>
          <p:cNvPr id="39" name="Oval 38"/>
          <p:cNvSpPr/>
          <p:nvPr/>
        </p:nvSpPr>
        <p:spPr>
          <a:xfrm>
            <a:off x="4732626" y="260541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TextBox 40"/>
          <p:cNvSpPr txBox="1"/>
          <p:nvPr/>
        </p:nvSpPr>
        <p:spPr>
          <a:xfrm>
            <a:off x="5015918" y="3080792"/>
            <a:ext cx="1615227" cy="400110"/>
          </a:xfrm>
          <a:prstGeom prst="rect">
            <a:avLst/>
          </a:prstGeom>
          <a:noFill/>
        </p:spPr>
        <p:txBody>
          <a:bodyPr wrap="square" rtlCol="0">
            <a:spAutoFit/>
          </a:bodyPr>
          <a:lstStyle/>
          <a:p>
            <a:r>
              <a:rPr lang="en-US" sz="1000" b="1" dirty="0">
                <a:effectLst/>
              </a:rPr>
              <a:t>Engage Contractor to Install Charging at Stirling</a:t>
            </a:r>
          </a:p>
        </p:txBody>
      </p:sp>
      <p:sp>
        <p:nvSpPr>
          <p:cNvPr id="43" name="TextBox 42"/>
          <p:cNvSpPr txBox="1"/>
          <p:nvPr/>
        </p:nvSpPr>
        <p:spPr>
          <a:xfrm>
            <a:off x="5023450" y="2003936"/>
            <a:ext cx="1685247" cy="553998"/>
          </a:xfrm>
          <a:prstGeom prst="rect">
            <a:avLst/>
          </a:prstGeom>
          <a:noFill/>
        </p:spPr>
        <p:txBody>
          <a:bodyPr wrap="square" rtlCol="0">
            <a:spAutoFit/>
          </a:bodyPr>
          <a:lstStyle/>
          <a:p>
            <a:r>
              <a:rPr lang="en-US" sz="1000" b="1" dirty="0">
                <a:effectLst/>
              </a:rPr>
              <a:t>Install Charging Infrastructure at Heathfield Depot</a:t>
            </a:r>
          </a:p>
        </p:txBody>
      </p:sp>
      <p:sp>
        <p:nvSpPr>
          <p:cNvPr id="44" name="Oval 43"/>
          <p:cNvSpPr/>
          <p:nvPr/>
        </p:nvSpPr>
        <p:spPr>
          <a:xfrm>
            <a:off x="4716000" y="3100555"/>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Oval 45"/>
          <p:cNvSpPr/>
          <p:nvPr/>
        </p:nvSpPr>
        <p:spPr>
          <a:xfrm>
            <a:off x="4733528" y="444894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ounded Rectangle 198"/>
          <p:cNvSpPr/>
          <p:nvPr/>
        </p:nvSpPr>
        <p:spPr>
          <a:xfrm rot="18900000">
            <a:off x="4814876" y="3222772"/>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4" name="Rounded Rectangle 198"/>
          <p:cNvSpPr/>
          <p:nvPr/>
        </p:nvSpPr>
        <p:spPr>
          <a:xfrm rot="18900000">
            <a:off x="4824050" y="4568123"/>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5" name="TextBox 54"/>
          <p:cNvSpPr txBox="1"/>
          <p:nvPr/>
        </p:nvSpPr>
        <p:spPr>
          <a:xfrm>
            <a:off x="4227292" y="1194274"/>
            <a:ext cx="503664" cy="230832"/>
          </a:xfrm>
          <a:prstGeom prst="rect">
            <a:avLst/>
          </a:prstGeom>
          <a:noFill/>
        </p:spPr>
        <p:txBody>
          <a:bodyPr wrap="none" rtlCol="0">
            <a:spAutoFit/>
          </a:bodyPr>
          <a:lstStyle/>
          <a:p>
            <a:r>
              <a:rPr lang="en-US" sz="900" b="1" dirty="0"/>
              <a:t>Dec 22</a:t>
            </a:r>
            <a:endParaRPr lang="en-AU" sz="900" b="1" dirty="0"/>
          </a:p>
        </p:txBody>
      </p:sp>
      <p:sp>
        <p:nvSpPr>
          <p:cNvPr id="56" name="TextBox 55"/>
          <p:cNvSpPr txBox="1"/>
          <p:nvPr/>
        </p:nvSpPr>
        <p:spPr>
          <a:xfrm>
            <a:off x="4190423" y="1714000"/>
            <a:ext cx="540533" cy="230832"/>
          </a:xfrm>
          <a:prstGeom prst="rect">
            <a:avLst/>
          </a:prstGeom>
          <a:noFill/>
        </p:spPr>
        <p:txBody>
          <a:bodyPr wrap="none" rtlCol="0">
            <a:spAutoFit/>
          </a:bodyPr>
          <a:lstStyle/>
          <a:p>
            <a:r>
              <a:rPr lang="en-US" sz="900" b="1" dirty="0"/>
              <a:t>Sept 23</a:t>
            </a:r>
            <a:endParaRPr lang="en-AU" sz="900" b="1" dirty="0"/>
          </a:p>
        </p:txBody>
      </p:sp>
      <p:sp>
        <p:nvSpPr>
          <p:cNvPr id="59" name="TextBox 58"/>
          <p:cNvSpPr txBox="1"/>
          <p:nvPr/>
        </p:nvSpPr>
        <p:spPr>
          <a:xfrm>
            <a:off x="4221088" y="3160698"/>
            <a:ext cx="503664" cy="230832"/>
          </a:xfrm>
          <a:prstGeom prst="rect">
            <a:avLst/>
          </a:prstGeom>
          <a:noFill/>
        </p:spPr>
        <p:txBody>
          <a:bodyPr wrap="none" rtlCol="0">
            <a:spAutoFit/>
          </a:bodyPr>
          <a:lstStyle/>
          <a:p>
            <a:r>
              <a:rPr lang="en-US" sz="900" b="1" dirty="0"/>
              <a:t>Dec 23</a:t>
            </a:r>
            <a:endParaRPr lang="en-AU" sz="900" b="1" dirty="0"/>
          </a:p>
        </p:txBody>
      </p:sp>
      <p:sp>
        <p:nvSpPr>
          <p:cNvPr id="62" name="TextBox 61"/>
          <p:cNvSpPr txBox="1"/>
          <p:nvPr/>
        </p:nvSpPr>
        <p:spPr>
          <a:xfrm>
            <a:off x="199625" y="2203668"/>
            <a:ext cx="1080873" cy="307777"/>
          </a:xfrm>
          <a:prstGeom prst="rect">
            <a:avLst/>
          </a:prstGeom>
          <a:noFill/>
        </p:spPr>
        <p:txBody>
          <a:bodyPr wrap="none" rtlCol="0">
            <a:spAutoFit/>
          </a:bodyPr>
          <a:lstStyle/>
          <a:p>
            <a:r>
              <a:rPr lang="en-US" sz="1400" b="1" dirty="0"/>
              <a:t>Latest News</a:t>
            </a:r>
            <a:endParaRPr lang="en-AU" sz="1400" b="1" dirty="0"/>
          </a:p>
        </p:txBody>
      </p:sp>
      <p:sp>
        <p:nvSpPr>
          <p:cNvPr id="4" name="Rectangle 3"/>
          <p:cNvSpPr/>
          <p:nvPr/>
        </p:nvSpPr>
        <p:spPr>
          <a:xfrm>
            <a:off x="211203" y="2526214"/>
            <a:ext cx="3412161" cy="1769715"/>
          </a:xfrm>
          <a:prstGeom prst="rect">
            <a:avLst/>
          </a:prstGeom>
        </p:spPr>
        <p:txBody>
          <a:bodyPr wrap="square">
            <a:spAutoFit/>
          </a:bodyPr>
          <a:lstStyle/>
          <a:p>
            <a:pPr>
              <a:spcAft>
                <a:spcPts val="600"/>
              </a:spcAft>
            </a:pPr>
            <a:r>
              <a:rPr lang="en-US" sz="1100" dirty="0"/>
              <a:t>All Electric Vehicles (14 in total) have been delivered.</a:t>
            </a:r>
          </a:p>
          <a:p>
            <a:pPr>
              <a:spcAft>
                <a:spcPts val="600"/>
              </a:spcAft>
            </a:pPr>
            <a:r>
              <a:rPr lang="en-US" sz="1100" dirty="0"/>
              <a:t>Small EV chargers have been installed at the Woodside Office and the Garrod Office.</a:t>
            </a:r>
          </a:p>
          <a:p>
            <a:pPr>
              <a:spcAft>
                <a:spcPts val="600"/>
              </a:spcAft>
            </a:pPr>
            <a:r>
              <a:rPr lang="en-US" sz="1100" dirty="0"/>
              <a:t>The tender has been let for the installation of 5 EV chargers at the Stirling Office. Following successful tender award, it is anticipated that the EV chargers will be installed during April 2024, but will not be operational until the Main Switchboard has been upgraded potentially in June. </a:t>
            </a:r>
          </a:p>
        </p:txBody>
      </p:sp>
      <p:sp>
        <p:nvSpPr>
          <p:cNvPr id="99" name="Rounded Rectangle 198"/>
          <p:cNvSpPr/>
          <p:nvPr/>
        </p:nvSpPr>
        <p:spPr>
          <a:xfrm rot="18900000">
            <a:off x="4820431" y="4578095"/>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1" name="Rectangle 80"/>
          <p:cNvSpPr/>
          <p:nvPr/>
        </p:nvSpPr>
        <p:spPr>
          <a:xfrm>
            <a:off x="128483" y="5025008"/>
            <a:ext cx="6655222" cy="446831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p:cNvSpPr txBox="1"/>
          <p:nvPr/>
        </p:nvSpPr>
        <p:spPr>
          <a:xfrm>
            <a:off x="269043" y="5097016"/>
            <a:ext cx="3824843" cy="646331"/>
          </a:xfrm>
          <a:prstGeom prst="rect">
            <a:avLst/>
          </a:prstGeom>
          <a:noFill/>
        </p:spPr>
        <p:txBody>
          <a:bodyPr wrap="square" rtlCol="0">
            <a:spAutoFit/>
          </a:bodyPr>
          <a:lstStyle/>
          <a:p>
            <a:r>
              <a:rPr lang="en-US" b="1" dirty="0">
                <a:solidFill>
                  <a:schemeClr val="accent1"/>
                </a:solidFill>
              </a:rPr>
              <a:t>Implement activities from “Our Watch Toolkit for Local Government”</a:t>
            </a:r>
            <a:endParaRPr lang="en-AU" b="1" dirty="0">
              <a:solidFill>
                <a:schemeClr val="accent1"/>
              </a:solidFill>
            </a:endParaRPr>
          </a:p>
        </p:txBody>
      </p:sp>
      <p:sp>
        <p:nvSpPr>
          <p:cNvPr id="96" name="Rectangle 95"/>
          <p:cNvSpPr/>
          <p:nvPr/>
        </p:nvSpPr>
        <p:spPr>
          <a:xfrm>
            <a:off x="304694" y="5750929"/>
            <a:ext cx="3532495" cy="1354217"/>
          </a:xfrm>
          <a:prstGeom prst="rect">
            <a:avLst/>
          </a:prstGeom>
        </p:spPr>
        <p:txBody>
          <a:bodyPr wrap="square">
            <a:spAutoFit/>
          </a:bodyPr>
          <a:lstStyle/>
          <a:p>
            <a:pPr>
              <a:spcAft>
                <a:spcPts val="600"/>
              </a:spcAft>
            </a:pPr>
            <a:r>
              <a:rPr lang="en-US" sz="1100" dirty="0">
                <a:effectLst/>
              </a:rPr>
              <a:t>In July 2023, Council adopted an implementation plan based on the “</a:t>
            </a:r>
            <a:r>
              <a:rPr lang="en-US" sz="1100" dirty="0" err="1">
                <a:effectLst/>
              </a:rPr>
              <a:t>Ourwatch</a:t>
            </a:r>
            <a:r>
              <a:rPr lang="en-US" sz="1100" dirty="0">
                <a:effectLst/>
              </a:rPr>
              <a:t> Toolkit for Local Government”.</a:t>
            </a:r>
          </a:p>
          <a:p>
            <a:r>
              <a:rPr lang="en-US" sz="1100" dirty="0">
                <a:effectLst/>
              </a:rPr>
              <a:t>The aim of the toolkit is to prevent violence against women and their children through a range of strategies including those with an organisational focus. This is followed by work with the community to raise awareness and to undertake population based prevention activities.</a:t>
            </a:r>
          </a:p>
        </p:txBody>
      </p:sp>
      <p:sp>
        <p:nvSpPr>
          <p:cNvPr id="100" name="TextBox 99"/>
          <p:cNvSpPr txBox="1"/>
          <p:nvPr/>
        </p:nvSpPr>
        <p:spPr>
          <a:xfrm>
            <a:off x="301384" y="7077839"/>
            <a:ext cx="1080873" cy="307777"/>
          </a:xfrm>
          <a:prstGeom prst="rect">
            <a:avLst/>
          </a:prstGeom>
          <a:noFill/>
        </p:spPr>
        <p:txBody>
          <a:bodyPr wrap="none" rtlCol="0">
            <a:spAutoFit/>
          </a:bodyPr>
          <a:lstStyle/>
          <a:p>
            <a:r>
              <a:rPr lang="en-US" sz="1400" b="1" dirty="0"/>
              <a:t>Latest News</a:t>
            </a:r>
            <a:endParaRPr lang="en-AU" sz="1400" b="1" dirty="0"/>
          </a:p>
        </p:txBody>
      </p:sp>
      <p:cxnSp>
        <p:nvCxnSpPr>
          <p:cNvPr id="101" name="Straight Connector 100"/>
          <p:cNvCxnSpPr>
            <a:cxnSpLocks/>
            <a:endCxn id="109" idx="0"/>
          </p:cNvCxnSpPr>
          <p:nvPr/>
        </p:nvCxnSpPr>
        <p:spPr>
          <a:xfrm>
            <a:off x="4882986" y="5353887"/>
            <a:ext cx="19942" cy="378837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752999" y="5621811"/>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5" name="TextBox 104"/>
          <p:cNvSpPr txBox="1"/>
          <p:nvPr/>
        </p:nvSpPr>
        <p:spPr>
          <a:xfrm>
            <a:off x="5055717" y="5633010"/>
            <a:ext cx="1810074" cy="400110"/>
          </a:xfrm>
          <a:prstGeom prst="rect">
            <a:avLst/>
          </a:prstGeom>
          <a:noFill/>
        </p:spPr>
        <p:txBody>
          <a:bodyPr wrap="square" rtlCol="0">
            <a:spAutoFit/>
          </a:bodyPr>
          <a:lstStyle/>
          <a:p>
            <a:r>
              <a:rPr lang="en-US" sz="1000" b="1" dirty="0"/>
              <a:t>Establish an internal working group</a:t>
            </a:r>
            <a:endParaRPr lang="en-US" sz="1000" b="1" dirty="0">
              <a:effectLst/>
            </a:endParaRPr>
          </a:p>
        </p:txBody>
      </p:sp>
      <p:sp>
        <p:nvSpPr>
          <p:cNvPr id="117" name="Oval 116"/>
          <p:cNvSpPr/>
          <p:nvPr/>
        </p:nvSpPr>
        <p:spPr>
          <a:xfrm>
            <a:off x="4738970" y="652614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1" name="TextBox 120"/>
          <p:cNvSpPr txBox="1"/>
          <p:nvPr/>
        </p:nvSpPr>
        <p:spPr>
          <a:xfrm>
            <a:off x="5055717" y="6488780"/>
            <a:ext cx="1741020" cy="707886"/>
          </a:xfrm>
          <a:prstGeom prst="rect">
            <a:avLst/>
          </a:prstGeom>
          <a:noFill/>
        </p:spPr>
        <p:txBody>
          <a:bodyPr wrap="square" rtlCol="0">
            <a:spAutoFit/>
          </a:bodyPr>
          <a:lstStyle/>
          <a:p>
            <a:r>
              <a:rPr lang="en-AU" sz="1000" b="1" dirty="0"/>
              <a:t>Develop a workplace safety plan (WSP) &amp; internal Domestic Family Violence (DEV) Policy</a:t>
            </a:r>
          </a:p>
        </p:txBody>
      </p:sp>
      <p:sp>
        <p:nvSpPr>
          <p:cNvPr id="125" name="TextBox 124"/>
          <p:cNvSpPr txBox="1"/>
          <p:nvPr/>
        </p:nvSpPr>
        <p:spPr>
          <a:xfrm>
            <a:off x="4228263" y="5640704"/>
            <a:ext cx="492443" cy="230832"/>
          </a:xfrm>
          <a:prstGeom prst="rect">
            <a:avLst/>
          </a:prstGeom>
          <a:noFill/>
        </p:spPr>
        <p:txBody>
          <a:bodyPr wrap="none" rtlCol="0">
            <a:spAutoFit/>
          </a:bodyPr>
          <a:lstStyle/>
          <a:p>
            <a:pPr algn="r"/>
            <a:r>
              <a:rPr lang="en-US" sz="900" b="1" dirty="0"/>
              <a:t>Oct 23</a:t>
            </a:r>
            <a:endParaRPr lang="en-AU" sz="900" b="1" dirty="0"/>
          </a:p>
        </p:txBody>
      </p:sp>
      <p:sp>
        <p:nvSpPr>
          <p:cNvPr id="127" name="Rectangle 126"/>
          <p:cNvSpPr/>
          <p:nvPr/>
        </p:nvSpPr>
        <p:spPr>
          <a:xfrm>
            <a:off x="313919" y="7285126"/>
            <a:ext cx="3510980" cy="2031325"/>
          </a:xfrm>
          <a:prstGeom prst="rect">
            <a:avLst/>
          </a:prstGeom>
          <a:noFill/>
        </p:spPr>
        <p:txBody>
          <a:bodyPr wrap="square">
            <a:spAutoFit/>
          </a:bodyPr>
          <a:lstStyle/>
          <a:p>
            <a:pPr>
              <a:spcAft>
                <a:spcPts val="600"/>
              </a:spcAft>
            </a:pPr>
            <a:r>
              <a:rPr lang="en-US" sz="1100" dirty="0">
                <a:effectLst/>
              </a:rPr>
              <a:t>With expert support from the Our Watch Institute (OWI), </a:t>
            </a:r>
            <a:r>
              <a:rPr lang="en-US" sz="1100" dirty="0"/>
              <a:t>w</a:t>
            </a:r>
            <a:r>
              <a:rPr lang="en-US" sz="1100" dirty="0">
                <a:effectLst/>
              </a:rPr>
              <a:t>e have commenced the Gender Equity Audit process,  which involves a Workplace Equality &amp; Respect Employee Survey planned for April 2024; Workplace Gender Equality Data Analysis which is currently in progress; and focus group meetings</a:t>
            </a:r>
          </a:p>
          <a:p>
            <a:pPr>
              <a:spcAft>
                <a:spcPts val="600"/>
              </a:spcAft>
            </a:pPr>
            <a:r>
              <a:rPr lang="en-US" sz="1100" dirty="0"/>
              <a:t>S</a:t>
            </a:r>
            <a:r>
              <a:rPr lang="en-US" sz="1100" dirty="0">
                <a:effectLst/>
              </a:rPr>
              <a:t>taff members attended the 'Lessons in Disaster' Training in March, which </a:t>
            </a:r>
            <a:r>
              <a:rPr lang="en-US" sz="1100" dirty="0"/>
              <a:t>was </a:t>
            </a:r>
            <a:r>
              <a:rPr lang="en-US" sz="1100" dirty="0">
                <a:effectLst/>
              </a:rPr>
              <a:t>delivered by Gender and Disaster Australia. This training increased our capacity to identify, respond to and prevent the harmful impacts of gendered expectations in disaster. </a:t>
            </a:r>
            <a:endParaRPr lang="en-AU" sz="1100" dirty="0"/>
          </a:p>
        </p:txBody>
      </p:sp>
      <p:sp>
        <p:nvSpPr>
          <p:cNvPr id="129" name="TextBox 128"/>
          <p:cNvSpPr txBox="1"/>
          <p:nvPr/>
        </p:nvSpPr>
        <p:spPr>
          <a:xfrm>
            <a:off x="3789040" y="6575651"/>
            <a:ext cx="931666" cy="230832"/>
          </a:xfrm>
          <a:prstGeom prst="rect">
            <a:avLst/>
          </a:prstGeom>
          <a:noFill/>
        </p:spPr>
        <p:txBody>
          <a:bodyPr wrap="none" rtlCol="0">
            <a:spAutoFit/>
          </a:bodyPr>
          <a:lstStyle/>
          <a:p>
            <a:pPr algn="r"/>
            <a:r>
              <a:rPr lang="en-US" sz="900" b="1" dirty="0"/>
              <a:t>Nov 23 – Jun 24</a:t>
            </a:r>
            <a:endParaRPr lang="en-AU" sz="900" b="1" dirty="0"/>
          </a:p>
        </p:txBody>
      </p:sp>
      <p:sp>
        <p:nvSpPr>
          <p:cNvPr id="139" name="TextBox 138"/>
          <p:cNvSpPr txBox="1"/>
          <p:nvPr/>
        </p:nvSpPr>
        <p:spPr>
          <a:xfrm>
            <a:off x="5068162" y="4485933"/>
            <a:ext cx="1697944" cy="400110"/>
          </a:xfrm>
          <a:prstGeom prst="rect">
            <a:avLst/>
          </a:prstGeom>
          <a:noFill/>
        </p:spPr>
        <p:txBody>
          <a:bodyPr wrap="square" rtlCol="0">
            <a:spAutoFit/>
          </a:bodyPr>
          <a:lstStyle/>
          <a:p>
            <a:r>
              <a:rPr lang="en-AU" sz="1000" b="1" dirty="0">
                <a:effectLst/>
              </a:rPr>
              <a:t>Remaining Electric Vehicles Received</a:t>
            </a:r>
          </a:p>
        </p:txBody>
      </p:sp>
      <p:sp>
        <p:nvSpPr>
          <p:cNvPr id="79" name="Oval 3"/>
          <p:cNvSpPr/>
          <p:nvPr/>
        </p:nvSpPr>
        <p:spPr>
          <a:xfrm>
            <a:off x="4779160" y="2156130"/>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90" name="Oval 3"/>
          <p:cNvSpPr/>
          <p:nvPr/>
        </p:nvSpPr>
        <p:spPr>
          <a:xfrm>
            <a:off x="4804273" y="566685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3E0DE20-53ED-9D5A-C66F-475A0EC371A7}"/>
              </a:ext>
            </a:extLst>
          </p:cNvPr>
          <p:cNvSpPr txBox="1"/>
          <p:nvPr/>
        </p:nvSpPr>
        <p:spPr>
          <a:xfrm>
            <a:off x="4190423" y="2636991"/>
            <a:ext cx="518091" cy="230832"/>
          </a:xfrm>
          <a:prstGeom prst="rect">
            <a:avLst/>
          </a:prstGeom>
          <a:noFill/>
        </p:spPr>
        <p:txBody>
          <a:bodyPr wrap="none" rtlCol="0">
            <a:spAutoFit/>
          </a:bodyPr>
          <a:lstStyle/>
          <a:p>
            <a:r>
              <a:rPr lang="en-US" sz="900" b="1" dirty="0"/>
              <a:t>Nov 23</a:t>
            </a:r>
            <a:endParaRPr lang="en-AU" sz="900" b="1" dirty="0"/>
          </a:p>
        </p:txBody>
      </p:sp>
      <p:sp>
        <p:nvSpPr>
          <p:cNvPr id="13" name="TextBox 12">
            <a:extLst>
              <a:ext uri="{FF2B5EF4-FFF2-40B4-BE49-F238E27FC236}">
                <a16:creationId xmlns:a16="http://schemas.microsoft.com/office/drawing/2014/main" id="{E8A52359-A8BB-B652-19B9-F44F5CE7788B}"/>
              </a:ext>
            </a:extLst>
          </p:cNvPr>
          <p:cNvSpPr txBox="1"/>
          <p:nvPr/>
        </p:nvSpPr>
        <p:spPr>
          <a:xfrm>
            <a:off x="4190423" y="2151444"/>
            <a:ext cx="540533" cy="230832"/>
          </a:xfrm>
          <a:prstGeom prst="rect">
            <a:avLst/>
          </a:prstGeom>
          <a:noFill/>
        </p:spPr>
        <p:txBody>
          <a:bodyPr wrap="none" rtlCol="0">
            <a:spAutoFit/>
          </a:bodyPr>
          <a:lstStyle/>
          <a:p>
            <a:r>
              <a:rPr lang="en-US" sz="900" b="1" dirty="0"/>
              <a:t>Sept 23</a:t>
            </a:r>
            <a:endParaRPr lang="en-AU" sz="900" b="1" dirty="0"/>
          </a:p>
        </p:txBody>
      </p:sp>
      <p:sp>
        <p:nvSpPr>
          <p:cNvPr id="26" name="Oval 25">
            <a:extLst>
              <a:ext uri="{FF2B5EF4-FFF2-40B4-BE49-F238E27FC236}">
                <a16:creationId xmlns:a16="http://schemas.microsoft.com/office/drawing/2014/main" id="{347B938F-15AE-9A23-2774-331D48D57A84}"/>
              </a:ext>
            </a:extLst>
          </p:cNvPr>
          <p:cNvSpPr/>
          <p:nvPr/>
        </p:nvSpPr>
        <p:spPr>
          <a:xfrm>
            <a:off x="4720260" y="394488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ounded Rectangle 198">
            <a:extLst>
              <a:ext uri="{FF2B5EF4-FFF2-40B4-BE49-F238E27FC236}">
                <a16:creationId xmlns:a16="http://schemas.microsoft.com/office/drawing/2014/main" id="{1FBB29EA-745B-EF8A-29C4-8D6ABBCC6136}"/>
              </a:ext>
            </a:extLst>
          </p:cNvPr>
          <p:cNvSpPr/>
          <p:nvPr/>
        </p:nvSpPr>
        <p:spPr>
          <a:xfrm rot="18900000">
            <a:off x="4810782" y="4064067"/>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5" name="TextBox 44">
            <a:extLst>
              <a:ext uri="{FF2B5EF4-FFF2-40B4-BE49-F238E27FC236}">
                <a16:creationId xmlns:a16="http://schemas.microsoft.com/office/drawing/2014/main" id="{362FF479-67EA-AAD1-9021-E75A0BD1FA7B}"/>
              </a:ext>
            </a:extLst>
          </p:cNvPr>
          <p:cNvSpPr txBox="1"/>
          <p:nvPr/>
        </p:nvSpPr>
        <p:spPr>
          <a:xfrm>
            <a:off x="4241720" y="3979675"/>
            <a:ext cx="489236" cy="230832"/>
          </a:xfrm>
          <a:prstGeom prst="rect">
            <a:avLst/>
          </a:prstGeom>
          <a:noFill/>
        </p:spPr>
        <p:txBody>
          <a:bodyPr wrap="none" rtlCol="0">
            <a:spAutoFit/>
          </a:bodyPr>
          <a:lstStyle/>
          <a:p>
            <a:r>
              <a:rPr lang="en-US" sz="900" b="1" dirty="0"/>
              <a:t>Jun 24</a:t>
            </a:r>
            <a:endParaRPr lang="en-AU" sz="900" b="1" dirty="0"/>
          </a:p>
        </p:txBody>
      </p:sp>
      <p:sp>
        <p:nvSpPr>
          <p:cNvPr id="47" name="Rounded Rectangle 198">
            <a:extLst>
              <a:ext uri="{FF2B5EF4-FFF2-40B4-BE49-F238E27FC236}">
                <a16:creationId xmlns:a16="http://schemas.microsoft.com/office/drawing/2014/main" id="{B1B7A14D-5898-6FC1-D24C-633851FEA06C}"/>
              </a:ext>
            </a:extLst>
          </p:cNvPr>
          <p:cNvSpPr/>
          <p:nvPr/>
        </p:nvSpPr>
        <p:spPr>
          <a:xfrm rot="18900000">
            <a:off x="4807163" y="4074039"/>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8" name="TextBox 47">
            <a:extLst>
              <a:ext uri="{FF2B5EF4-FFF2-40B4-BE49-F238E27FC236}">
                <a16:creationId xmlns:a16="http://schemas.microsoft.com/office/drawing/2014/main" id="{71DE081A-18EF-E74A-21EC-6757A977A736}"/>
              </a:ext>
            </a:extLst>
          </p:cNvPr>
          <p:cNvSpPr txBox="1"/>
          <p:nvPr/>
        </p:nvSpPr>
        <p:spPr>
          <a:xfrm>
            <a:off x="5073340" y="3962133"/>
            <a:ext cx="1697944" cy="553998"/>
          </a:xfrm>
          <a:prstGeom prst="rect">
            <a:avLst/>
          </a:prstGeom>
          <a:noFill/>
        </p:spPr>
        <p:txBody>
          <a:bodyPr wrap="square" rtlCol="0">
            <a:spAutoFit/>
          </a:bodyPr>
          <a:lstStyle/>
          <a:p>
            <a:r>
              <a:rPr lang="en-US" sz="1000" b="1" dirty="0" err="1">
                <a:effectLst/>
              </a:rPr>
              <a:t>Finalise</a:t>
            </a:r>
            <a:r>
              <a:rPr lang="en-US" sz="1000" b="1" dirty="0">
                <a:effectLst/>
              </a:rPr>
              <a:t> construction of Charging Infrastructure at Stirling</a:t>
            </a:r>
          </a:p>
        </p:txBody>
      </p:sp>
      <p:sp>
        <p:nvSpPr>
          <p:cNvPr id="66" name="Oval 306">
            <a:extLst>
              <a:ext uri="{FF2B5EF4-FFF2-40B4-BE49-F238E27FC236}">
                <a16:creationId xmlns:a16="http://schemas.microsoft.com/office/drawing/2014/main" id="{86CB4729-4C31-0D8F-3125-19A6C8A87947}"/>
              </a:ext>
            </a:extLst>
          </p:cNvPr>
          <p:cNvSpPr>
            <a:spLocks noChangeAspect="1"/>
          </p:cNvSpPr>
          <p:nvPr/>
        </p:nvSpPr>
        <p:spPr>
          <a:xfrm>
            <a:off x="3177066" y="9727796"/>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TextBox 66">
            <a:extLst>
              <a:ext uri="{FF2B5EF4-FFF2-40B4-BE49-F238E27FC236}">
                <a16:creationId xmlns:a16="http://schemas.microsoft.com/office/drawing/2014/main" id="{8D56F2E9-7DEE-2D0A-0A05-0CB17CDCD6A5}"/>
              </a:ext>
            </a:extLst>
          </p:cNvPr>
          <p:cNvSpPr txBox="1"/>
          <p:nvPr/>
        </p:nvSpPr>
        <p:spPr>
          <a:xfrm>
            <a:off x="3263779" y="9670106"/>
            <a:ext cx="809837" cy="230832"/>
          </a:xfrm>
          <a:prstGeom prst="rect">
            <a:avLst/>
          </a:prstGeom>
          <a:noFill/>
        </p:spPr>
        <p:txBody>
          <a:bodyPr wrap="none" rtlCol="0">
            <a:spAutoFit/>
          </a:bodyPr>
          <a:lstStyle/>
          <a:p>
            <a:r>
              <a:rPr lang="en-US" sz="900" dirty="0"/>
              <a:t>= Not Started</a:t>
            </a:r>
            <a:endParaRPr lang="en-AU" sz="900" dirty="0"/>
          </a:p>
        </p:txBody>
      </p:sp>
      <p:sp>
        <p:nvSpPr>
          <p:cNvPr id="68" name="TextBox 67">
            <a:extLst>
              <a:ext uri="{FF2B5EF4-FFF2-40B4-BE49-F238E27FC236}">
                <a16:creationId xmlns:a16="http://schemas.microsoft.com/office/drawing/2014/main" id="{BF1B6048-3A68-5EF9-316F-55F11A0C8304}"/>
              </a:ext>
            </a:extLst>
          </p:cNvPr>
          <p:cNvSpPr txBox="1"/>
          <p:nvPr/>
        </p:nvSpPr>
        <p:spPr>
          <a:xfrm>
            <a:off x="4241720" y="4490272"/>
            <a:ext cx="489236" cy="230832"/>
          </a:xfrm>
          <a:prstGeom prst="rect">
            <a:avLst/>
          </a:prstGeom>
          <a:noFill/>
        </p:spPr>
        <p:txBody>
          <a:bodyPr wrap="none" rtlCol="0">
            <a:spAutoFit/>
          </a:bodyPr>
          <a:lstStyle/>
          <a:p>
            <a:r>
              <a:rPr lang="en-US" sz="900" b="1" dirty="0"/>
              <a:t>Jun 24</a:t>
            </a:r>
            <a:endParaRPr lang="en-AU" sz="900" b="1" dirty="0"/>
          </a:p>
        </p:txBody>
      </p:sp>
      <p:sp>
        <p:nvSpPr>
          <p:cNvPr id="69" name="Oval 68">
            <a:extLst>
              <a:ext uri="{FF2B5EF4-FFF2-40B4-BE49-F238E27FC236}">
                <a16:creationId xmlns:a16="http://schemas.microsoft.com/office/drawing/2014/main" id="{2FB84DAF-AAEA-FB2C-9DB6-EB72BEE39029}"/>
              </a:ext>
            </a:extLst>
          </p:cNvPr>
          <p:cNvSpPr/>
          <p:nvPr/>
        </p:nvSpPr>
        <p:spPr>
          <a:xfrm>
            <a:off x="4745208" y="5115539"/>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TextBox 70">
            <a:extLst>
              <a:ext uri="{FF2B5EF4-FFF2-40B4-BE49-F238E27FC236}">
                <a16:creationId xmlns:a16="http://schemas.microsoft.com/office/drawing/2014/main" id="{2B1FC25A-6AC8-B9B4-17BB-02E063903539}"/>
              </a:ext>
            </a:extLst>
          </p:cNvPr>
          <p:cNvSpPr txBox="1"/>
          <p:nvPr/>
        </p:nvSpPr>
        <p:spPr>
          <a:xfrm>
            <a:off x="5038087" y="5097016"/>
            <a:ext cx="1810074" cy="553998"/>
          </a:xfrm>
          <a:prstGeom prst="rect">
            <a:avLst/>
          </a:prstGeom>
          <a:noFill/>
        </p:spPr>
        <p:txBody>
          <a:bodyPr wrap="square" rtlCol="0">
            <a:spAutoFit/>
          </a:bodyPr>
          <a:lstStyle/>
          <a:p>
            <a:r>
              <a:rPr lang="en-US" sz="1000" b="1" dirty="0"/>
              <a:t>Make a statement of commitment &amp; communicate to workforce</a:t>
            </a:r>
            <a:endParaRPr lang="en-US" sz="1000" b="1" dirty="0">
              <a:effectLst/>
            </a:endParaRPr>
          </a:p>
        </p:txBody>
      </p:sp>
      <p:sp>
        <p:nvSpPr>
          <p:cNvPr id="72" name="TextBox 71">
            <a:extLst>
              <a:ext uri="{FF2B5EF4-FFF2-40B4-BE49-F238E27FC236}">
                <a16:creationId xmlns:a16="http://schemas.microsoft.com/office/drawing/2014/main" id="{A5246F85-469E-3923-16E2-96FEE256FD52}"/>
              </a:ext>
            </a:extLst>
          </p:cNvPr>
          <p:cNvSpPr txBox="1"/>
          <p:nvPr/>
        </p:nvSpPr>
        <p:spPr>
          <a:xfrm>
            <a:off x="4220248" y="5134432"/>
            <a:ext cx="500458" cy="230832"/>
          </a:xfrm>
          <a:prstGeom prst="rect">
            <a:avLst/>
          </a:prstGeom>
          <a:noFill/>
        </p:spPr>
        <p:txBody>
          <a:bodyPr wrap="none" rtlCol="0">
            <a:spAutoFit/>
          </a:bodyPr>
          <a:lstStyle/>
          <a:p>
            <a:pPr algn="r"/>
            <a:r>
              <a:rPr lang="en-US" sz="900" b="1" dirty="0"/>
              <a:t>Sep 23</a:t>
            </a:r>
            <a:endParaRPr lang="en-AU" sz="900" b="1" dirty="0"/>
          </a:p>
        </p:txBody>
      </p:sp>
      <p:sp>
        <p:nvSpPr>
          <p:cNvPr id="73" name="Oval 3">
            <a:extLst>
              <a:ext uri="{FF2B5EF4-FFF2-40B4-BE49-F238E27FC236}">
                <a16:creationId xmlns:a16="http://schemas.microsoft.com/office/drawing/2014/main" id="{D114B6EE-D84D-C871-1B51-FB1EE18092E5}"/>
              </a:ext>
            </a:extLst>
          </p:cNvPr>
          <p:cNvSpPr/>
          <p:nvPr/>
        </p:nvSpPr>
        <p:spPr>
          <a:xfrm>
            <a:off x="4796482" y="517051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74" name="TextBox 73">
            <a:extLst>
              <a:ext uri="{FF2B5EF4-FFF2-40B4-BE49-F238E27FC236}">
                <a16:creationId xmlns:a16="http://schemas.microsoft.com/office/drawing/2014/main" id="{27528D53-0188-8A20-A0A8-2675E3A73C30}"/>
              </a:ext>
            </a:extLst>
          </p:cNvPr>
          <p:cNvSpPr txBox="1"/>
          <p:nvPr/>
        </p:nvSpPr>
        <p:spPr>
          <a:xfrm>
            <a:off x="5052407" y="6063003"/>
            <a:ext cx="1810074" cy="400110"/>
          </a:xfrm>
          <a:prstGeom prst="rect">
            <a:avLst/>
          </a:prstGeom>
          <a:noFill/>
        </p:spPr>
        <p:txBody>
          <a:bodyPr wrap="square" rtlCol="0">
            <a:spAutoFit/>
          </a:bodyPr>
          <a:lstStyle/>
          <a:p>
            <a:r>
              <a:rPr lang="en-US" sz="1000" b="1" dirty="0"/>
              <a:t>Communicate statement to community</a:t>
            </a:r>
            <a:endParaRPr lang="en-US" sz="1000" b="1" dirty="0">
              <a:effectLst/>
            </a:endParaRPr>
          </a:p>
        </p:txBody>
      </p:sp>
      <p:sp>
        <p:nvSpPr>
          <p:cNvPr id="75" name="Oval 74">
            <a:extLst>
              <a:ext uri="{FF2B5EF4-FFF2-40B4-BE49-F238E27FC236}">
                <a16:creationId xmlns:a16="http://schemas.microsoft.com/office/drawing/2014/main" id="{BFB158E7-DE93-E6AD-DBFD-DD5EB1F5F669}"/>
              </a:ext>
            </a:extLst>
          </p:cNvPr>
          <p:cNvSpPr/>
          <p:nvPr/>
        </p:nvSpPr>
        <p:spPr>
          <a:xfrm>
            <a:off x="4738986" y="6074387"/>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a:extLst>
              <a:ext uri="{FF2B5EF4-FFF2-40B4-BE49-F238E27FC236}">
                <a16:creationId xmlns:a16="http://schemas.microsoft.com/office/drawing/2014/main" id="{8C6D6B7E-8013-E543-98E7-B74D59B8B799}"/>
              </a:ext>
            </a:extLst>
          </p:cNvPr>
          <p:cNvSpPr txBox="1"/>
          <p:nvPr/>
        </p:nvSpPr>
        <p:spPr>
          <a:xfrm>
            <a:off x="4213053" y="6093280"/>
            <a:ext cx="518091" cy="230832"/>
          </a:xfrm>
          <a:prstGeom prst="rect">
            <a:avLst/>
          </a:prstGeom>
          <a:noFill/>
        </p:spPr>
        <p:txBody>
          <a:bodyPr wrap="none" rtlCol="0">
            <a:spAutoFit/>
          </a:bodyPr>
          <a:lstStyle/>
          <a:p>
            <a:pPr algn="r"/>
            <a:r>
              <a:rPr lang="en-US" sz="900" b="1" dirty="0"/>
              <a:t>Nov 23</a:t>
            </a:r>
            <a:endParaRPr lang="en-AU" sz="900" b="1" dirty="0"/>
          </a:p>
        </p:txBody>
      </p:sp>
      <p:sp>
        <p:nvSpPr>
          <p:cNvPr id="85" name="Oval 84">
            <a:extLst>
              <a:ext uri="{FF2B5EF4-FFF2-40B4-BE49-F238E27FC236}">
                <a16:creationId xmlns:a16="http://schemas.microsoft.com/office/drawing/2014/main" id="{DC8E3441-A579-EA6B-5016-4CCDCA43D64D}"/>
              </a:ext>
            </a:extLst>
          </p:cNvPr>
          <p:cNvSpPr/>
          <p:nvPr/>
        </p:nvSpPr>
        <p:spPr>
          <a:xfrm>
            <a:off x="4735660" y="719558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TextBox 85">
            <a:extLst>
              <a:ext uri="{FF2B5EF4-FFF2-40B4-BE49-F238E27FC236}">
                <a16:creationId xmlns:a16="http://schemas.microsoft.com/office/drawing/2014/main" id="{32C3C83A-938F-DF66-9222-35DF73D3F87D}"/>
              </a:ext>
            </a:extLst>
          </p:cNvPr>
          <p:cNvSpPr txBox="1"/>
          <p:nvPr/>
        </p:nvSpPr>
        <p:spPr>
          <a:xfrm>
            <a:off x="5052407" y="7158220"/>
            <a:ext cx="1741020" cy="400110"/>
          </a:xfrm>
          <a:prstGeom prst="rect">
            <a:avLst/>
          </a:prstGeom>
          <a:noFill/>
        </p:spPr>
        <p:txBody>
          <a:bodyPr wrap="square" rtlCol="0">
            <a:spAutoFit/>
          </a:bodyPr>
          <a:lstStyle/>
          <a:p>
            <a:r>
              <a:rPr lang="en-AU" sz="1000" b="1" dirty="0"/>
              <a:t>Conduct an internal gender equity audit</a:t>
            </a:r>
          </a:p>
        </p:txBody>
      </p:sp>
      <p:sp>
        <p:nvSpPr>
          <p:cNvPr id="88" name="Oval 306">
            <a:extLst>
              <a:ext uri="{FF2B5EF4-FFF2-40B4-BE49-F238E27FC236}">
                <a16:creationId xmlns:a16="http://schemas.microsoft.com/office/drawing/2014/main" id="{D67B3852-CE63-7521-A1C4-567130844073}"/>
              </a:ext>
            </a:extLst>
          </p:cNvPr>
          <p:cNvSpPr>
            <a:spLocks noChangeAspect="1"/>
          </p:cNvSpPr>
          <p:nvPr/>
        </p:nvSpPr>
        <p:spPr>
          <a:xfrm>
            <a:off x="4789676" y="7246372"/>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9" name="Oval 88">
            <a:extLst>
              <a:ext uri="{FF2B5EF4-FFF2-40B4-BE49-F238E27FC236}">
                <a16:creationId xmlns:a16="http://schemas.microsoft.com/office/drawing/2014/main" id="{FE9B5C30-6BD4-4840-962B-EBB4D29EE2D7}"/>
              </a:ext>
            </a:extLst>
          </p:cNvPr>
          <p:cNvSpPr/>
          <p:nvPr/>
        </p:nvSpPr>
        <p:spPr>
          <a:xfrm>
            <a:off x="4751415" y="7704223"/>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1" name="TextBox 90">
            <a:extLst>
              <a:ext uri="{FF2B5EF4-FFF2-40B4-BE49-F238E27FC236}">
                <a16:creationId xmlns:a16="http://schemas.microsoft.com/office/drawing/2014/main" id="{776C7B93-4282-2052-1C65-0CB9F31283FA}"/>
              </a:ext>
            </a:extLst>
          </p:cNvPr>
          <p:cNvSpPr txBox="1"/>
          <p:nvPr/>
        </p:nvSpPr>
        <p:spPr>
          <a:xfrm>
            <a:off x="5068162" y="7666857"/>
            <a:ext cx="1741020" cy="400110"/>
          </a:xfrm>
          <a:prstGeom prst="rect">
            <a:avLst/>
          </a:prstGeom>
          <a:noFill/>
        </p:spPr>
        <p:txBody>
          <a:bodyPr wrap="square" rtlCol="0">
            <a:spAutoFit/>
          </a:bodyPr>
          <a:lstStyle/>
          <a:p>
            <a:r>
              <a:rPr lang="en-AU" sz="1000" b="1" dirty="0"/>
              <a:t>Develop a Gender Equity Action Plan</a:t>
            </a:r>
          </a:p>
        </p:txBody>
      </p:sp>
      <p:sp>
        <p:nvSpPr>
          <p:cNvPr id="93" name="Oval 306">
            <a:extLst>
              <a:ext uri="{FF2B5EF4-FFF2-40B4-BE49-F238E27FC236}">
                <a16:creationId xmlns:a16="http://schemas.microsoft.com/office/drawing/2014/main" id="{9BF605A1-E65E-C336-E5AD-719C70D17266}"/>
              </a:ext>
            </a:extLst>
          </p:cNvPr>
          <p:cNvSpPr>
            <a:spLocks noChangeAspect="1"/>
          </p:cNvSpPr>
          <p:nvPr/>
        </p:nvSpPr>
        <p:spPr>
          <a:xfrm>
            <a:off x="4805431" y="7755009"/>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4" name="Oval 93">
            <a:extLst>
              <a:ext uri="{FF2B5EF4-FFF2-40B4-BE49-F238E27FC236}">
                <a16:creationId xmlns:a16="http://schemas.microsoft.com/office/drawing/2014/main" id="{AAE6F6E2-038C-F42D-CB14-E06E30876517}"/>
              </a:ext>
            </a:extLst>
          </p:cNvPr>
          <p:cNvSpPr/>
          <p:nvPr/>
        </p:nvSpPr>
        <p:spPr>
          <a:xfrm>
            <a:off x="4754902" y="822290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7" name="TextBox 96">
            <a:extLst>
              <a:ext uri="{FF2B5EF4-FFF2-40B4-BE49-F238E27FC236}">
                <a16:creationId xmlns:a16="http://schemas.microsoft.com/office/drawing/2014/main" id="{50FB7417-5A36-C146-B229-142C64ABC9EF}"/>
              </a:ext>
            </a:extLst>
          </p:cNvPr>
          <p:cNvSpPr txBox="1"/>
          <p:nvPr/>
        </p:nvSpPr>
        <p:spPr>
          <a:xfrm>
            <a:off x="5071649" y="8185538"/>
            <a:ext cx="1741020" cy="400110"/>
          </a:xfrm>
          <a:prstGeom prst="rect">
            <a:avLst/>
          </a:prstGeom>
          <a:noFill/>
        </p:spPr>
        <p:txBody>
          <a:bodyPr wrap="square" rtlCol="0">
            <a:spAutoFit/>
          </a:bodyPr>
          <a:lstStyle/>
          <a:p>
            <a:r>
              <a:rPr lang="en-AU" sz="1000" b="1" dirty="0"/>
              <a:t>Community collaboration on preventative initiatives</a:t>
            </a:r>
          </a:p>
        </p:txBody>
      </p:sp>
      <p:sp>
        <p:nvSpPr>
          <p:cNvPr id="98" name="TextBox 97">
            <a:extLst>
              <a:ext uri="{FF2B5EF4-FFF2-40B4-BE49-F238E27FC236}">
                <a16:creationId xmlns:a16="http://schemas.microsoft.com/office/drawing/2014/main" id="{C9AA41B6-21D5-1696-E669-B4764DB8878D}"/>
              </a:ext>
            </a:extLst>
          </p:cNvPr>
          <p:cNvSpPr txBox="1"/>
          <p:nvPr/>
        </p:nvSpPr>
        <p:spPr>
          <a:xfrm>
            <a:off x="3789040" y="8272409"/>
            <a:ext cx="931666" cy="230832"/>
          </a:xfrm>
          <a:prstGeom prst="rect">
            <a:avLst/>
          </a:prstGeom>
          <a:noFill/>
        </p:spPr>
        <p:txBody>
          <a:bodyPr wrap="none" rtlCol="0">
            <a:spAutoFit/>
          </a:bodyPr>
          <a:lstStyle/>
          <a:p>
            <a:pPr algn="r"/>
            <a:r>
              <a:rPr lang="en-US" sz="900" b="1" dirty="0"/>
              <a:t>Nov 23 – Jun 25</a:t>
            </a:r>
            <a:endParaRPr lang="en-AU" sz="900" b="1" dirty="0"/>
          </a:p>
        </p:txBody>
      </p:sp>
      <p:sp>
        <p:nvSpPr>
          <p:cNvPr id="102" name="Oval 306">
            <a:extLst>
              <a:ext uri="{FF2B5EF4-FFF2-40B4-BE49-F238E27FC236}">
                <a16:creationId xmlns:a16="http://schemas.microsoft.com/office/drawing/2014/main" id="{0BED2422-56A9-89B3-92B8-30B01260DB78}"/>
              </a:ext>
            </a:extLst>
          </p:cNvPr>
          <p:cNvSpPr>
            <a:spLocks noChangeAspect="1"/>
          </p:cNvSpPr>
          <p:nvPr/>
        </p:nvSpPr>
        <p:spPr>
          <a:xfrm>
            <a:off x="4808918" y="8273690"/>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3" name="Oval 102">
            <a:extLst>
              <a:ext uri="{FF2B5EF4-FFF2-40B4-BE49-F238E27FC236}">
                <a16:creationId xmlns:a16="http://schemas.microsoft.com/office/drawing/2014/main" id="{C389CE91-307E-4D41-4F69-3EC205E4A9F7}"/>
              </a:ext>
            </a:extLst>
          </p:cNvPr>
          <p:cNvSpPr/>
          <p:nvPr/>
        </p:nvSpPr>
        <p:spPr>
          <a:xfrm>
            <a:off x="4756593" y="870070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6" name="TextBox 105">
            <a:extLst>
              <a:ext uri="{FF2B5EF4-FFF2-40B4-BE49-F238E27FC236}">
                <a16:creationId xmlns:a16="http://schemas.microsoft.com/office/drawing/2014/main" id="{1E0FCB4F-ED1F-B085-ED0E-234C3A0A699C}"/>
              </a:ext>
            </a:extLst>
          </p:cNvPr>
          <p:cNvSpPr txBox="1"/>
          <p:nvPr/>
        </p:nvSpPr>
        <p:spPr>
          <a:xfrm>
            <a:off x="5073340" y="8663336"/>
            <a:ext cx="1741020" cy="400110"/>
          </a:xfrm>
          <a:prstGeom prst="rect">
            <a:avLst/>
          </a:prstGeom>
          <a:noFill/>
        </p:spPr>
        <p:txBody>
          <a:bodyPr wrap="square" rtlCol="0">
            <a:spAutoFit/>
          </a:bodyPr>
          <a:lstStyle/>
          <a:p>
            <a:r>
              <a:rPr lang="en-AU" sz="1000" b="1" dirty="0"/>
              <a:t>Implement prevention initiatives with stakeholders</a:t>
            </a:r>
          </a:p>
        </p:txBody>
      </p:sp>
      <p:sp>
        <p:nvSpPr>
          <p:cNvPr id="108" name="Oval 306">
            <a:extLst>
              <a:ext uri="{FF2B5EF4-FFF2-40B4-BE49-F238E27FC236}">
                <a16:creationId xmlns:a16="http://schemas.microsoft.com/office/drawing/2014/main" id="{000D4ECF-F352-E811-A38F-8932814981FB}"/>
              </a:ext>
            </a:extLst>
          </p:cNvPr>
          <p:cNvSpPr>
            <a:spLocks noChangeAspect="1"/>
          </p:cNvSpPr>
          <p:nvPr/>
        </p:nvSpPr>
        <p:spPr>
          <a:xfrm>
            <a:off x="4810609" y="8751488"/>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9" name="Oval 108">
            <a:extLst>
              <a:ext uri="{FF2B5EF4-FFF2-40B4-BE49-F238E27FC236}">
                <a16:creationId xmlns:a16="http://schemas.microsoft.com/office/drawing/2014/main" id="{F7E60BA8-8BC8-AA14-2882-A8DA82366D20}"/>
              </a:ext>
            </a:extLst>
          </p:cNvPr>
          <p:cNvSpPr/>
          <p:nvPr/>
        </p:nvSpPr>
        <p:spPr>
          <a:xfrm>
            <a:off x="4758912" y="9142259"/>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0" name="TextBox 109">
            <a:extLst>
              <a:ext uri="{FF2B5EF4-FFF2-40B4-BE49-F238E27FC236}">
                <a16:creationId xmlns:a16="http://schemas.microsoft.com/office/drawing/2014/main" id="{3F0ADA81-18C9-2A71-AF25-3CE7219B561D}"/>
              </a:ext>
            </a:extLst>
          </p:cNvPr>
          <p:cNvSpPr txBox="1"/>
          <p:nvPr/>
        </p:nvSpPr>
        <p:spPr>
          <a:xfrm>
            <a:off x="5075659" y="9163487"/>
            <a:ext cx="1741020" cy="246221"/>
          </a:xfrm>
          <a:prstGeom prst="rect">
            <a:avLst/>
          </a:prstGeom>
          <a:noFill/>
        </p:spPr>
        <p:txBody>
          <a:bodyPr wrap="square" rtlCol="0">
            <a:spAutoFit/>
          </a:bodyPr>
          <a:lstStyle/>
          <a:p>
            <a:r>
              <a:rPr lang="en-AU" sz="1000" b="1" dirty="0"/>
              <a:t>Stage 4 – Share &amp; improve</a:t>
            </a:r>
          </a:p>
        </p:txBody>
      </p:sp>
      <p:sp>
        <p:nvSpPr>
          <p:cNvPr id="111" name="TextBox 110">
            <a:extLst>
              <a:ext uri="{FF2B5EF4-FFF2-40B4-BE49-F238E27FC236}">
                <a16:creationId xmlns:a16="http://schemas.microsoft.com/office/drawing/2014/main" id="{CA04AC5D-B2BF-0AD4-2551-48EEC005FA2E}"/>
              </a:ext>
            </a:extLst>
          </p:cNvPr>
          <p:cNvSpPr txBox="1"/>
          <p:nvPr/>
        </p:nvSpPr>
        <p:spPr>
          <a:xfrm>
            <a:off x="4305208" y="9167629"/>
            <a:ext cx="415498" cy="230832"/>
          </a:xfrm>
          <a:prstGeom prst="rect">
            <a:avLst/>
          </a:prstGeom>
          <a:noFill/>
        </p:spPr>
        <p:txBody>
          <a:bodyPr wrap="none" rtlCol="0">
            <a:spAutoFit/>
          </a:bodyPr>
          <a:lstStyle/>
          <a:p>
            <a:pPr algn="r"/>
            <a:r>
              <a:rPr lang="en-US" sz="900" b="1" dirty="0"/>
              <a:t>2025</a:t>
            </a:r>
            <a:endParaRPr lang="en-AU" sz="900" b="1" dirty="0"/>
          </a:p>
        </p:txBody>
      </p:sp>
      <p:sp>
        <p:nvSpPr>
          <p:cNvPr id="112" name="Oval 306">
            <a:extLst>
              <a:ext uri="{FF2B5EF4-FFF2-40B4-BE49-F238E27FC236}">
                <a16:creationId xmlns:a16="http://schemas.microsoft.com/office/drawing/2014/main" id="{4D0A1808-5835-A4AD-72E5-11B4D507C3DA}"/>
              </a:ext>
            </a:extLst>
          </p:cNvPr>
          <p:cNvSpPr>
            <a:spLocks noChangeAspect="1"/>
          </p:cNvSpPr>
          <p:nvPr/>
        </p:nvSpPr>
        <p:spPr>
          <a:xfrm>
            <a:off x="4812928" y="9193045"/>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4" name="TextBox 113">
            <a:extLst>
              <a:ext uri="{FF2B5EF4-FFF2-40B4-BE49-F238E27FC236}">
                <a16:creationId xmlns:a16="http://schemas.microsoft.com/office/drawing/2014/main" id="{8695F5AE-7464-3701-A79A-5BFB4244B949}"/>
              </a:ext>
            </a:extLst>
          </p:cNvPr>
          <p:cNvSpPr txBox="1"/>
          <p:nvPr/>
        </p:nvSpPr>
        <p:spPr>
          <a:xfrm>
            <a:off x="3789040" y="7240039"/>
            <a:ext cx="931666" cy="230832"/>
          </a:xfrm>
          <a:prstGeom prst="rect">
            <a:avLst/>
          </a:prstGeom>
          <a:noFill/>
        </p:spPr>
        <p:txBody>
          <a:bodyPr wrap="none" rtlCol="0">
            <a:spAutoFit/>
          </a:bodyPr>
          <a:lstStyle/>
          <a:p>
            <a:pPr algn="r"/>
            <a:r>
              <a:rPr lang="en-US" sz="900" b="1" dirty="0"/>
              <a:t>Nov 23 – Jun 24</a:t>
            </a:r>
            <a:endParaRPr lang="en-AU" sz="900" b="1" dirty="0"/>
          </a:p>
        </p:txBody>
      </p:sp>
      <p:sp>
        <p:nvSpPr>
          <p:cNvPr id="115" name="TextBox 114">
            <a:extLst>
              <a:ext uri="{FF2B5EF4-FFF2-40B4-BE49-F238E27FC236}">
                <a16:creationId xmlns:a16="http://schemas.microsoft.com/office/drawing/2014/main" id="{FFB0C929-7E2C-A28A-D312-6373AF60921D}"/>
              </a:ext>
            </a:extLst>
          </p:cNvPr>
          <p:cNvSpPr txBox="1"/>
          <p:nvPr/>
        </p:nvSpPr>
        <p:spPr>
          <a:xfrm>
            <a:off x="3789040" y="7730584"/>
            <a:ext cx="931666" cy="230832"/>
          </a:xfrm>
          <a:prstGeom prst="rect">
            <a:avLst/>
          </a:prstGeom>
          <a:noFill/>
        </p:spPr>
        <p:txBody>
          <a:bodyPr wrap="none" rtlCol="0">
            <a:spAutoFit/>
          </a:bodyPr>
          <a:lstStyle/>
          <a:p>
            <a:pPr algn="r"/>
            <a:r>
              <a:rPr lang="en-US" sz="900" b="1" dirty="0"/>
              <a:t>Nov 23 – Jun 24</a:t>
            </a:r>
            <a:endParaRPr lang="en-AU" sz="900" b="1" dirty="0"/>
          </a:p>
        </p:txBody>
      </p:sp>
      <p:sp>
        <p:nvSpPr>
          <p:cNvPr id="116" name="TextBox 115">
            <a:extLst>
              <a:ext uri="{FF2B5EF4-FFF2-40B4-BE49-F238E27FC236}">
                <a16:creationId xmlns:a16="http://schemas.microsoft.com/office/drawing/2014/main" id="{EBB59431-961F-6625-D64E-880781FCB297}"/>
              </a:ext>
            </a:extLst>
          </p:cNvPr>
          <p:cNvSpPr txBox="1"/>
          <p:nvPr/>
        </p:nvSpPr>
        <p:spPr>
          <a:xfrm>
            <a:off x="3789040" y="8712919"/>
            <a:ext cx="931666" cy="230832"/>
          </a:xfrm>
          <a:prstGeom prst="rect">
            <a:avLst/>
          </a:prstGeom>
          <a:noFill/>
        </p:spPr>
        <p:txBody>
          <a:bodyPr wrap="none" rtlCol="0">
            <a:spAutoFit/>
          </a:bodyPr>
          <a:lstStyle/>
          <a:p>
            <a:pPr algn="r"/>
            <a:r>
              <a:rPr lang="en-US" sz="900" b="1" dirty="0"/>
              <a:t>Nov 23 – Jun 25</a:t>
            </a:r>
            <a:endParaRPr lang="en-AU" sz="900" b="1" dirty="0"/>
          </a:p>
        </p:txBody>
      </p:sp>
      <p:sp>
        <p:nvSpPr>
          <p:cNvPr id="23" name="Oval 3">
            <a:extLst>
              <a:ext uri="{FF2B5EF4-FFF2-40B4-BE49-F238E27FC236}">
                <a16:creationId xmlns:a16="http://schemas.microsoft.com/office/drawing/2014/main" id="{2A12A013-A074-CF08-7E6D-A8AB3CF831C7}"/>
              </a:ext>
            </a:extLst>
          </p:cNvPr>
          <p:cNvSpPr/>
          <p:nvPr/>
        </p:nvSpPr>
        <p:spPr>
          <a:xfrm>
            <a:off x="4788993" y="612491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nvGrpSpPr>
          <p:cNvPr id="24" name="Group 23">
            <a:extLst>
              <a:ext uri="{FF2B5EF4-FFF2-40B4-BE49-F238E27FC236}">
                <a16:creationId xmlns:a16="http://schemas.microsoft.com/office/drawing/2014/main" id="{E0310019-AF6D-98D1-1C6D-AF4A3E48D1C8}"/>
              </a:ext>
            </a:extLst>
          </p:cNvPr>
          <p:cNvGrpSpPr/>
          <p:nvPr/>
        </p:nvGrpSpPr>
        <p:grpSpPr>
          <a:xfrm>
            <a:off x="4796482" y="6584903"/>
            <a:ext cx="180000" cy="180000"/>
            <a:chOff x="2564900" y="9680038"/>
            <a:chExt cx="180000" cy="180000"/>
          </a:xfrm>
        </p:grpSpPr>
        <p:sp>
          <p:nvSpPr>
            <p:cNvPr id="25" name="Oval 24">
              <a:extLst>
                <a:ext uri="{FF2B5EF4-FFF2-40B4-BE49-F238E27FC236}">
                  <a16:creationId xmlns:a16="http://schemas.microsoft.com/office/drawing/2014/main" id="{4CF978F1-F0B0-F6D0-77A0-C8E9783AE70F}"/>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9" name="Rounded Rectangle 198">
              <a:extLst>
                <a:ext uri="{FF2B5EF4-FFF2-40B4-BE49-F238E27FC236}">
                  <a16:creationId xmlns:a16="http://schemas.microsoft.com/office/drawing/2014/main" id="{0F93FDD9-7530-30A7-175B-A1369D46C9F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52" name="Oval 3">
            <a:extLst>
              <a:ext uri="{FF2B5EF4-FFF2-40B4-BE49-F238E27FC236}">
                <a16:creationId xmlns:a16="http://schemas.microsoft.com/office/drawing/2014/main" id="{0CA1A687-4061-8B8C-699F-733A8E8A4132}"/>
              </a:ext>
            </a:extLst>
          </p:cNvPr>
          <p:cNvSpPr/>
          <p:nvPr/>
        </p:nvSpPr>
        <p:spPr>
          <a:xfrm>
            <a:off x="4785604" y="265426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53" name="Oval 3">
            <a:extLst>
              <a:ext uri="{FF2B5EF4-FFF2-40B4-BE49-F238E27FC236}">
                <a16:creationId xmlns:a16="http://schemas.microsoft.com/office/drawing/2014/main" id="{1062D524-6151-E2FA-28A5-A5C358998A26}"/>
              </a:ext>
            </a:extLst>
          </p:cNvPr>
          <p:cNvSpPr/>
          <p:nvPr/>
        </p:nvSpPr>
        <p:spPr>
          <a:xfrm>
            <a:off x="4775558" y="316069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nvGrpSpPr>
          <p:cNvPr id="57" name="Group 56">
            <a:extLst>
              <a:ext uri="{FF2B5EF4-FFF2-40B4-BE49-F238E27FC236}">
                <a16:creationId xmlns:a16="http://schemas.microsoft.com/office/drawing/2014/main" id="{C8AAB77D-5CD2-B97F-8C6D-F0778315CC90}"/>
              </a:ext>
            </a:extLst>
          </p:cNvPr>
          <p:cNvGrpSpPr/>
          <p:nvPr/>
        </p:nvGrpSpPr>
        <p:grpSpPr>
          <a:xfrm>
            <a:off x="4775799" y="3998262"/>
            <a:ext cx="180000" cy="180000"/>
            <a:chOff x="2564900" y="9680038"/>
            <a:chExt cx="180000" cy="180000"/>
          </a:xfrm>
        </p:grpSpPr>
        <p:sp>
          <p:nvSpPr>
            <p:cNvPr id="58" name="Oval 57">
              <a:extLst>
                <a:ext uri="{FF2B5EF4-FFF2-40B4-BE49-F238E27FC236}">
                  <a16:creationId xmlns:a16="http://schemas.microsoft.com/office/drawing/2014/main" id="{47AA4B07-9DA7-F209-CD5C-475DA740756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0" name="Rounded Rectangle 198">
              <a:extLst>
                <a:ext uri="{FF2B5EF4-FFF2-40B4-BE49-F238E27FC236}">
                  <a16:creationId xmlns:a16="http://schemas.microsoft.com/office/drawing/2014/main" id="{AC92EAD7-5216-E23F-4C39-4795C014519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2" name="Oval 3">
            <a:extLst>
              <a:ext uri="{FF2B5EF4-FFF2-40B4-BE49-F238E27FC236}">
                <a16:creationId xmlns:a16="http://schemas.microsoft.com/office/drawing/2014/main" id="{D5C6703E-D254-8B8F-07D8-75249B372A40}"/>
              </a:ext>
            </a:extLst>
          </p:cNvPr>
          <p:cNvSpPr/>
          <p:nvPr/>
        </p:nvSpPr>
        <p:spPr>
          <a:xfrm>
            <a:off x="4796490" y="451005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579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483" y="920552"/>
            <a:ext cx="6655222" cy="8424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202202" y="920552"/>
            <a:ext cx="3812288" cy="646331"/>
          </a:xfrm>
          <a:prstGeom prst="rect">
            <a:avLst/>
          </a:prstGeom>
          <a:noFill/>
        </p:spPr>
        <p:txBody>
          <a:bodyPr wrap="square" rtlCol="0">
            <a:spAutoFit/>
          </a:bodyPr>
          <a:lstStyle/>
          <a:p>
            <a:r>
              <a:rPr lang="en-US" b="1" dirty="0">
                <a:solidFill>
                  <a:schemeClr val="accent1"/>
                </a:solidFill>
              </a:rPr>
              <a:t>Towards Community Led Emergency  Resilience Program (TCLERP)</a:t>
            </a:r>
            <a:endParaRPr lang="en-AU" b="1" dirty="0">
              <a:solidFill>
                <a:schemeClr val="accent1"/>
              </a:solidFill>
            </a:endParaRPr>
          </a:p>
        </p:txBody>
      </p:sp>
      <p:sp>
        <p:nvSpPr>
          <p:cNvPr id="5" name="Rectangle 4"/>
          <p:cNvSpPr/>
          <p:nvPr/>
        </p:nvSpPr>
        <p:spPr>
          <a:xfrm>
            <a:off x="204210" y="1568624"/>
            <a:ext cx="3488221" cy="2631490"/>
          </a:xfrm>
          <a:prstGeom prst="rect">
            <a:avLst/>
          </a:prstGeom>
        </p:spPr>
        <p:txBody>
          <a:bodyPr wrap="square">
            <a:spAutoFit/>
          </a:bodyPr>
          <a:lstStyle/>
          <a:p>
            <a:r>
              <a:rPr lang="en-US" sz="1100" dirty="0"/>
              <a:t>Following on from the Community Resilience and Readiness pilot, the program has evolved to focus on community led emergency preparedness.  The name of the program also changed to be Toward Community Led Emergency Resilience Program (TCLERP).</a:t>
            </a:r>
          </a:p>
          <a:p>
            <a:br>
              <a:rPr lang="en-US" sz="1100" dirty="0"/>
            </a:br>
            <a:r>
              <a:rPr lang="en-US" sz="1100" dirty="0"/>
              <a:t>The program has several areas of focus including:</a:t>
            </a:r>
          </a:p>
          <a:p>
            <a:pPr marL="171450" indent="-171450">
              <a:buFont typeface="Arial" panose="020B0604020202020204" pitchFamily="34" charset="0"/>
              <a:buChar char="•"/>
            </a:pPr>
            <a:r>
              <a:rPr lang="en-US" sz="1100" dirty="0"/>
              <a:t>Community Engagement</a:t>
            </a:r>
          </a:p>
          <a:p>
            <a:pPr marL="171450" indent="-171450">
              <a:buFont typeface="Arial" panose="020B0604020202020204" pitchFamily="34" charset="0"/>
              <a:buChar char="•"/>
            </a:pPr>
            <a:r>
              <a:rPr lang="en-US" sz="1100" dirty="0"/>
              <a:t>Psychological and emotional emergency preparedness community education</a:t>
            </a:r>
            <a:endParaRPr lang="en-AU" sz="1100" dirty="0"/>
          </a:p>
          <a:p>
            <a:pPr marL="171450" indent="-171450">
              <a:buFont typeface="Arial" panose="020B0604020202020204" pitchFamily="34" charset="0"/>
              <a:buChar char="•"/>
            </a:pPr>
            <a:r>
              <a:rPr lang="en-US" sz="1100" dirty="0"/>
              <a:t>Recovery ready halls project – emergency preparedness for select community facilities </a:t>
            </a:r>
            <a:endParaRPr lang="en-AU" sz="1100" dirty="0"/>
          </a:p>
          <a:p>
            <a:pPr marL="171450" indent="-171450">
              <a:buFont typeface="Arial" panose="020B0604020202020204" pitchFamily="34" charset="0"/>
              <a:buChar char="•"/>
            </a:pPr>
            <a:r>
              <a:rPr lang="en-US" sz="1100" dirty="0">
                <a:effectLst/>
              </a:rPr>
              <a:t>Vegetation management project – ensuring practices are based on best fire science and within shared land owners existing capacity</a:t>
            </a:r>
          </a:p>
        </p:txBody>
      </p:sp>
      <p:sp>
        <p:nvSpPr>
          <p:cNvPr id="6" name="TextBox 5"/>
          <p:cNvSpPr txBox="1"/>
          <p:nvPr/>
        </p:nvSpPr>
        <p:spPr>
          <a:xfrm>
            <a:off x="185236" y="4297944"/>
            <a:ext cx="1080873" cy="307777"/>
          </a:xfrm>
          <a:prstGeom prst="rect">
            <a:avLst/>
          </a:prstGeom>
          <a:noFill/>
        </p:spPr>
        <p:txBody>
          <a:bodyPr wrap="none" rtlCol="0">
            <a:spAutoFit/>
          </a:bodyPr>
          <a:lstStyle/>
          <a:p>
            <a:r>
              <a:rPr lang="en-US" sz="1400" b="1" dirty="0"/>
              <a:t>Latest News</a:t>
            </a:r>
            <a:endParaRPr lang="en-AU" sz="1400" b="1" dirty="0"/>
          </a:p>
        </p:txBody>
      </p:sp>
      <p:cxnSp>
        <p:nvCxnSpPr>
          <p:cNvPr id="7" name="Straight Connector 6"/>
          <p:cNvCxnSpPr>
            <a:cxnSpLocks/>
            <a:stCxn id="14" idx="4"/>
            <a:endCxn id="53" idx="4"/>
          </p:cNvCxnSpPr>
          <p:nvPr/>
        </p:nvCxnSpPr>
        <p:spPr>
          <a:xfrm>
            <a:off x="4871015" y="1557903"/>
            <a:ext cx="0" cy="498048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726999" y="2258887"/>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5054168" y="4736976"/>
            <a:ext cx="1810074" cy="553998"/>
          </a:xfrm>
          <a:prstGeom prst="rect">
            <a:avLst/>
          </a:prstGeom>
          <a:noFill/>
        </p:spPr>
        <p:txBody>
          <a:bodyPr wrap="square" rtlCol="0">
            <a:spAutoFit/>
          </a:bodyPr>
          <a:lstStyle/>
          <a:p>
            <a:r>
              <a:rPr lang="en-US" sz="1000" b="1" dirty="0">
                <a:effectLst/>
              </a:rPr>
              <a:t>Public consultation for new Bushfire Mitigation Landscape Strategy</a:t>
            </a:r>
          </a:p>
        </p:txBody>
      </p:sp>
      <p:sp>
        <p:nvSpPr>
          <p:cNvPr id="14" name="Oval 13"/>
          <p:cNvSpPr/>
          <p:nvPr/>
        </p:nvSpPr>
        <p:spPr>
          <a:xfrm>
            <a:off x="4726999" y="1269871"/>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5067664" y="2192656"/>
            <a:ext cx="1756703" cy="861774"/>
          </a:xfrm>
          <a:prstGeom prst="rect">
            <a:avLst/>
          </a:prstGeom>
          <a:noFill/>
        </p:spPr>
        <p:txBody>
          <a:bodyPr wrap="square" rtlCol="0">
            <a:spAutoFit/>
          </a:bodyPr>
          <a:lstStyle/>
          <a:p>
            <a:r>
              <a:rPr lang="en-US" sz="1000" b="1" dirty="0">
                <a:effectLst/>
              </a:rPr>
              <a:t>Revise Readiness, Recovery and Resilience content on AHC's website to align with the CFS’s 2023-24 bushfire awareness campaign</a:t>
            </a:r>
            <a:endParaRPr lang="en-AU" sz="1000" b="1" dirty="0"/>
          </a:p>
        </p:txBody>
      </p:sp>
      <p:sp>
        <p:nvSpPr>
          <p:cNvPr id="20" name="TextBox 19"/>
          <p:cNvSpPr txBox="1"/>
          <p:nvPr/>
        </p:nvSpPr>
        <p:spPr>
          <a:xfrm>
            <a:off x="4242571" y="4808545"/>
            <a:ext cx="484428" cy="230832"/>
          </a:xfrm>
          <a:prstGeom prst="rect">
            <a:avLst/>
          </a:prstGeom>
          <a:noFill/>
        </p:spPr>
        <p:txBody>
          <a:bodyPr wrap="none" rtlCol="0">
            <a:spAutoFit/>
          </a:bodyPr>
          <a:lstStyle/>
          <a:p>
            <a:r>
              <a:rPr lang="en-US" sz="900" b="1" dirty="0"/>
              <a:t>Jan 24</a:t>
            </a:r>
            <a:endParaRPr lang="en-AU" sz="900" b="1" dirty="0"/>
          </a:p>
        </p:txBody>
      </p:sp>
      <p:sp>
        <p:nvSpPr>
          <p:cNvPr id="21" name="TextBox 20"/>
          <p:cNvSpPr txBox="1"/>
          <p:nvPr/>
        </p:nvSpPr>
        <p:spPr>
          <a:xfrm>
            <a:off x="3870674" y="2332310"/>
            <a:ext cx="856325" cy="230832"/>
          </a:xfrm>
          <a:prstGeom prst="rect">
            <a:avLst/>
          </a:prstGeom>
          <a:noFill/>
        </p:spPr>
        <p:txBody>
          <a:bodyPr wrap="none" rtlCol="0">
            <a:spAutoFit/>
          </a:bodyPr>
          <a:lstStyle/>
          <a:p>
            <a:r>
              <a:rPr lang="en-US" sz="900" b="1" dirty="0"/>
              <a:t>Jul 23 - Feb 24</a:t>
            </a:r>
            <a:endParaRPr lang="en-AU" sz="900" b="1" dirty="0"/>
          </a:p>
        </p:txBody>
      </p:sp>
      <p:sp>
        <p:nvSpPr>
          <p:cNvPr id="2" name="Rectangle 1"/>
          <p:cNvSpPr/>
          <p:nvPr/>
        </p:nvSpPr>
        <p:spPr>
          <a:xfrm>
            <a:off x="211037" y="4557534"/>
            <a:ext cx="3659637" cy="4031873"/>
          </a:xfrm>
          <a:prstGeom prst="rect">
            <a:avLst/>
          </a:prstGeom>
        </p:spPr>
        <p:txBody>
          <a:bodyPr wrap="square">
            <a:spAutoFit/>
          </a:bodyPr>
          <a:lstStyle/>
          <a:p>
            <a:pPr marL="171450" indent="-171450">
              <a:spcAft>
                <a:spcPts val="600"/>
              </a:spcAft>
              <a:buFont typeface="Arial" panose="020B0604020202020204" pitchFamily="34" charset="0"/>
              <a:buChar char="•"/>
            </a:pPr>
            <a:r>
              <a:rPr lang="en-US" sz="1100" dirty="0">
                <a:effectLst/>
              </a:rPr>
              <a:t>The Bushfire Mitigation Strategy - developed by the Landscape Management Project Officer in the Community Resilience Team, was endorsed by Council on the 26th March.  </a:t>
            </a:r>
          </a:p>
          <a:p>
            <a:pPr marL="171450" indent="-171450">
              <a:spcAft>
                <a:spcPts val="600"/>
              </a:spcAft>
              <a:buFont typeface="Arial" panose="020B0604020202020204" pitchFamily="34" charset="0"/>
              <a:buChar char="•"/>
            </a:pPr>
            <a:r>
              <a:rPr lang="en-US" sz="1100" dirty="0">
                <a:effectLst/>
              </a:rPr>
              <a:t>Preparation for the </a:t>
            </a:r>
            <a:r>
              <a:rPr lang="en-US" sz="1100" dirty="0" err="1">
                <a:effectLst/>
              </a:rPr>
              <a:t>the</a:t>
            </a:r>
            <a:r>
              <a:rPr lang="en-US" sz="1100" dirty="0">
                <a:effectLst/>
              </a:rPr>
              <a:t> inaugural South Australian Disability Inclusive Emergency Planning forum to be held in the Adelaide Hills has been completed</a:t>
            </a:r>
          </a:p>
          <a:p>
            <a:pPr marL="171450" indent="-171450">
              <a:spcAft>
                <a:spcPts val="600"/>
              </a:spcAft>
              <a:buFont typeface="Arial" panose="020B0604020202020204" pitchFamily="34" charset="0"/>
              <a:buChar char="•"/>
            </a:pPr>
            <a:r>
              <a:rPr lang="en-US" sz="1100" dirty="0"/>
              <a:t>In collaboration with the </a:t>
            </a:r>
            <a:r>
              <a:rPr lang="en-US" sz="1100" dirty="0">
                <a:effectLst/>
              </a:rPr>
              <a:t>Queensland Disability Network , we facilitated the P-CEP Peer Leadership Program with local communities to help enhance their skills</a:t>
            </a:r>
          </a:p>
          <a:p>
            <a:pPr marL="171450" indent="-171450">
              <a:spcAft>
                <a:spcPts val="600"/>
              </a:spcAft>
              <a:buFont typeface="Arial" panose="020B0604020202020204" pitchFamily="34" charset="0"/>
              <a:buChar char="•"/>
            </a:pPr>
            <a:r>
              <a:rPr lang="en-US" sz="1100" dirty="0">
                <a:effectLst/>
              </a:rPr>
              <a:t>The majority of successful community applicants for Recovery Ready Halls funding have completed and acquitted their Recovery Ready projects</a:t>
            </a:r>
          </a:p>
          <a:p>
            <a:pPr marL="171450" indent="-171450">
              <a:spcAft>
                <a:spcPts val="600"/>
              </a:spcAft>
              <a:buFont typeface="Arial" panose="020B0604020202020204" pitchFamily="34" charset="0"/>
              <a:buChar char="•"/>
            </a:pPr>
            <a:r>
              <a:rPr lang="en-US" sz="1100" dirty="0">
                <a:effectLst/>
              </a:rPr>
              <a:t>Community Resilience Officers continue to co-present at community information sessions in partnership with the CFS, including a preparedness breakfast for children and families at Basket Range</a:t>
            </a:r>
          </a:p>
          <a:p>
            <a:pPr marL="171450" indent="-171450">
              <a:spcAft>
                <a:spcPts val="600"/>
              </a:spcAft>
              <a:buFont typeface="Arial" panose="020B0604020202020204" pitchFamily="34" charset="0"/>
              <a:buChar char="•"/>
            </a:pPr>
            <a:r>
              <a:rPr lang="en-US" sz="1100" dirty="0">
                <a:effectLst/>
              </a:rPr>
              <a:t>The Towards Community Led Emergency Preparedness project has been announced as a finalist in the LG Professionals Excellence in Emergency Management Award.</a:t>
            </a:r>
          </a:p>
        </p:txBody>
      </p:sp>
      <p:grpSp>
        <p:nvGrpSpPr>
          <p:cNvPr id="22" name="Group 21"/>
          <p:cNvGrpSpPr/>
          <p:nvPr/>
        </p:nvGrpSpPr>
        <p:grpSpPr>
          <a:xfrm>
            <a:off x="3554183" y="9670106"/>
            <a:ext cx="3245777" cy="233191"/>
            <a:chOff x="2249575" y="9659869"/>
            <a:chExt cx="3245777" cy="233191"/>
          </a:xfrm>
        </p:grpSpPr>
        <p:grpSp>
          <p:nvGrpSpPr>
            <p:cNvPr id="23" name="Group 22"/>
            <p:cNvGrpSpPr/>
            <p:nvPr/>
          </p:nvGrpSpPr>
          <p:grpSpPr>
            <a:xfrm>
              <a:off x="2789278" y="9705644"/>
              <a:ext cx="144000" cy="144000"/>
              <a:chOff x="4440476" y="9680038"/>
              <a:chExt cx="180000" cy="180000"/>
            </a:xfrm>
          </p:grpSpPr>
          <p:sp>
            <p:nvSpPr>
              <p:cNvPr id="32" name="Oval 31"/>
              <p:cNvSpPr/>
              <p:nvPr/>
            </p:nvSpPr>
            <p:spPr>
              <a:xfrm>
                <a:off x="4440476"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3" name="Rounded Rectangle 198"/>
              <p:cNvSpPr/>
              <p:nvPr/>
            </p:nvSpPr>
            <p:spPr>
              <a:xfrm rot="18900000">
                <a:off x="4476947" y="9748311"/>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4" name="Group 23"/>
            <p:cNvGrpSpPr/>
            <p:nvPr/>
          </p:nvGrpSpPr>
          <p:grpSpPr>
            <a:xfrm>
              <a:off x="3557431" y="9705644"/>
              <a:ext cx="144000" cy="144000"/>
              <a:chOff x="5566528" y="9680038"/>
              <a:chExt cx="180000" cy="180000"/>
            </a:xfrm>
          </p:grpSpPr>
          <p:sp>
            <p:nvSpPr>
              <p:cNvPr id="30" name="Oval 29"/>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181"/>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5" name="Oval 3"/>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TextBox 25"/>
            <p:cNvSpPr txBox="1"/>
            <p:nvPr/>
          </p:nvSpPr>
          <p:spPr>
            <a:xfrm>
              <a:off x="2881352" y="9659869"/>
              <a:ext cx="683200" cy="230832"/>
            </a:xfrm>
            <a:prstGeom prst="rect">
              <a:avLst/>
            </a:prstGeom>
            <a:noFill/>
          </p:spPr>
          <p:txBody>
            <a:bodyPr wrap="none" rtlCol="0">
              <a:spAutoFit/>
            </a:bodyPr>
            <a:lstStyle/>
            <a:p>
              <a:r>
                <a:rPr lang="en-US" sz="900" dirty="0"/>
                <a:t>= On Track</a:t>
              </a:r>
              <a:endParaRPr lang="en-AU" sz="900" dirty="0"/>
            </a:p>
          </p:txBody>
        </p:sp>
        <p:sp>
          <p:nvSpPr>
            <p:cNvPr id="27" name="TextBox 26"/>
            <p:cNvSpPr txBox="1"/>
            <p:nvPr/>
          </p:nvSpPr>
          <p:spPr>
            <a:xfrm>
              <a:off x="2249575" y="9662228"/>
              <a:ext cx="559769" cy="230832"/>
            </a:xfrm>
            <a:prstGeom prst="rect">
              <a:avLst/>
            </a:prstGeom>
            <a:noFill/>
          </p:spPr>
          <p:txBody>
            <a:bodyPr wrap="none" rtlCol="0">
              <a:spAutoFit/>
            </a:bodyPr>
            <a:lstStyle/>
            <a:p>
              <a:r>
                <a:rPr lang="en-US" sz="900" b="1" dirty="0"/>
                <a:t>Legend:</a:t>
              </a:r>
              <a:endParaRPr lang="en-AU" sz="900" b="1" dirty="0"/>
            </a:p>
          </p:txBody>
        </p:sp>
        <p:sp>
          <p:nvSpPr>
            <p:cNvPr id="28" name="TextBox 27"/>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29" name="TextBox 28"/>
            <p:cNvSpPr txBox="1"/>
            <p:nvPr/>
          </p:nvSpPr>
          <p:spPr>
            <a:xfrm>
              <a:off x="3629439" y="9662228"/>
              <a:ext cx="1080120" cy="230832"/>
            </a:xfrm>
            <a:prstGeom prst="rect">
              <a:avLst/>
            </a:prstGeom>
            <a:noFill/>
          </p:spPr>
          <p:txBody>
            <a:bodyPr wrap="square" rtlCol="0">
              <a:spAutoFit/>
            </a:bodyPr>
            <a:lstStyle/>
            <a:p>
              <a:r>
                <a:rPr lang="en-US" sz="900" dirty="0"/>
                <a:t>= Behind Schedule</a:t>
              </a:r>
              <a:endParaRPr lang="en-AU" sz="900" dirty="0"/>
            </a:p>
          </p:txBody>
        </p:sp>
      </p:grpSp>
      <p:sp>
        <p:nvSpPr>
          <p:cNvPr id="37" name="TextBox 36"/>
          <p:cNvSpPr txBox="1"/>
          <p:nvPr/>
        </p:nvSpPr>
        <p:spPr>
          <a:xfrm>
            <a:off x="3795334" y="1315726"/>
            <a:ext cx="931665" cy="230832"/>
          </a:xfrm>
          <a:prstGeom prst="rect">
            <a:avLst/>
          </a:prstGeom>
          <a:noFill/>
        </p:spPr>
        <p:txBody>
          <a:bodyPr wrap="none" rtlCol="0">
            <a:spAutoFit/>
          </a:bodyPr>
          <a:lstStyle/>
          <a:p>
            <a:r>
              <a:rPr lang="en-US" sz="900" b="1" dirty="0"/>
              <a:t> Jul 23 – Mar 25</a:t>
            </a:r>
            <a:endParaRPr lang="en-AU" sz="900" b="1" dirty="0"/>
          </a:p>
        </p:txBody>
      </p:sp>
      <p:sp>
        <p:nvSpPr>
          <p:cNvPr id="46" name="TextBox 45"/>
          <p:cNvSpPr txBox="1"/>
          <p:nvPr/>
        </p:nvSpPr>
        <p:spPr>
          <a:xfrm>
            <a:off x="5079552" y="1208584"/>
            <a:ext cx="1756703" cy="861774"/>
          </a:xfrm>
          <a:prstGeom prst="rect">
            <a:avLst/>
          </a:prstGeom>
          <a:noFill/>
        </p:spPr>
        <p:txBody>
          <a:bodyPr wrap="square" rtlCol="0">
            <a:spAutoFit/>
          </a:bodyPr>
          <a:lstStyle/>
          <a:p>
            <a:r>
              <a:rPr lang="en-US" sz="1000" b="1" dirty="0">
                <a:solidFill>
                  <a:srgbClr val="292929"/>
                </a:solidFill>
              </a:rPr>
              <a:t>Continue to support the running of the </a:t>
            </a:r>
            <a:r>
              <a:rPr lang="en-US" sz="1000" b="1" dirty="0">
                <a:effectLst/>
              </a:rPr>
              <a:t>Adelaide Hills Community Action Bushfire Network (</a:t>
            </a:r>
            <a:r>
              <a:rPr lang="en-US" sz="1000" b="1" dirty="0">
                <a:solidFill>
                  <a:srgbClr val="292929"/>
                </a:solidFill>
              </a:rPr>
              <a:t>AHCABN) community network</a:t>
            </a:r>
            <a:endParaRPr lang="en-AU" sz="1000" b="1" dirty="0">
              <a:solidFill>
                <a:srgbClr val="292929"/>
              </a:solidFill>
            </a:endParaRPr>
          </a:p>
        </p:txBody>
      </p:sp>
      <p:sp>
        <p:nvSpPr>
          <p:cNvPr id="49" name="TextBox 48"/>
          <p:cNvSpPr txBox="1"/>
          <p:nvPr/>
        </p:nvSpPr>
        <p:spPr>
          <a:xfrm>
            <a:off x="5043257" y="3080792"/>
            <a:ext cx="1756703" cy="707886"/>
          </a:xfrm>
          <a:prstGeom prst="rect">
            <a:avLst/>
          </a:prstGeom>
          <a:noFill/>
        </p:spPr>
        <p:txBody>
          <a:bodyPr wrap="square" rtlCol="0">
            <a:spAutoFit/>
          </a:bodyPr>
          <a:lstStyle/>
          <a:p>
            <a:r>
              <a:rPr lang="en-US" sz="1000" b="1" dirty="0">
                <a:effectLst/>
              </a:rPr>
              <a:t>Support psychological and emotional emergency preparedness community education</a:t>
            </a:r>
          </a:p>
        </p:txBody>
      </p:sp>
      <p:sp>
        <p:nvSpPr>
          <p:cNvPr id="50" name="TextBox 49"/>
          <p:cNvSpPr txBox="1"/>
          <p:nvPr/>
        </p:nvSpPr>
        <p:spPr>
          <a:xfrm>
            <a:off x="5055794" y="3822938"/>
            <a:ext cx="1756703" cy="707886"/>
          </a:xfrm>
          <a:prstGeom prst="rect">
            <a:avLst/>
          </a:prstGeom>
          <a:noFill/>
        </p:spPr>
        <p:txBody>
          <a:bodyPr wrap="square" rtlCol="0">
            <a:spAutoFit/>
          </a:bodyPr>
          <a:lstStyle/>
          <a:p>
            <a:r>
              <a:rPr lang="en-US" sz="1000" b="1" dirty="0">
                <a:effectLst/>
              </a:rPr>
              <a:t>Recovery ready halls project – emergency preparedness for select community facilities </a:t>
            </a:r>
          </a:p>
        </p:txBody>
      </p:sp>
      <p:sp>
        <p:nvSpPr>
          <p:cNvPr id="51" name="TextBox 50"/>
          <p:cNvSpPr txBox="1"/>
          <p:nvPr/>
        </p:nvSpPr>
        <p:spPr>
          <a:xfrm>
            <a:off x="3820982" y="3185748"/>
            <a:ext cx="906017" cy="230832"/>
          </a:xfrm>
          <a:prstGeom prst="rect">
            <a:avLst/>
          </a:prstGeom>
          <a:noFill/>
        </p:spPr>
        <p:txBody>
          <a:bodyPr wrap="none" rtlCol="0">
            <a:spAutoFit/>
          </a:bodyPr>
          <a:lstStyle/>
          <a:p>
            <a:r>
              <a:rPr lang="en-US" sz="900" b="1" dirty="0"/>
              <a:t>Jul 23 – Mar 25</a:t>
            </a:r>
            <a:endParaRPr lang="en-AU" sz="900" b="1" dirty="0"/>
          </a:p>
        </p:txBody>
      </p:sp>
      <p:sp>
        <p:nvSpPr>
          <p:cNvPr id="52" name="TextBox 51"/>
          <p:cNvSpPr txBox="1"/>
          <p:nvPr/>
        </p:nvSpPr>
        <p:spPr>
          <a:xfrm>
            <a:off x="3820982" y="3921742"/>
            <a:ext cx="906017" cy="230832"/>
          </a:xfrm>
          <a:prstGeom prst="rect">
            <a:avLst/>
          </a:prstGeom>
          <a:noFill/>
        </p:spPr>
        <p:txBody>
          <a:bodyPr wrap="none" rtlCol="0">
            <a:spAutoFit/>
          </a:bodyPr>
          <a:lstStyle/>
          <a:p>
            <a:r>
              <a:rPr lang="en-US" sz="900" b="1" dirty="0"/>
              <a:t>Jul 23 – Mar 24</a:t>
            </a:r>
            <a:endParaRPr lang="en-AU" sz="900" b="1" dirty="0"/>
          </a:p>
        </p:txBody>
      </p:sp>
      <p:sp>
        <p:nvSpPr>
          <p:cNvPr id="59" name="Oval 58"/>
          <p:cNvSpPr/>
          <p:nvPr/>
        </p:nvSpPr>
        <p:spPr>
          <a:xfrm>
            <a:off x="4726999" y="478497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Oval 60"/>
          <p:cNvSpPr/>
          <p:nvPr/>
        </p:nvSpPr>
        <p:spPr>
          <a:xfrm>
            <a:off x="4726999" y="312854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3" name="Group 62"/>
          <p:cNvGrpSpPr/>
          <p:nvPr/>
        </p:nvGrpSpPr>
        <p:grpSpPr>
          <a:xfrm>
            <a:off x="4781015" y="1326555"/>
            <a:ext cx="180000" cy="180000"/>
            <a:chOff x="2564900" y="9680038"/>
            <a:chExt cx="180000" cy="180000"/>
          </a:xfrm>
        </p:grpSpPr>
        <p:sp>
          <p:nvSpPr>
            <p:cNvPr id="64" name="Oval 63"/>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5" name="Rounded Rectangle 198"/>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66" name="Oval 65"/>
          <p:cNvSpPr/>
          <p:nvPr/>
        </p:nvSpPr>
        <p:spPr>
          <a:xfrm>
            <a:off x="4726999" y="3917939"/>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7" name="Group 66"/>
          <p:cNvGrpSpPr/>
          <p:nvPr/>
        </p:nvGrpSpPr>
        <p:grpSpPr>
          <a:xfrm>
            <a:off x="4781015" y="3193428"/>
            <a:ext cx="180000" cy="180000"/>
            <a:chOff x="2564900" y="9680038"/>
            <a:chExt cx="180000" cy="180000"/>
          </a:xfrm>
        </p:grpSpPr>
        <p:sp>
          <p:nvSpPr>
            <p:cNvPr id="68" name="Oval 67"/>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9" name="Rounded Rectangle 198"/>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0" name="Group 69"/>
          <p:cNvGrpSpPr/>
          <p:nvPr/>
        </p:nvGrpSpPr>
        <p:grpSpPr>
          <a:xfrm>
            <a:off x="4781015" y="3975255"/>
            <a:ext cx="180000" cy="180000"/>
            <a:chOff x="2564900" y="9680038"/>
            <a:chExt cx="180000" cy="180000"/>
          </a:xfrm>
        </p:grpSpPr>
        <p:sp>
          <p:nvSpPr>
            <p:cNvPr id="71" name="Oval 70"/>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2" name="Rounded Rectangle 198"/>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3" name="Group 72"/>
          <p:cNvGrpSpPr/>
          <p:nvPr/>
        </p:nvGrpSpPr>
        <p:grpSpPr>
          <a:xfrm>
            <a:off x="4781015" y="4840528"/>
            <a:ext cx="180000" cy="180000"/>
            <a:chOff x="2564900" y="9680038"/>
            <a:chExt cx="180000" cy="180000"/>
          </a:xfrm>
        </p:grpSpPr>
        <p:sp>
          <p:nvSpPr>
            <p:cNvPr id="74" name="Oval 73"/>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5" name="Rounded Rectangle 198"/>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1" name="Group 10">
            <a:extLst>
              <a:ext uri="{FF2B5EF4-FFF2-40B4-BE49-F238E27FC236}">
                <a16:creationId xmlns:a16="http://schemas.microsoft.com/office/drawing/2014/main" id="{8A431631-965E-1689-6620-6BEE4982BCA7}"/>
              </a:ext>
            </a:extLst>
          </p:cNvPr>
          <p:cNvGrpSpPr/>
          <p:nvPr/>
        </p:nvGrpSpPr>
        <p:grpSpPr>
          <a:xfrm>
            <a:off x="4781015" y="2307594"/>
            <a:ext cx="180000" cy="180000"/>
            <a:chOff x="2564900" y="9680038"/>
            <a:chExt cx="180000" cy="180000"/>
          </a:xfrm>
        </p:grpSpPr>
        <p:sp>
          <p:nvSpPr>
            <p:cNvPr id="13" name="Oval 12">
              <a:extLst>
                <a:ext uri="{FF2B5EF4-FFF2-40B4-BE49-F238E27FC236}">
                  <a16:creationId xmlns:a16="http://schemas.microsoft.com/office/drawing/2014/main" id="{AA7567C2-E0B3-1CF1-7DD5-05BE5619A2C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6" name="Rounded Rectangle 198">
              <a:extLst>
                <a:ext uri="{FF2B5EF4-FFF2-40B4-BE49-F238E27FC236}">
                  <a16:creationId xmlns:a16="http://schemas.microsoft.com/office/drawing/2014/main" id="{21436EDD-057B-6479-64E1-85A1CBE89A09}"/>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9" name="TextBox 38">
            <a:extLst>
              <a:ext uri="{FF2B5EF4-FFF2-40B4-BE49-F238E27FC236}">
                <a16:creationId xmlns:a16="http://schemas.microsoft.com/office/drawing/2014/main" id="{30D33BBC-4128-9B6D-ADB0-65F200939926}"/>
              </a:ext>
            </a:extLst>
          </p:cNvPr>
          <p:cNvSpPr txBox="1"/>
          <p:nvPr/>
        </p:nvSpPr>
        <p:spPr>
          <a:xfrm>
            <a:off x="5026643" y="5374598"/>
            <a:ext cx="1810074" cy="707886"/>
          </a:xfrm>
          <a:prstGeom prst="rect">
            <a:avLst/>
          </a:prstGeom>
          <a:noFill/>
        </p:spPr>
        <p:txBody>
          <a:bodyPr wrap="square" rtlCol="0">
            <a:spAutoFit/>
          </a:bodyPr>
          <a:lstStyle/>
          <a:p>
            <a:r>
              <a:rPr lang="en-US" sz="1000" b="1" dirty="0">
                <a:effectLst/>
              </a:rPr>
              <a:t>Coordinate </a:t>
            </a:r>
            <a:r>
              <a:rPr lang="en-US" sz="1000" b="1" dirty="0" err="1">
                <a:effectLst/>
              </a:rPr>
              <a:t>RediCommunities</a:t>
            </a:r>
            <a:r>
              <a:rPr lang="en-US" sz="1000" b="1" dirty="0">
                <a:effectLst/>
              </a:rPr>
              <a:t> Workshops in 8 communities in partnership with the Australian Red Cross</a:t>
            </a:r>
          </a:p>
        </p:txBody>
      </p:sp>
      <p:sp>
        <p:nvSpPr>
          <p:cNvPr id="40" name="TextBox 39">
            <a:extLst>
              <a:ext uri="{FF2B5EF4-FFF2-40B4-BE49-F238E27FC236}">
                <a16:creationId xmlns:a16="http://schemas.microsoft.com/office/drawing/2014/main" id="{303792B1-0A1F-CAFE-BCCA-195CEC3B6D05}"/>
              </a:ext>
            </a:extLst>
          </p:cNvPr>
          <p:cNvSpPr txBox="1"/>
          <p:nvPr/>
        </p:nvSpPr>
        <p:spPr>
          <a:xfrm>
            <a:off x="5009562" y="6190491"/>
            <a:ext cx="1810074" cy="553998"/>
          </a:xfrm>
          <a:prstGeom prst="rect">
            <a:avLst/>
          </a:prstGeom>
          <a:noFill/>
        </p:spPr>
        <p:txBody>
          <a:bodyPr wrap="square" rtlCol="0">
            <a:spAutoFit/>
          </a:bodyPr>
          <a:lstStyle/>
          <a:p>
            <a:r>
              <a:rPr lang="en-US" sz="1000" b="1" dirty="0">
                <a:effectLst/>
              </a:rPr>
              <a:t>Build the capacity of council's emergency management and recovery processes</a:t>
            </a:r>
          </a:p>
        </p:txBody>
      </p:sp>
      <p:sp>
        <p:nvSpPr>
          <p:cNvPr id="41" name="TextBox 40">
            <a:extLst>
              <a:ext uri="{FF2B5EF4-FFF2-40B4-BE49-F238E27FC236}">
                <a16:creationId xmlns:a16="http://schemas.microsoft.com/office/drawing/2014/main" id="{DFBE4AFC-D373-1317-9868-9B7A67409822}"/>
              </a:ext>
            </a:extLst>
          </p:cNvPr>
          <p:cNvSpPr txBox="1"/>
          <p:nvPr/>
        </p:nvSpPr>
        <p:spPr>
          <a:xfrm>
            <a:off x="4200893" y="5478447"/>
            <a:ext cx="526106" cy="230832"/>
          </a:xfrm>
          <a:prstGeom prst="rect">
            <a:avLst/>
          </a:prstGeom>
          <a:noFill/>
        </p:spPr>
        <p:txBody>
          <a:bodyPr wrap="none" rtlCol="0">
            <a:spAutoFit/>
          </a:bodyPr>
          <a:lstStyle/>
          <a:p>
            <a:r>
              <a:rPr lang="en-US" sz="900" b="1" dirty="0"/>
              <a:t>Mar 25</a:t>
            </a:r>
            <a:endParaRPr lang="en-AU" sz="900" b="1" dirty="0"/>
          </a:p>
        </p:txBody>
      </p:sp>
      <p:sp>
        <p:nvSpPr>
          <p:cNvPr id="42" name="Oval 41">
            <a:extLst>
              <a:ext uri="{FF2B5EF4-FFF2-40B4-BE49-F238E27FC236}">
                <a16:creationId xmlns:a16="http://schemas.microsoft.com/office/drawing/2014/main" id="{E3E8C733-085D-F124-B2BF-C9F025527D4F}"/>
              </a:ext>
            </a:extLst>
          </p:cNvPr>
          <p:cNvSpPr/>
          <p:nvPr/>
        </p:nvSpPr>
        <p:spPr>
          <a:xfrm>
            <a:off x="4726999" y="545487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3" name="Group 42">
            <a:extLst>
              <a:ext uri="{FF2B5EF4-FFF2-40B4-BE49-F238E27FC236}">
                <a16:creationId xmlns:a16="http://schemas.microsoft.com/office/drawing/2014/main" id="{B7532C7B-CC32-DC9E-849B-A6F3615B8EDC}"/>
              </a:ext>
            </a:extLst>
          </p:cNvPr>
          <p:cNvGrpSpPr/>
          <p:nvPr/>
        </p:nvGrpSpPr>
        <p:grpSpPr>
          <a:xfrm>
            <a:off x="4781015" y="5510430"/>
            <a:ext cx="180000" cy="180000"/>
            <a:chOff x="2564900" y="9680038"/>
            <a:chExt cx="180000" cy="180000"/>
          </a:xfrm>
        </p:grpSpPr>
        <p:sp>
          <p:nvSpPr>
            <p:cNvPr id="44" name="Oval 43">
              <a:extLst>
                <a:ext uri="{FF2B5EF4-FFF2-40B4-BE49-F238E27FC236}">
                  <a16:creationId xmlns:a16="http://schemas.microsoft.com/office/drawing/2014/main" id="{D9DF5C0D-73ED-8952-FBC4-58157402E22D}"/>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7" name="Rounded Rectangle 198">
              <a:extLst>
                <a:ext uri="{FF2B5EF4-FFF2-40B4-BE49-F238E27FC236}">
                  <a16:creationId xmlns:a16="http://schemas.microsoft.com/office/drawing/2014/main" id="{1090FC20-661D-BEF9-6A72-CD8430D70E7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48" name="TextBox 47">
            <a:extLst>
              <a:ext uri="{FF2B5EF4-FFF2-40B4-BE49-F238E27FC236}">
                <a16:creationId xmlns:a16="http://schemas.microsoft.com/office/drawing/2014/main" id="{986A2739-71F9-9FC2-9B90-50FF56906747}"/>
              </a:ext>
            </a:extLst>
          </p:cNvPr>
          <p:cNvSpPr txBox="1"/>
          <p:nvPr/>
        </p:nvSpPr>
        <p:spPr>
          <a:xfrm>
            <a:off x="4200893" y="6273927"/>
            <a:ext cx="526106" cy="230832"/>
          </a:xfrm>
          <a:prstGeom prst="rect">
            <a:avLst/>
          </a:prstGeom>
          <a:noFill/>
        </p:spPr>
        <p:txBody>
          <a:bodyPr wrap="none" rtlCol="0">
            <a:spAutoFit/>
          </a:bodyPr>
          <a:lstStyle/>
          <a:p>
            <a:r>
              <a:rPr lang="en-US" sz="900" b="1" dirty="0"/>
              <a:t>Mar 25</a:t>
            </a:r>
            <a:endParaRPr lang="en-AU" sz="900" b="1" dirty="0"/>
          </a:p>
        </p:txBody>
      </p:sp>
      <p:sp>
        <p:nvSpPr>
          <p:cNvPr id="53" name="Oval 52">
            <a:extLst>
              <a:ext uri="{FF2B5EF4-FFF2-40B4-BE49-F238E27FC236}">
                <a16:creationId xmlns:a16="http://schemas.microsoft.com/office/drawing/2014/main" id="{96035D5A-BEDE-6CC0-04E6-5EE593596764}"/>
              </a:ext>
            </a:extLst>
          </p:cNvPr>
          <p:cNvSpPr/>
          <p:nvPr/>
        </p:nvSpPr>
        <p:spPr>
          <a:xfrm>
            <a:off x="4726999" y="625035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54" name="Group 53">
            <a:extLst>
              <a:ext uri="{FF2B5EF4-FFF2-40B4-BE49-F238E27FC236}">
                <a16:creationId xmlns:a16="http://schemas.microsoft.com/office/drawing/2014/main" id="{3791F234-94C9-732F-BE74-7EC43D1843BA}"/>
              </a:ext>
            </a:extLst>
          </p:cNvPr>
          <p:cNvGrpSpPr/>
          <p:nvPr/>
        </p:nvGrpSpPr>
        <p:grpSpPr>
          <a:xfrm>
            <a:off x="4781015" y="6305910"/>
            <a:ext cx="180000" cy="180000"/>
            <a:chOff x="2564900" y="9680038"/>
            <a:chExt cx="180000" cy="180000"/>
          </a:xfrm>
        </p:grpSpPr>
        <p:sp>
          <p:nvSpPr>
            <p:cNvPr id="55" name="Oval 54">
              <a:extLst>
                <a:ext uri="{FF2B5EF4-FFF2-40B4-BE49-F238E27FC236}">
                  <a16:creationId xmlns:a16="http://schemas.microsoft.com/office/drawing/2014/main" id="{63C445BC-3BB4-D2FF-E4C0-E38C0043D75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0" name="Rounded Rectangle 198">
              <a:extLst>
                <a:ext uri="{FF2B5EF4-FFF2-40B4-BE49-F238E27FC236}">
                  <a16:creationId xmlns:a16="http://schemas.microsoft.com/office/drawing/2014/main" id="{FBC1B55A-F02E-D3D5-0D29-E3D7EED6853C}"/>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42908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9" t="10299" b="-1"/>
          <a:stretch/>
        </p:blipFill>
        <p:spPr bwMode="auto">
          <a:xfrm>
            <a:off x="116632" y="848544"/>
            <a:ext cx="498490" cy="44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p:cNvSpPr/>
          <p:nvPr/>
        </p:nvSpPr>
        <p:spPr>
          <a:xfrm>
            <a:off x="94784" y="1352600"/>
            <a:ext cx="6574304" cy="1099865"/>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88913" y="180902"/>
            <a:ext cx="4350230" cy="461665"/>
          </a:xfrm>
          <a:prstGeom prst="rect">
            <a:avLst/>
          </a:prstGeom>
          <a:noFill/>
        </p:spPr>
        <p:txBody>
          <a:bodyPr wrap="none" rtlCol="0">
            <a:spAutoFit/>
          </a:bodyPr>
          <a:lstStyle/>
          <a:p>
            <a:r>
              <a:rPr lang="en-US" sz="2400" b="1" dirty="0">
                <a:solidFill>
                  <a:schemeClr val="bg1"/>
                </a:solidFill>
              </a:rPr>
              <a:t>3. Performance by Strategic Goal</a:t>
            </a:r>
            <a:endParaRPr lang="en-AU" sz="2400" b="1" dirty="0">
              <a:solidFill>
                <a:schemeClr val="bg1"/>
              </a:solidFill>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0" y="879619"/>
            <a:ext cx="4401617" cy="47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64535" y="1352600"/>
            <a:ext cx="928396" cy="307777"/>
          </a:xfrm>
          <a:prstGeom prst="rect">
            <a:avLst/>
          </a:prstGeom>
          <a:noFill/>
        </p:spPr>
        <p:txBody>
          <a:bodyPr wrap="none" rtlCol="0">
            <a:spAutoFit/>
          </a:bodyPr>
          <a:lstStyle/>
          <a:p>
            <a:r>
              <a:rPr lang="en-US" sz="1400" b="1" dirty="0">
                <a:solidFill>
                  <a:schemeClr val="accent6">
                    <a:lumMod val="75000"/>
                  </a:schemeClr>
                </a:solidFill>
              </a:rPr>
              <a:t>Highlights</a:t>
            </a:r>
            <a:endParaRPr lang="en-AU" sz="1400" b="1" dirty="0">
              <a:solidFill>
                <a:schemeClr val="accent6">
                  <a:lumMod val="75000"/>
                </a:schemeClr>
              </a:solidFill>
            </a:endParaRPr>
          </a:p>
        </p:txBody>
      </p:sp>
      <p:sp>
        <p:nvSpPr>
          <p:cNvPr id="54" name="TextBox 53"/>
          <p:cNvSpPr txBox="1"/>
          <p:nvPr/>
        </p:nvSpPr>
        <p:spPr>
          <a:xfrm>
            <a:off x="385035" y="1642954"/>
            <a:ext cx="3137587" cy="4909036"/>
          </a:xfrm>
          <a:prstGeom prst="rect">
            <a:avLst/>
          </a:prstGeom>
          <a:noFill/>
        </p:spPr>
        <p:txBody>
          <a:bodyPr wrap="square" rtlCol="0">
            <a:spAutoFit/>
          </a:bodyPr>
          <a:lstStyle/>
          <a:p>
            <a:r>
              <a:rPr lang="sv-SE" sz="1100" b="1" dirty="0">
                <a:solidFill>
                  <a:srgbClr val="000000"/>
                </a:solidFill>
                <a:latin typeface="Calibri" panose="020F0502020204030204" pitchFamily="34" charset="0"/>
              </a:rPr>
              <a:t>Disibility Discrimination Act (DDA) Upgrades Minor - Access upgrades region wide for compliance</a:t>
            </a:r>
          </a:p>
          <a:p>
            <a:pPr marL="171450" indent="-171450">
              <a:buFont typeface="Arial" panose="020B0604020202020204" pitchFamily="34" charset="0"/>
              <a:buChar char="•"/>
            </a:pPr>
            <a:r>
              <a:rPr lang="en-US" sz="1100" dirty="0">
                <a:solidFill>
                  <a:srgbClr val="292929"/>
                </a:solidFill>
              </a:rPr>
              <a:t>The construction plans for the improved DDA access to The Summit Community Centre were received in March and a request for quote has been sent out. </a:t>
            </a:r>
          </a:p>
          <a:p>
            <a:pPr marL="171450" indent="-171450">
              <a:spcAft>
                <a:spcPts val="600"/>
              </a:spcAft>
              <a:buFont typeface="Arial" panose="020B0604020202020204" pitchFamily="34" charset="0"/>
              <a:buChar char="•"/>
            </a:pPr>
            <a:r>
              <a:rPr lang="en-US" sz="1100" dirty="0">
                <a:solidFill>
                  <a:srgbClr val="292929"/>
                </a:solidFill>
              </a:rPr>
              <a:t>Works expected to commence in mid-May 2024 if quote is process is successful.</a:t>
            </a:r>
          </a:p>
          <a:p>
            <a:r>
              <a:rPr lang="en-US" sz="1100" b="1" dirty="0">
                <a:solidFill>
                  <a:srgbClr val="292929"/>
                </a:solidFill>
              </a:rPr>
              <a:t>Cemeteries Upgrades</a:t>
            </a:r>
          </a:p>
          <a:p>
            <a:pPr marL="171450" indent="-171450">
              <a:buFont typeface="Arial" panose="020B0604020202020204" pitchFamily="34" charset="0"/>
              <a:buChar char="•"/>
            </a:pPr>
            <a:r>
              <a:rPr lang="en-US" sz="1100" dirty="0">
                <a:solidFill>
                  <a:srgbClr val="292929"/>
                </a:solidFill>
              </a:rPr>
              <a:t>Planning underway for the official opening of the Natural Burial Ground at </a:t>
            </a:r>
            <a:r>
              <a:rPr lang="en-US" sz="1100" dirty="0" err="1">
                <a:solidFill>
                  <a:srgbClr val="292929"/>
                </a:solidFill>
              </a:rPr>
              <a:t>Kersbrook</a:t>
            </a:r>
            <a:r>
              <a:rPr lang="en-US" sz="1100" dirty="0">
                <a:solidFill>
                  <a:srgbClr val="292929"/>
                </a:solidFill>
              </a:rPr>
              <a:t> Cemetery.</a:t>
            </a:r>
          </a:p>
          <a:p>
            <a:pPr marL="171450" indent="-171450">
              <a:buFont typeface="Arial" panose="020B0604020202020204" pitchFamily="34" charset="0"/>
              <a:buChar char="•"/>
            </a:pPr>
            <a:r>
              <a:rPr lang="en-US" sz="1100" dirty="0">
                <a:solidFill>
                  <a:srgbClr val="292929"/>
                </a:solidFill>
              </a:rPr>
              <a:t>New signage to be installed at </a:t>
            </a:r>
            <a:r>
              <a:rPr lang="en-US" sz="1100" dirty="0" err="1">
                <a:solidFill>
                  <a:srgbClr val="292929"/>
                </a:solidFill>
              </a:rPr>
              <a:t>Kersbrook</a:t>
            </a:r>
            <a:r>
              <a:rPr lang="en-US" sz="1100" dirty="0">
                <a:solidFill>
                  <a:srgbClr val="292929"/>
                </a:solidFill>
              </a:rPr>
              <a:t> Cemetery</a:t>
            </a:r>
          </a:p>
          <a:p>
            <a:pPr marL="171450" indent="-171450">
              <a:spcAft>
                <a:spcPts val="600"/>
              </a:spcAft>
              <a:buFont typeface="Arial" panose="020B0604020202020204" pitchFamily="34" charset="0"/>
              <a:buChar char="•"/>
            </a:pPr>
            <a:r>
              <a:rPr lang="en-US" sz="1100" dirty="0">
                <a:solidFill>
                  <a:srgbClr val="292929"/>
                </a:solidFill>
              </a:rPr>
              <a:t>Stirling Cemetery Expansion Project is progressing. Availability of contractors to complete works continues to be a challenge</a:t>
            </a:r>
          </a:p>
          <a:p>
            <a:r>
              <a:rPr lang="en-US" sz="1100" b="1" dirty="0">
                <a:solidFill>
                  <a:srgbClr val="292929"/>
                </a:solidFill>
              </a:rPr>
              <a:t>Installation of further Electric Vehicle charging stations</a:t>
            </a:r>
          </a:p>
          <a:p>
            <a:pPr marL="171450" indent="-171450">
              <a:buFont typeface="Arial" panose="020B0604020202020204" pitchFamily="34" charset="0"/>
              <a:buChar char="•"/>
            </a:pPr>
            <a:r>
              <a:rPr lang="en-US" sz="1100" dirty="0">
                <a:solidFill>
                  <a:srgbClr val="292929"/>
                </a:solidFill>
              </a:rPr>
              <a:t>Small EV chargers have been installed at the Woodside Office and the Garrod Office.</a:t>
            </a:r>
          </a:p>
          <a:p>
            <a:pPr marL="171450" indent="-171450">
              <a:buFont typeface="Arial" panose="020B0604020202020204" pitchFamily="34" charset="0"/>
              <a:buChar char="•"/>
            </a:pPr>
            <a:r>
              <a:rPr lang="en-US" sz="1100" dirty="0">
                <a:solidFill>
                  <a:srgbClr val="292929"/>
                </a:solidFill>
              </a:rPr>
              <a:t>The tender has been let for the installation of 5 EV chargers at the Stirling Office. The EV chargers will installed in the week of the 8-12 April 2024 but will not be operational until the Main Switchboard has been upgraded. this is likely to happen in June. </a:t>
            </a:r>
          </a:p>
          <a:p>
            <a:pPr marL="171450" indent="-171450">
              <a:spcAft>
                <a:spcPts val="600"/>
              </a:spcAft>
              <a:buFont typeface="Arial" panose="020B0604020202020204" pitchFamily="34" charset="0"/>
              <a:buChar char="•"/>
            </a:pPr>
            <a:endParaRPr lang="en-US" sz="1100" dirty="0">
              <a:solidFill>
                <a:srgbClr val="292929"/>
              </a:solidFill>
            </a:endParaRPr>
          </a:p>
        </p:txBody>
      </p:sp>
      <p:sp>
        <p:nvSpPr>
          <p:cNvPr id="56" name="TextBox 55"/>
          <p:cNvSpPr txBox="1"/>
          <p:nvPr/>
        </p:nvSpPr>
        <p:spPr>
          <a:xfrm>
            <a:off x="3717032" y="1626393"/>
            <a:ext cx="3043964" cy="5232202"/>
          </a:xfrm>
          <a:prstGeom prst="rect">
            <a:avLst/>
          </a:prstGeom>
          <a:noFill/>
        </p:spPr>
        <p:txBody>
          <a:bodyPr wrap="square" rtlCol="0">
            <a:spAutoFit/>
          </a:bodyPr>
          <a:lstStyle/>
          <a:p>
            <a:r>
              <a:rPr lang="en-US" sz="1100" b="1" dirty="0">
                <a:solidFill>
                  <a:srgbClr val="292929"/>
                </a:solidFill>
              </a:rPr>
              <a:t>Place making and community planning</a:t>
            </a:r>
          </a:p>
          <a:p>
            <a:pPr marL="171450" indent="-171450">
              <a:buFont typeface="Arial" panose="020B0604020202020204" pitchFamily="34" charset="0"/>
              <a:buChar char="•"/>
            </a:pPr>
            <a:r>
              <a:rPr lang="en-US" sz="1100" dirty="0">
                <a:solidFill>
                  <a:srgbClr val="292929"/>
                </a:solidFill>
              </a:rPr>
              <a:t>Supported a Woodforde community group to host a community picnic in March which had 30 attendees. The community were proud of this event and connections they made. They are now looking to establish an ongoing community group with the mentorship of the </a:t>
            </a:r>
            <a:r>
              <a:rPr lang="en-US" sz="1100" dirty="0" err="1">
                <a:solidFill>
                  <a:srgbClr val="292929"/>
                </a:solidFill>
              </a:rPr>
              <a:t>Morialta</a:t>
            </a:r>
            <a:r>
              <a:rPr lang="en-US" sz="1100" dirty="0">
                <a:solidFill>
                  <a:srgbClr val="292929"/>
                </a:solidFill>
              </a:rPr>
              <a:t> Residents Association.</a:t>
            </a:r>
          </a:p>
          <a:p>
            <a:pPr marL="171450" indent="-171450">
              <a:buFont typeface="Arial" panose="020B0604020202020204" pitchFamily="34" charset="0"/>
              <a:buChar char="•"/>
            </a:pPr>
            <a:r>
              <a:rPr lang="en-US" sz="1100" dirty="0">
                <a:solidFill>
                  <a:srgbClr val="292929"/>
                </a:solidFill>
              </a:rPr>
              <a:t>A sustainable and strategic framework for supporting all community groups in the hills is being considered to help address the challenge of limited resourcing.</a:t>
            </a:r>
          </a:p>
          <a:p>
            <a:pPr marL="171450" indent="-171450">
              <a:spcAft>
                <a:spcPts val="6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Planning underway for a community forum on 30 April for residents of </a:t>
            </a:r>
            <a:r>
              <a:rPr lang="en-US" sz="1100" b="0" i="0" u="none" strike="noStrike" dirty="0" err="1">
                <a:solidFill>
                  <a:srgbClr val="000000"/>
                </a:solidFill>
                <a:effectLst/>
                <a:latin typeface="Calibri" panose="020F0502020204030204" pitchFamily="34" charset="0"/>
              </a:rPr>
              <a:t>Teringie</a:t>
            </a:r>
            <a:r>
              <a:rPr lang="en-US" sz="1100" b="0" i="0" u="none" strike="noStrike" dirty="0">
                <a:solidFill>
                  <a:srgbClr val="000000"/>
                </a:solidFill>
                <a:effectLst/>
                <a:latin typeface="Calibri" panose="020F0502020204030204" pitchFamily="34" charset="0"/>
              </a:rPr>
              <a:t>, Rostrevor and Woodforde. </a:t>
            </a:r>
          </a:p>
          <a:p>
            <a:r>
              <a:rPr lang="en-AU" sz="1100" b="1" i="0" u="none" strike="noStrike" dirty="0">
                <a:solidFill>
                  <a:srgbClr val="000000"/>
                </a:solidFill>
                <a:effectLst/>
                <a:latin typeface="Calibri" panose="020F0502020204030204" pitchFamily="34" charset="0"/>
              </a:rPr>
              <a:t>Carbon Management Plan - Energy upgrades, Battery &amp; Efficiency Actions</a:t>
            </a:r>
            <a:endParaRPr lang="en-US" sz="1100" b="1" dirty="0">
              <a:solidFill>
                <a:srgbClr val="000000"/>
              </a:solidFill>
              <a:latin typeface="Calibri" panose="020F0502020204030204" pitchFamily="34" charset="0"/>
            </a:endParaRPr>
          </a:p>
          <a:p>
            <a:pPr marL="171450" indent="-171450">
              <a:spcAft>
                <a:spcPts val="6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Tender process on changing LED lighting for 35 facilities is currently underway. </a:t>
            </a:r>
          </a:p>
          <a:p>
            <a:r>
              <a:rPr lang="en-AU" sz="1100" b="1" i="0" u="none" strike="noStrike" dirty="0">
                <a:solidFill>
                  <a:srgbClr val="000000"/>
                </a:solidFill>
                <a:effectLst/>
                <a:latin typeface="Calibri" panose="020F0502020204030204" pitchFamily="34" charset="0"/>
              </a:rPr>
              <a:t>Building Upgrades – minor</a:t>
            </a:r>
          </a:p>
          <a:p>
            <a:pPr marL="171450" indent="-171450">
              <a:spcAft>
                <a:spcPts val="6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The addition at the </a:t>
            </a:r>
            <a:r>
              <a:rPr lang="en-US" sz="1100" b="0" i="0" u="none" strike="noStrike" dirty="0" err="1">
                <a:solidFill>
                  <a:srgbClr val="000000"/>
                </a:solidFill>
                <a:effectLst/>
                <a:latin typeface="Calibri" panose="020F0502020204030204" pitchFamily="34" charset="0"/>
              </a:rPr>
              <a:t>Uraidla</a:t>
            </a:r>
            <a:r>
              <a:rPr lang="en-US" sz="1100" b="0" i="0" u="none" strike="noStrike" dirty="0">
                <a:solidFill>
                  <a:srgbClr val="000000"/>
                </a:solidFill>
                <a:effectLst/>
                <a:latin typeface="Calibri" panose="020F0502020204030204" pitchFamily="34" charset="0"/>
              </a:rPr>
              <a:t> red shed has been completed.</a:t>
            </a:r>
          </a:p>
          <a:p>
            <a:r>
              <a:rPr lang="en-US" sz="1100" b="1" i="0" u="none" strike="noStrike" dirty="0">
                <a:solidFill>
                  <a:srgbClr val="000000"/>
                </a:solidFill>
                <a:effectLst/>
                <a:latin typeface="Calibri" panose="020F0502020204030204" pitchFamily="34" charset="0"/>
              </a:rPr>
              <a:t>New </a:t>
            </a:r>
            <a:r>
              <a:rPr lang="en-US" sz="1100" b="1" dirty="0">
                <a:solidFill>
                  <a:srgbClr val="000000"/>
                </a:solidFill>
                <a:latin typeface="Calibri" panose="020F0502020204030204" pitchFamily="34" charset="0"/>
              </a:rPr>
              <a:t>Dog and Cat Facility</a:t>
            </a: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The Cat holding facility is now in place and Council is waiting on cat housing to be delivered. </a:t>
            </a: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Dog holding is to be expanded by mid April to allow Council to hold dogs for longer periods with enrichment.</a:t>
            </a:r>
            <a:endParaRPr lang="en-AU" sz="1100" b="0" i="0" u="none" strike="noStrike" dirty="0">
              <a:solidFill>
                <a:srgbClr val="000000"/>
              </a:solidFill>
              <a:effectLst/>
              <a:latin typeface="Calibri" panose="020F0502020204030204" pitchFamily="34" charset="0"/>
            </a:endParaRPr>
          </a:p>
        </p:txBody>
      </p:sp>
      <p:grpSp>
        <p:nvGrpSpPr>
          <p:cNvPr id="28" name="Group 27">
            <a:extLst>
              <a:ext uri="{FF2B5EF4-FFF2-40B4-BE49-F238E27FC236}">
                <a16:creationId xmlns:a16="http://schemas.microsoft.com/office/drawing/2014/main" id="{A4ECAAE1-3DAA-4390-9607-D58006FB5F2A}"/>
              </a:ext>
            </a:extLst>
          </p:cNvPr>
          <p:cNvGrpSpPr/>
          <p:nvPr/>
        </p:nvGrpSpPr>
        <p:grpSpPr>
          <a:xfrm>
            <a:off x="693214" y="9561512"/>
            <a:ext cx="6182298" cy="230832"/>
            <a:chOff x="749119" y="9662228"/>
            <a:chExt cx="6182298" cy="230832"/>
          </a:xfrm>
        </p:grpSpPr>
        <p:grpSp>
          <p:nvGrpSpPr>
            <p:cNvPr id="37" name="Group 36">
              <a:extLst>
                <a:ext uri="{FF2B5EF4-FFF2-40B4-BE49-F238E27FC236}">
                  <a16:creationId xmlns:a16="http://schemas.microsoft.com/office/drawing/2014/main" id="{2D224CDF-E70F-2F09-5DB4-55BA714897E2}"/>
                </a:ext>
              </a:extLst>
            </p:cNvPr>
            <p:cNvGrpSpPr/>
            <p:nvPr/>
          </p:nvGrpSpPr>
          <p:grpSpPr>
            <a:xfrm>
              <a:off x="749119" y="9662228"/>
              <a:ext cx="6182298" cy="230832"/>
              <a:chOff x="749119" y="9662228"/>
              <a:chExt cx="6182298" cy="230832"/>
            </a:xfrm>
          </p:grpSpPr>
          <p:sp>
            <p:nvSpPr>
              <p:cNvPr id="39" name="Oval 306">
                <a:extLst>
                  <a:ext uri="{FF2B5EF4-FFF2-40B4-BE49-F238E27FC236}">
                    <a16:creationId xmlns:a16="http://schemas.microsoft.com/office/drawing/2014/main" id="{44ABA514-8C2E-8144-19F1-DF52EA309385}"/>
                  </a:ext>
                </a:extLst>
              </p:cNvPr>
              <p:cNvSpPr>
                <a:spLocks noChangeAspect="1"/>
              </p:cNvSpPr>
              <p:nvPr/>
            </p:nvSpPr>
            <p:spPr>
              <a:xfrm>
                <a:off x="1983645"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0" name="Group 39">
                <a:extLst>
                  <a:ext uri="{FF2B5EF4-FFF2-40B4-BE49-F238E27FC236}">
                    <a16:creationId xmlns:a16="http://schemas.microsoft.com/office/drawing/2014/main" id="{3A3047BB-544E-F9D4-0CB1-3B3783B3AF48}"/>
                  </a:ext>
                </a:extLst>
              </p:cNvPr>
              <p:cNvGrpSpPr/>
              <p:nvPr/>
            </p:nvGrpSpPr>
            <p:grpSpPr>
              <a:xfrm>
                <a:off x="1288818" y="9705644"/>
                <a:ext cx="144000" cy="144000"/>
                <a:chOff x="2564900" y="9680038"/>
                <a:chExt cx="180000" cy="180000"/>
              </a:xfrm>
            </p:grpSpPr>
            <p:sp>
              <p:nvSpPr>
                <p:cNvPr id="57" name="Oval 56">
                  <a:extLst>
                    <a:ext uri="{FF2B5EF4-FFF2-40B4-BE49-F238E27FC236}">
                      <a16:creationId xmlns:a16="http://schemas.microsoft.com/office/drawing/2014/main" id="{92BFAF9B-DABB-225B-4D57-CD27352678AA}"/>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8" name="Rounded Rectangle 198">
                  <a:extLst>
                    <a:ext uri="{FF2B5EF4-FFF2-40B4-BE49-F238E27FC236}">
                      <a16:creationId xmlns:a16="http://schemas.microsoft.com/office/drawing/2014/main" id="{476115A7-FE8F-D20E-A04C-1D0007CBA13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41" name="Group 40">
                <a:extLst>
                  <a:ext uri="{FF2B5EF4-FFF2-40B4-BE49-F238E27FC236}">
                    <a16:creationId xmlns:a16="http://schemas.microsoft.com/office/drawing/2014/main" id="{E410707E-CC84-B585-CA76-8C8A8C8C2C74}"/>
                  </a:ext>
                </a:extLst>
              </p:cNvPr>
              <p:cNvGrpSpPr/>
              <p:nvPr/>
            </p:nvGrpSpPr>
            <p:grpSpPr>
              <a:xfrm>
                <a:off x="3557431" y="9705644"/>
                <a:ext cx="144000" cy="144000"/>
                <a:chOff x="5566528" y="9680038"/>
                <a:chExt cx="180000" cy="180000"/>
              </a:xfrm>
            </p:grpSpPr>
            <p:sp>
              <p:nvSpPr>
                <p:cNvPr id="53" name="Oval 52">
                  <a:extLst>
                    <a:ext uri="{FF2B5EF4-FFF2-40B4-BE49-F238E27FC236}">
                      <a16:creationId xmlns:a16="http://schemas.microsoft.com/office/drawing/2014/main" id="{893CFF8A-3BF7-69FB-1FE8-2330BA5EC879}"/>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Rounded Rectangle 181">
                  <a:extLst>
                    <a:ext uri="{FF2B5EF4-FFF2-40B4-BE49-F238E27FC236}">
                      <a16:creationId xmlns:a16="http://schemas.microsoft.com/office/drawing/2014/main" id="{EDE89633-7733-F4E6-00DA-AF5DE045EE52}"/>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2" name="Oval 3">
                <a:extLst>
                  <a:ext uri="{FF2B5EF4-FFF2-40B4-BE49-F238E27FC236}">
                    <a16:creationId xmlns:a16="http://schemas.microsoft.com/office/drawing/2014/main" id="{569B6740-995C-B236-B51A-398341CDD69E}"/>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TextBox 42">
                <a:extLst>
                  <a:ext uri="{FF2B5EF4-FFF2-40B4-BE49-F238E27FC236}">
                    <a16:creationId xmlns:a16="http://schemas.microsoft.com/office/drawing/2014/main" id="{B99FA2D3-0117-C877-1980-C9057CF39F8D}"/>
                  </a:ext>
                </a:extLst>
              </p:cNvPr>
              <p:cNvSpPr txBox="1"/>
              <p:nvPr/>
            </p:nvSpPr>
            <p:spPr>
              <a:xfrm>
                <a:off x="1356353" y="9662228"/>
                <a:ext cx="683200" cy="230832"/>
              </a:xfrm>
              <a:prstGeom prst="rect">
                <a:avLst/>
              </a:prstGeom>
              <a:noFill/>
            </p:spPr>
            <p:txBody>
              <a:bodyPr wrap="none" rtlCol="0">
                <a:spAutoFit/>
              </a:bodyPr>
              <a:lstStyle/>
              <a:p>
                <a:r>
                  <a:rPr lang="en-US" sz="900" dirty="0"/>
                  <a:t>= On Track</a:t>
                </a:r>
                <a:endParaRPr lang="en-AU" sz="900" dirty="0"/>
              </a:p>
            </p:txBody>
          </p:sp>
          <p:sp>
            <p:nvSpPr>
              <p:cNvPr id="44" name="TextBox 43">
                <a:extLst>
                  <a:ext uri="{FF2B5EF4-FFF2-40B4-BE49-F238E27FC236}">
                    <a16:creationId xmlns:a16="http://schemas.microsoft.com/office/drawing/2014/main" id="{E36EFCD3-F837-5857-E4B4-0E8D4C314211}"/>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45" name="TextBox 44">
                <a:extLst>
                  <a:ext uri="{FF2B5EF4-FFF2-40B4-BE49-F238E27FC236}">
                    <a16:creationId xmlns:a16="http://schemas.microsoft.com/office/drawing/2014/main" id="{5456CC88-8AC6-2F17-43F0-BC2221904580}"/>
                  </a:ext>
                </a:extLst>
              </p:cNvPr>
              <p:cNvSpPr txBox="1"/>
              <p:nvPr/>
            </p:nvSpPr>
            <p:spPr>
              <a:xfrm>
                <a:off x="2053727" y="9662228"/>
                <a:ext cx="809837" cy="230832"/>
              </a:xfrm>
              <a:prstGeom prst="rect">
                <a:avLst/>
              </a:prstGeom>
              <a:noFill/>
            </p:spPr>
            <p:txBody>
              <a:bodyPr wrap="none" rtlCol="0">
                <a:spAutoFit/>
              </a:bodyPr>
              <a:lstStyle/>
              <a:p>
                <a:r>
                  <a:rPr lang="en-US" sz="900" dirty="0"/>
                  <a:t>= Not Started</a:t>
                </a:r>
                <a:endParaRPr lang="en-AU" sz="900" dirty="0"/>
              </a:p>
            </p:txBody>
          </p:sp>
          <p:sp>
            <p:nvSpPr>
              <p:cNvPr id="46" name="TextBox 45">
                <a:extLst>
                  <a:ext uri="{FF2B5EF4-FFF2-40B4-BE49-F238E27FC236}">
                    <a16:creationId xmlns:a16="http://schemas.microsoft.com/office/drawing/2014/main" id="{441C93C8-7C11-B94E-2A92-85DB4364ABA7}"/>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47" name="TextBox 46">
                <a:extLst>
                  <a:ext uri="{FF2B5EF4-FFF2-40B4-BE49-F238E27FC236}">
                    <a16:creationId xmlns:a16="http://schemas.microsoft.com/office/drawing/2014/main" id="{7FFC815C-9374-9EEB-B6C9-E3B0103E8EE8}"/>
                  </a:ext>
                </a:extLst>
              </p:cNvPr>
              <p:cNvSpPr txBox="1"/>
              <p:nvPr/>
            </p:nvSpPr>
            <p:spPr>
              <a:xfrm>
                <a:off x="3629439" y="9662228"/>
                <a:ext cx="1050288" cy="230832"/>
              </a:xfrm>
              <a:prstGeom prst="rect">
                <a:avLst/>
              </a:prstGeom>
              <a:noFill/>
            </p:spPr>
            <p:txBody>
              <a:bodyPr wrap="none" rtlCol="0">
                <a:spAutoFit/>
              </a:bodyPr>
              <a:lstStyle/>
              <a:p>
                <a:r>
                  <a:rPr lang="en-US" sz="900" dirty="0"/>
                  <a:t>= Behind Schedule</a:t>
                </a:r>
                <a:endParaRPr lang="en-AU" sz="900" dirty="0"/>
              </a:p>
            </p:txBody>
          </p:sp>
          <p:sp>
            <p:nvSpPr>
              <p:cNvPr id="48" name="TextBox 47">
                <a:extLst>
                  <a:ext uri="{FF2B5EF4-FFF2-40B4-BE49-F238E27FC236}">
                    <a16:creationId xmlns:a16="http://schemas.microsoft.com/office/drawing/2014/main" id="{6306D324-D733-CE50-697A-2E9B5896EB10}"/>
                  </a:ext>
                </a:extLst>
              </p:cNvPr>
              <p:cNvSpPr txBox="1"/>
              <p:nvPr/>
            </p:nvSpPr>
            <p:spPr>
              <a:xfrm>
                <a:off x="2909359" y="9662228"/>
                <a:ext cx="688009" cy="230832"/>
              </a:xfrm>
              <a:prstGeom prst="rect">
                <a:avLst/>
              </a:prstGeom>
              <a:noFill/>
            </p:spPr>
            <p:txBody>
              <a:bodyPr wrap="none" rtlCol="0">
                <a:spAutoFit/>
              </a:bodyPr>
              <a:lstStyle/>
              <a:p>
                <a:r>
                  <a:rPr lang="en-US" sz="900" dirty="0"/>
                  <a:t>= Deferred</a:t>
                </a:r>
                <a:endParaRPr lang="en-AU" sz="900" dirty="0"/>
              </a:p>
            </p:txBody>
          </p:sp>
          <p:sp>
            <p:nvSpPr>
              <p:cNvPr id="49" name="Oval 306">
                <a:extLst>
                  <a:ext uri="{FF2B5EF4-FFF2-40B4-BE49-F238E27FC236}">
                    <a16:creationId xmlns:a16="http://schemas.microsoft.com/office/drawing/2014/main" id="{682FC34B-8E8B-5A70-894F-E4AEB3D9DD0D}"/>
                  </a:ext>
                </a:extLst>
              </p:cNvPr>
              <p:cNvSpPr>
                <a:spLocks noChangeAspect="1"/>
              </p:cNvSpPr>
              <p:nvPr/>
            </p:nvSpPr>
            <p:spPr>
              <a:xfrm>
                <a:off x="2837351"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0" name="Straight Arrow Connector 49">
                <a:extLst>
                  <a:ext uri="{FF2B5EF4-FFF2-40B4-BE49-F238E27FC236}">
                    <a16:creationId xmlns:a16="http://schemas.microsoft.com/office/drawing/2014/main" id="{6A1A68A5-17D5-B815-8663-192CC811F967}"/>
                  </a:ext>
                </a:extLst>
              </p:cNvPr>
              <p:cNvCxnSpPr/>
              <p:nvPr/>
            </p:nvCxnSpPr>
            <p:spPr>
              <a:xfrm>
                <a:off x="2861975" y="9777644"/>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FDFFB2D-7B02-903A-F25D-340B311E325A}"/>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8" name="Picture 37" descr="File:Check mark 23x20 02.svg - Wikipedia">
              <a:extLst>
                <a:ext uri="{FF2B5EF4-FFF2-40B4-BE49-F238E27FC236}">
                  <a16:creationId xmlns:a16="http://schemas.microsoft.com/office/drawing/2014/main" id="{E6301E48-4119-B2B9-F09D-3109BF052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3" name="Group 2">
            <a:extLst>
              <a:ext uri="{FF2B5EF4-FFF2-40B4-BE49-F238E27FC236}">
                <a16:creationId xmlns:a16="http://schemas.microsoft.com/office/drawing/2014/main" id="{F82E165B-7AF6-B635-8461-1BA8037BA62D}"/>
              </a:ext>
            </a:extLst>
          </p:cNvPr>
          <p:cNvGrpSpPr/>
          <p:nvPr/>
        </p:nvGrpSpPr>
        <p:grpSpPr>
          <a:xfrm>
            <a:off x="218088" y="1686295"/>
            <a:ext cx="180000" cy="180000"/>
            <a:chOff x="2564900" y="9680038"/>
            <a:chExt cx="180000" cy="180000"/>
          </a:xfrm>
        </p:grpSpPr>
        <p:sp>
          <p:nvSpPr>
            <p:cNvPr id="6" name="Oval 5">
              <a:extLst>
                <a:ext uri="{FF2B5EF4-FFF2-40B4-BE49-F238E27FC236}">
                  <a16:creationId xmlns:a16="http://schemas.microsoft.com/office/drawing/2014/main" id="{12B7CA0C-A719-6235-6C44-1361BF4D1A13}"/>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 name="Rounded Rectangle 198">
              <a:extLst>
                <a:ext uri="{FF2B5EF4-FFF2-40B4-BE49-F238E27FC236}">
                  <a16:creationId xmlns:a16="http://schemas.microsoft.com/office/drawing/2014/main" id="{D0B2F5CA-76DA-28C4-EEFC-920A58CDECC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0" name="Group 9">
            <a:extLst>
              <a:ext uri="{FF2B5EF4-FFF2-40B4-BE49-F238E27FC236}">
                <a16:creationId xmlns:a16="http://schemas.microsoft.com/office/drawing/2014/main" id="{0C0B3893-3AB9-6BCE-6626-26A62A41EC81}"/>
              </a:ext>
            </a:extLst>
          </p:cNvPr>
          <p:cNvGrpSpPr/>
          <p:nvPr/>
        </p:nvGrpSpPr>
        <p:grpSpPr>
          <a:xfrm>
            <a:off x="3555526" y="1695485"/>
            <a:ext cx="180000" cy="180000"/>
            <a:chOff x="2564900" y="9680038"/>
            <a:chExt cx="180000" cy="180000"/>
          </a:xfrm>
        </p:grpSpPr>
        <p:sp>
          <p:nvSpPr>
            <p:cNvPr id="11" name="Oval 10">
              <a:extLst>
                <a:ext uri="{FF2B5EF4-FFF2-40B4-BE49-F238E27FC236}">
                  <a16:creationId xmlns:a16="http://schemas.microsoft.com/office/drawing/2014/main" id="{AD48267D-596D-1734-DCF2-1EF7B0EB062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 name="Rounded Rectangle 198">
              <a:extLst>
                <a:ext uri="{FF2B5EF4-FFF2-40B4-BE49-F238E27FC236}">
                  <a16:creationId xmlns:a16="http://schemas.microsoft.com/office/drawing/2014/main" id="{E5D1A65A-073C-6E3B-F726-1F28FAD906E3}"/>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3" name="Group 12">
            <a:extLst>
              <a:ext uri="{FF2B5EF4-FFF2-40B4-BE49-F238E27FC236}">
                <a16:creationId xmlns:a16="http://schemas.microsoft.com/office/drawing/2014/main" id="{CFC7E4AB-30B6-32A3-9E52-76060C368894}"/>
              </a:ext>
            </a:extLst>
          </p:cNvPr>
          <p:cNvGrpSpPr/>
          <p:nvPr/>
        </p:nvGrpSpPr>
        <p:grpSpPr>
          <a:xfrm>
            <a:off x="209016" y="3137549"/>
            <a:ext cx="180000" cy="180000"/>
            <a:chOff x="2564900" y="9680038"/>
            <a:chExt cx="180000" cy="180000"/>
          </a:xfrm>
        </p:grpSpPr>
        <p:sp>
          <p:nvSpPr>
            <p:cNvPr id="14" name="Oval 13">
              <a:extLst>
                <a:ext uri="{FF2B5EF4-FFF2-40B4-BE49-F238E27FC236}">
                  <a16:creationId xmlns:a16="http://schemas.microsoft.com/office/drawing/2014/main" id="{7E9BE92D-EC33-C63E-B8F0-63BD0669449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5" name="Rounded Rectangle 198">
              <a:extLst>
                <a:ext uri="{FF2B5EF4-FFF2-40B4-BE49-F238E27FC236}">
                  <a16:creationId xmlns:a16="http://schemas.microsoft.com/office/drawing/2014/main" id="{78D2A602-4068-3C90-1B43-14199564C44C}"/>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6" name="Group 15">
            <a:extLst>
              <a:ext uri="{FF2B5EF4-FFF2-40B4-BE49-F238E27FC236}">
                <a16:creationId xmlns:a16="http://schemas.microsoft.com/office/drawing/2014/main" id="{68EFB6E5-870E-F046-524C-7FB74E95CB6A}"/>
              </a:ext>
            </a:extLst>
          </p:cNvPr>
          <p:cNvGrpSpPr/>
          <p:nvPr/>
        </p:nvGrpSpPr>
        <p:grpSpPr>
          <a:xfrm>
            <a:off x="3589071" y="5579105"/>
            <a:ext cx="180000" cy="180000"/>
            <a:chOff x="2564900" y="9680038"/>
            <a:chExt cx="180000" cy="180000"/>
          </a:xfrm>
        </p:grpSpPr>
        <p:sp>
          <p:nvSpPr>
            <p:cNvPr id="17" name="Oval 16">
              <a:extLst>
                <a:ext uri="{FF2B5EF4-FFF2-40B4-BE49-F238E27FC236}">
                  <a16:creationId xmlns:a16="http://schemas.microsoft.com/office/drawing/2014/main" id="{87428E45-3F81-AF8C-C279-9DF879EA8A39}"/>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8" name="Rounded Rectangle 198">
              <a:extLst>
                <a:ext uri="{FF2B5EF4-FFF2-40B4-BE49-F238E27FC236}">
                  <a16:creationId xmlns:a16="http://schemas.microsoft.com/office/drawing/2014/main" id="{45987590-5D13-E6E0-3943-476D52F6345F}"/>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2" name="Group 21">
            <a:extLst>
              <a:ext uri="{FF2B5EF4-FFF2-40B4-BE49-F238E27FC236}">
                <a16:creationId xmlns:a16="http://schemas.microsoft.com/office/drawing/2014/main" id="{51FB6924-2D07-A7CE-5EB6-BFFEF596F161}"/>
              </a:ext>
            </a:extLst>
          </p:cNvPr>
          <p:cNvGrpSpPr/>
          <p:nvPr/>
        </p:nvGrpSpPr>
        <p:grpSpPr>
          <a:xfrm>
            <a:off x="205035" y="4551989"/>
            <a:ext cx="180000" cy="180000"/>
            <a:chOff x="2564900" y="9680038"/>
            <a:chExt cx="180000" cy="180000"/>
          </a:xfrm>
        </p:grpSpPr>
        <p:sp>
          <p:nvSpPr>
            <p:cNvPr id="23" name="Oval 22">
              <a:extLst>
                <a:ext uri="{FF2B5EF4-FFF2-40B4-BE49-F238E27FC236}">
                  <a16:creationId xmlns:a16="http://schemas.microsoft.com/office/drawing/2014/main" id="{634B55DC-9F20-8E91-8777-3F543D6F70B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4" name="Rounded Rectangle 198">
              <a:extLst>
                <a:ext uri="{FF2B5EF4-FFF2-40B4-BE49-F238E27FC236}">
                  <a16:creationId xmlns:a16="http://schemas.microsoft.com/office/drawing/2014/main" id="{6F1F2270-53B7-53FE-A441-586FF52B4EFC}"/>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5" name="Group 24">
            <a:extLst>
              <a:ext uri="{FF2B5EF4-FFF2-40B4-BE49-F238E27FC236}">
                <a16:creationId xmlns:a16="http://schemas.microsoft.com/office/drawing/2014/main" id="{5143E1BE-7669-7722-2CE6-9EEF800E8D99}"/>
              </a:ext>
            </a:extLst>
          </p:cNvPr>
          <p:cNvGrpSpPr/>
          <p:nvPr/>
        </p:nvGrpSpPr>
        <p:grpSpPr>
          <a:xfrm>
            <a:off x="3569897" y="4296211"/>
            <a:ext cx="180000" cy="180000"/>
            <a:chOff x="2564900" y="9680038"/>
            <a:chExt cx="180000" cy="180000"/>
          </a:xfrm>
        </p:grpSpPr>
        <p:sp>
          <p:nvSpPr>
            <p:cNvPr id="26" name="Oval 25">
              <a:extLst>
                <a:ext uri="{FF2B5EF4-FFF2-40B4-BE49-F238E27FC236}">
                  <a16:creationId xmlns:a16="http://schemas.microsoft.com/office/drawing/2014/main" id="{868DFE27-B641-C4A2-8BA6-64DA0E7717CD}"/>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7" name="Rounded Rectangle 198">
              <a:extLst>
                <a:ext uri="{FF2B5EF4-FFF2-40B4-BE49-F238E27FC236}">
                  <a16:creationId xmlns:a16="http://schemas.microsoft.com/office/drawing/2014/main" id="{353AFFA9-B559-C5DA-0184-4A942E0A14B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9" name="Group 28">
            <a:extLst>
              <a:ext uri="{FF2B5EF4-FFF2-40B4-BE49-F238E27FC236}">
                <a16:creationId xmlns:a16="http://schemas.microsoft.com/office/drawing/2014/main" id="{A4A4D80D-37A9-1C33-DA3B-D8B46869E629}"/>
              </a:ext>
            </a:extLst>
          </p:cNvPr>
          <p:cNvGrpSpPr/>
          <p:nvPr/>
        </p:nvGrpSpPr>
        <p:grpSpPr>
          <a:xfrm>
            <a:off x="3580657" y="5045189"/>
            <a:ext cx="180000" cy="180000"/>
            <a:chOff x="2564900" y="9680038"/>
            <a:chExt cx="180000" cy="180000"/>
          </a:xfrm>
        </p:grpSpPr>
        <p:sp>
          <p:nvSpPr>
            <p:cNvPr id="31" name="Oval 30">
              <a:extLst>
                <a:ext uri="{FF2B5EF4-FFF2-40B4-BE49-F238E27FC236}">
                  <a16:creationId xmlns:a16="http://schemas.microsoft.com/office/drawing/2014/main" id="{87DEEDF1-DDCA-A112-39E6-5EEFB125CED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2" name="Rounded Rectangle 198">
              <a:extLst>
                <a:ext uri="{FF2B5EF4-FFF2-40B4-BE49-F238E27FC236}">
                  <a16:creationId xmlns:a16="http://schemas.microsoft.com/office/drawing/2014/main" id="{E807165E-8057-3FFA-1910-878512938C36}"/>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391615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13" y="180902"/>
            <a:ext cx="4350230" cy="461665"/>
          </a:xfrm>
          <a:prstGeom prst="rect">
            <a:avLst/>
          </a:prstGeom>
          <a:noFill/>
        </p:spPr>
        <p:txBody>
          <a:bodyPr wrap="none" rtlCol="0">
            <a:spAutoFit/>
          </a:bodyPr>
          <a:lstStyle/>
          <a:p>
            <a:r>
              <a:rPr lang="en-US" sz="2400" b="1" dirty="0">
                <a:solidFill>
                  <a:schemeClr val="bg1"/>
                </a:solidFill>
              </a:rPr>
              <a:t>2. Performance by Strategic Goal</a:t>
            </a:r>
            <a:endParaRPr lang="en-AU" sz="2400" b="1"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6456"/>
            <a:ext cx="507618" cy="49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0" y="159539"/>
            <a:ext cx="4401617" cy="47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10AE60EB-E38D-798A-C15F-82CE9093C11F}"/>
              </a:ext>
            </a:extLst>
          </p:cNvPr>
          <p:cNvSpPr/>
          <p:nvPr/>
        </p:nvSpPr>
        <p:spPr>
          <a:xfrm>
            <a:off x="188914" y="632520"/>
            <a:ext cx="6505090" cy="889834"/>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3E8C5488-C822-51C6-5237-7A97B3B8E8BE}"/>
              </a:ext>
            </a:extLst>
          </p:cNvPr>
          <p:cNvSpPr txBox="1"/>
          <p:nvPr/>
        </p:nvSpPr>
        <p:spPr>
          <a:xfrm>
            <a:off x="238487" y="632520"/>
            <a:ext cx="1566263" cy="307777"/>
          </a:xfrm>
          <a:prstGeom prst="rect">
            <a:avLst/>
          </a:prstGeom>
          <a:noFill/>
        </p:spPr>
        <p:txBody>
          <a:bodyPr wrap="none" rtlCol="0">
            <a:spAutoFit/>
          </a:bodyPr>
          <a:lstStyle/>
          <a:p>
            <a:r>
              <a:rPr lang="en-US" sz="1400" b="1" dirty="0">
                <a:solidFill>
                  <a:schemeClr val="accent6">
                    <a:lumMod val="75000"/>
                  </a:schemeClr>
                </a:solidFill>
              </a:rPr>
              <a:t>Risks &amp; Challenges</a:t>
            </a:r>
            <a:endParaRPr lang="en-AU" sz="1100" b="1" i="1" dirty="0">
              <a:solidFill>
                <a:schemeClr val="accent6">
                  <a:lumMod val="75000"/>
                </a:schemeClr>
              </a:solidFill>
            </a:endParaRPr>
          </a:p>
        </p:txBody>
      </p:sp>
      <p:sp>
        <p:nvSpPr>
          <p:cNvPr id="12" name="Rectangle 11">
            <a:extLst>
              <a:ext uri="{FF2B5EF4-FFF2-40B4-BE49-F238E27FC236}">
                <a16:creationId xmlns:a16="http://schemas.microsoft.com/office/drawing/2014/main" id="{18FADD42-38ED-50DA-37B0-B4613F5FC624}"/>
              </a:ext>
            </a:extLst>
          </p:cNvPr>
          <p:cNvSpPr/>
          <p:nvPr/>
        </p:nvSpPr>
        <p:spPr>
          <a:xfrm>
            <a:off x="427952" y="920552"/>
            <a:ext cx="3158078" cy="2539157"/>
          </a:xfrm>
          <a:prstGeom prst="rect">
            <a:avLst/>
          </a:prstGeom>
        </p:spPr>
        <p:txBody>
          <a:bodyPr wrap="square">
            <a:spAutoFit/>
          </a:bodyPr>
          <a:lstStyle/>
          <a:p>
            <a:pPr algn="l" fontAlgn="b"/>
            <a:r>
              <a:rPr lang="en-AU" sz="1100" b="1" i="0" u="none" strike="noStrike" dirty="0">
                <a:solidFill>
                  <a:srgbClr val="000000"/>
                </a:solidFill>
                <a:effectLst/>
                <a:latin typeface="Calibri" panose="020F0502020204030204" pitchFamily="34" charset="0"/>
              </a:rPr>
              <a:t>Feasibility studies for future projects</a:t>
            </a:r>
          </a:p>
          <a:p>
            <a:pPr marL="171450" indent="-171450" fontAlgn="b">
              <a:spcAft>
                <a:spcPts val="600"/>
              </a:spcAft>
              <a:buFont typeface="Arial" panose="020B0604020202020204" pitchFamily="34" charset="0"/>
              <a:buChar char="•"/>
            </a:pPr>
            <a:r>
              <a:rPr lang="en-US" sz="1100" dirty="0">
                <a:solidFill>
                  <a:srgbClr val="000000"/>
                </a:solidFill>
                <a:latin typeface="Calibri" panose="020F0502020204030204" pitchFamily="34" charset="0"/>
              </a:rPr>
              <a:t>No feasibility studies are expected to require expenditure during this financial year therefore the project has been marked as cancelled.</a:t>
            </a:r>
          </a:p>
          <a:p>
            <a:pPr fontAlgn="b"/>
            <a:r>
              <a:rPr lang="en-US" sz="1100" b="1" dirty="0">
                <a:solidFill>
                  <a:srgbClr val="000000"/>
                </a:solidFill>
                <a:latin typeface="Calibri" panose="020F0502020204030204" pitchFamily="34" charset="0"/>
              </a:rPr>
              <a:t>Review the Carbon Management Plan</a:t>
            </a:r>
          </a:p>
          <a:p>
            <a:pPr marL="171450" indent="-171450" fontAlgn="b">
              <a:buFont typeface="Arial" panose="020B0604020202020204" pitchFamily="34" charset="0"/>
              <a:buChar char="•"/>
            </a:pPr>
            <a:r>
              <a:rPr lang="en-US" sz="1100" dirty="0">
                <a:solidFill>
                  <a:srgbClr val="000000"/>
                </a:solidFill>
                <a:latin typeface="Calibri" panose="020F0502020204030204" pitchFamily="34" charset="0"/>
              </a:rPr>
              <a:t>The meeting with Green Industries SA was undertaken in February 2024 and the RFQ on the review of the CCMP and the new plan was released. A consultant has now been engaged and a Council Workshop planned for the 16 April 2024.</a:t>
            </a:r>
          </a:p>
          <a:p>
            <a:pPr marL="171450" indent="-171450" fontAlgn="b">
              <a:buFont typeface="Arial" panose="020B0604020202020204" pitchFamily="34" charset="0"/>
              <a:buChar char="•"/>
            </a:pPr>
            <a:r>
              <a:rPr lang="en-US" sz="1100" dirty="0">
                <a:solidFill>
                  <a:srgbClr val="000000"/>
                </a:solidFill>
                <a:latin typeface="Calibri" panose="020F0502020204030204" pitchFamily="34" charset="0"/>
              </a:rPr>
              <a:t>Delays during the process mean the Final Plan will be completed in December 2024 after a community consultation process in Oct/Nov 2024</a:t>
            </a:r>
          </a:p>
        </p:txBody>
      </p:sp>
      <p:sp>
        <p:nvSpPr>
          <p:cNvPr id="16" name="Rectangle 15">
            <a:extLst>
              <a:ext uri="{FF2B5EF4-FFF2-40B4-BE49-F238E27FC236}">
                <a16:creationId xmlns:a16="http://schemas.microsoft.com/office/drawing/2014/main" id="{196A6B27-F05A-5B9F-BA77-8C5189886142}"/>
              </a:ext>
            </a:extLst>
          </p:cNvPr>
          <p:cNvSpPr/>
          <p:nvPr/>
        </p:nvSpPr>
        <p:spPr>
          <a:xfrm>
            <a:off x="3787492" y="904856"/>
            <a:ext cx="2792526" cy="2539157"/>
          </a:xfrm>
          <a:prstGeom prst="rect">
            <a:avLst/>
          </a:prstGeom>
        </p:spPr>
        <p:txBody>
          <a:bodyPr wrap="square">
            <a:spAutoFit/>
          </a:bodyPr>
          <a:lstStyle/>
          <a:p>
            <a:pPr fontAlgn="b"/>
            <a:r>
              <a:rPr lang="en-US" sz="1100" b="1" dirty="0">
                <a:solidFill>
                  <a:srgbClr val="000000"/>
                </a:solidFill>
                <a:latin typeface="Calibri" panose="020F0502020204030204" pitchFamily="34" charset="0"/>
              </a:rPr>
              <a:t>Houghton Recreation Grounds Facility Contribution</a:t>
            </a:r>
          </a:p>
          <a:p>
            <a:pPr marL="171450" indent="-171450" fontAlgn="b">
              <a:spcAft>
                <a:spcPts val="600"/>
              </a:spcAft>
              <a:buFont typeface="Arial" panose="020B0604020202020204" pitchFamily="34" charset="0"/>
              <a:buChar char="•"/>
            </a:pPr>
            <a:r>
              <a:rPr lang="en-US" sz="1100" dirty="0">
                <a:solidFill>
                  <a:srgbClr val="000000"/>
                </a:solidFill>
                <a:latin typeface="Calibri" panose="020F0502020204030204" pitchFamily="34" charset="0"/>
              </a:rPr>
              <a:t>The Houghton, Hermitage, Inglewood and </a:t>
            </a:r>
            <a:r>
              <a:rPr lang="en-US" sz="1100" dirty="0" err="1">
                <a:solidFill>
                  <a:srgbClr val="000000"/>
                </a:solidFill>
                <a:latin typeface="Calibri" panose="020F0502020204030204" pitchFamily="34" charset="0"/>
              </a:rPr>
              <a:t>Paracombe</a:t>
            </a:r>
            <a:r>
              <a:rPr lang="en-US" sz="1100" dirty="0">
                <a:solidFill>
                  <a:srgbClr val="000000"/>
                </a:solidFill>
                <a:latin typeface="Calibri" panose="020F0502020204030204" pitchFamily="34" charset="0"/>
              </a:rPr>
              <a:t> Memorial Park Committee’s application to the Office for Recreation, Sport and Racing for the Houghton Hub project was unsuccessful. Staff are currently working with stakeholders to understand next steps for the project.</a:t>
            </a:r>
          </a:p>
          <a:p>
            <a:pPr fontAlgn="b"/>
            <a:r>
              <a:rPr lang="en-US" sz="1100" b="1" dirty="0">
                <a:solidFill>
                  <a:srgbClr val="000000"/>
                </a:solidFill>
                <a:latin typeface="Calibri" panose="020F0502020204030204" pitchFamily="34" charset="0"/>
              </a:rPr>
              <a:t>Next Step planning for Adelaide Hills War Memorial Swimming Centre, Woodside</a:t>
            </a:r>
          </a:p>
          <a:p>
            <a:pPr marL="171450" indent="-171450" fontAlgn="b">
              <a:buFont typeface="Arial" panose="020B0604020202020204" pitchFamily="34" charset="0"/>
              <a:buChar char="•"/>
            </a:pPr>
            <a:r>
              <a:rPr lang="en-US" sz="1100" dirty="0">
                <a:solidFill>
                  <a:srgbClr val="000000"/>
                </a:solidFill>
                <a:latin typeface="Calibri" panose="020F0502020204030204" pitchFamily="34" charset="0"/>
              </a:rPr>
              <a:t>Due to competing Council priorities, feasibility study was only able to be presented to Council in Feb 2024</a:t>
            </a:r>
          </a:p>
        </p:txBody>
      </p:sp>
      <p:grpSp>
        <p:nvGrpSpPr>
          <p:cNvPr id="30" name="Group 29">
            <a:extLst>
              <a:ext uri="{FF2B5EF4-FFF2-40B4-BE49-F238E27FC236}">
                <a16:creationId xmlns:a16="http://schemas.microsoft.com/office/drawing/2014/main" id="{4B35B724-EA88-A074-BADB-182D81DF1DCF}"/>
              </a:ext>
            </a:extLst>
          </p:cNvPr>
          <p:cNvGrpSpPr/>
          <p:nvPr/>
        </p:nvGrpSpPr>
        <p:grpSpPr>
          <a:xfrm>
            <a:off x="514164" y="3559145"/>
            <a:ext cx="6182298" cy="230832"/>
            <a:chOff x="749119" y="9662228"/>
            <a:chExt cx="6182298" cy="230832"/>
          </a:xfrm>
        </p:grpSpPr>
        <p:grpSp>
          <p:nvGrpSpPr>
            <p:cNvPr id="99" name="Group 98">
              <a:extLst>
                <a:ext uri="{FF2B5EF4-FFF2-40B4-BE49-F238E27FC236}">
                  <a16:creationId xmlns:a16="http://schemas.microsoft.com/office/drawing/2014/main" id="{367B0CB9-9885-CFAB-36F9-1903A8EA25FC}"/>
                </a:ext>
              </a:extLst>
            </p:cNvPr>
            <p:cNvGrpSpPr/>
            <p:nvPr/>
          </p:nvGrpSpPr>
          <p:grpSpPr>
            <a:xfrm>
              <a:off x="749119" y="9662228"/>
              <a:ext cx="6182298" cy="230832"/>
              <a:chOff x="749119" y="9662228"/>
              <a:chExt cx="6182298" cy="230832"/>
            </a:xfrm>
          </p:grpSpPr>
          <p:sp>
            <p:nvSpPr>
              <p:cNvPr id="101" name="Oval 306">
                <a:extLst>
                  <a:ext uri="{FF2B5EF4-FFF2-40B4-BE49-F238E27FC236}">
                    <a16:creationId xmlns:a16="http://schemas.microsoft.com/office/drawing/2014/main" id="{0EE0ECEE-CCED-3D59-230C-4E5C377E2A19}"/>
                  </a:ext>
                </a:extLst>
              </p:cNvPr>
              <p:cNvSpPr>
                <a:spLocks noChangeAspect="1"/>
              </p:cNvSpPr>
              <p:nvPr/>
            </p:nvSpPr>
            <p:spPr>
              <a:xfrm>
                <a:off x="1983645"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02" name="Group 101">
                <a:extLst>
                  <a:ext uri="{FF2B5EF4-FFF2-40B4-BE49-F238E27FC236}">
                    <a16:creationId xmlns:a16="http://schemas.microsoft.com/office/drawing/2014/main" id="{327DF120-38B1-B55F-3EB3-8772FE586A74}"/>
                  </a:ext>
                </a:extLst>
              </p:cNvPr>
              <p:cNvGrpSpPr/>
              <p:nvPr/>
            </p:nvGrpSpPr>
            <p:grpSpPr>
              <a:xfrm>
                <a:off x="1288818" y="9705644"/>
                <a:ext cx="144000" cy="144000"/>
                <a:chOff x="2564900" y="9680038"/>
                <a:chExt cx="180000" cy="180000"/>
              </a:xfrm>
            </p:grpSpPr>
            <p:sp>
              <p:nvSpPr>
                <p:cNvPr id="116" name="Oval 115">
                  <a:extLst>
                    <a:ext uri="{FF2B5EF4-FFF2-40B4-BE49-F238E27FC236}">
                      <a16:creationId xmlns:a16="http://schemas.microsoft.com/office/drawing/2014/main" id="{B9FE47E4-100A-05C1-09D8-5F4FB6A769A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7" name="Rounded Rectangle 198">
                  <a:extLst>
                    <a:ext uri="{FF2B5EF4-FFF2-40B4-BE49-F238E27FC236}">
                      <a16:creationId xmlns:a16="http://schemas.microsoft.com/office/drawing/2014/main" id="{AB7C5F87-86B2-F5E4-55B7-21B58F6CEFE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03" name="Group 102">
                <a:extLst>
                  <a:ext uri="{FF2B5EF4-FFF2-40B4-BE49-F238E27FC236}">
                    <a16:creationId xmlns:a16="http://schemas.microsoft.com/office/drawing/2014/main" id="{79FDC0A6-683C-7AAB-A91B-B24C86E94112}"/>
                  </a:ext>
                </a:extLst>
              </p:cNvPr>
              <p:cNvGrpSpPr/>
              <p:nvPr/>
            </p:nvGrpSpPr>
            <p:grpSpPr>
              <a:xfrm>
                <a:off x="3557431" y="9705644"/>
                <a:ext cx="144000" cy="144000"/>
                <a:chOff x="5566528" y="9680038"/>
                <a:chExt cx="180000" cy="180000"/>
              </a:xfrm>
            </p:grpSpPr>
            <p:sp>
              <p:nvSpPr>
                <p:cNvPr id="114" name="Oval 113">
                  <a:extLst>
                    <a:ext uri="{FF2B5EF4-FFF2-40B4-BE49-F238E27FC236}">
                      <a16:creationId xmlns:a16="http://schemas.microsoft.com/office/drawing/2014/main" id="{138CDC83-A309-97EE-BD2A-E85D11954B25}"/>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5" name="Rounded Rectangle 181">
                  <a:extLst>
                    <a:ext uri="{FF2B5EF4-FFF2-40B4-BE49-F238E27FC236}">
                      <a16:creationId xmlns:a16="http://schemas.microsoft.com/office/drawing/2014/main" id="{6199BF70-9395-689C-7D04-424FD08BEEF2}"/>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04" name="Oval 3">
                <a:extLst>
                  <a:ext uri="{FF2B5EF4-FFF2-40B4-BE49-F238E27FC236}">
                    <a16:creationId xmlns:a16="http://schemas.microsoft.com/office/drawing/2014/main" id="{DBAEC72A-2474-481C-789C-2E378A485158}"/>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5" name="TextBox 104">
                <a:extLst>
                  <a:ext uri="{FF2B5EF4-FFF2-40B4-BE49-F238E27FC236}">
                    <a16:creationId xmlns:a16="http://schemas.microsoft.com/office/drawing/2014/main" id="{791B0B1D-A2D2-8D59-200B-CCA147CCDF55}"/>
                  </a:ext>
                </a:extLst>
              </p:cNvPr>
              <p:cNvSpPr txBox="1"/>
              <p:nvPr/>
            </p:nvSpPr>
            <p:spPr>
              <a:xfrm>
                <a:off x="1356353" y="9662228"/>
                <a:ext cx="683200" cy="230832"/>
              </a:xfrm>
              <a:prstGeom prst="rect">
                <a:avLst/>
              </a:prstGeom>
              <a:noFill/>
            </p:spPr>
            <p:txBody>
              <a:bodyPr wrap="none" rtlCol="0">
                <a:spAutoFit/>
              </a:bodyPr>
              <a:lstStyle/>
              <a:p>
                <a:r>
                  <a:rPr lang="en-US" sz="900" dirty="0"/>
                  <a:t>= On Track</a:t>
                </a:r>
                <a:endParaRPr lang="en-AU" sz="900" dirty="0"/>
              </a:p>
            </p:txBody>
          </p:sp>
          <p:sp>
            <p:nvSpPr>
              <p:cNvPr id="106" name="TextBox 105">
                <a:extLst>
                  <a:ext uri="{FF2B5EF4-FFF2-40B4-BE49-F238E27FC236}">
                    <a16:creationId xmlns:a16="http://schemas.microsoft.com/office/drawing/2014/main" id="{6B2EB76E-012C-E826-787E-CDED3A344430}"/>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107" name="TextBox 106">
                <a:extLst>
                  <a:ext uri="{FF2B5EF4-FFF2-40B4-BE49-F238E27FC236}">
                    <a16:creationId xmlns:a16="http://schemas.microsoft.com/office/drawing/2014/main" id="{21114174-E3ED-DC16-206F-DAE2F5F0D254}"/>
                  </a:ext>
                </a:extLst>
              </p:cNvPr>
              <p:cNvSpPr txBox="1"/>
              <p:nvPr/>
            </p:nvSpPr>
            <p:spPr>
              <a:xfrm>
                <a:off x="2053727" y="9662228"/>
                <a:ext cx="809837" cy="230832"/>
              </a:xfrm>
              <a:prstGeom prst="rect">
                <a:avLst/>
              </a:prstGeom>
              <a:noFill/>
            </p:spPr>
            <p:txBody>
              <a:bodyPr wrap="none" rtlCol="0">
                <a:spAutoFit/>
              </a:bodyPr>
              <a:lstStyle/>
              <a:p>
                <a:r>
                  <a:rPr lang="en-US" sz="900" dirty="0"/>
                  <a:t>= Not Started</a:t>
                </a:r>
                <a:endParaRPr lang="en-AU" sz="900" dirty="0"/>
              </a:p>
            </p:txBody>
          </p:sp>
          <p:sp>
            <p:nvSpPr>
              <p:cNvPr id="108" name="TextBox 107">
                <a:extLst>
                  <a:ext uri="{FF2B5EF4-FFF2-40B4-BE49-F238E27FC236}">
                    <a16:creationId xmlns:a16="http://schemas.microsoft.com/office/drawing/2014/main" id="{85BF1FA0-7DE7-5984-012E-7C458A36EBBA}"/>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109" name="TextBox 108">
                <a:extLst>
                  <a:ext uri="{FF2B5EF4-FFF2-40B4-BE49-F238E27FC236}">
                    <a16:creationId xmlns:a16="http://schemas.microsoft.com/office/drawing/2014/main" id="{EC4B70BF-B9D3-8574-F10B-A91DD7676110}"/>
                  </a:ext>
                </a:extLst>
              </p:cNvPr>
              <p:cNvSpPr txBox="1"/>
              <p:nvPr/>
            </p:nvSpPr>
            <p:spPr>
              <a:xfrm>
                <a:off x="3629439" y="9662228"/>
                <a:ext cx="1050288" cy="230832"/>
              </a:xfrm>
              <a:prstGeom prst="rect">
                <a:avLst/>
              </a:prstGeom>
              <a:noFill/>
            </p:spPr>
            <p:txBody>
              <a:bodyPr wrap="none" rtlCol="0">
                <a:spAutoFit/>
              </a:bodyPr>
              <a:lstStyle/>
              <a:p>
                <a:r>
                  <a:rPr lang="en-US" sz="900" dirty="0"/>
                  <a:t>= Behind Schedule</a:t>
                </a:r>
                <a:endParaRPr lang="en-AU" sz="900" dirty="0"/>
              </a:p>
            </p:txBody>
          </p:sp>
          <p:sp>
            <p:nvSpPr>
              <p:cNvPr id="110" name="TextBox 109">
                <a:extLst>
                  <a:ext uri="{FF2B5EF4-FFF2-40B4-BE49-F238E27FC236}">
                    <a16:creationId xmlns:a16="http://schemas.microsoft.com/office/drawing/2014/main" id="{926B1075-4871-4864-56C0-091CFB51B775}"/>
                  </a:ext>
                </a:extLst>
              </p:cNvPr>
              <p:cNvSpPr txBox="1"/>
              <p:nvPr/>
            </p:nvSpPr>
            <p:spPr>
              <a:xfrm>
                <a:off x="2909359" y="9662228"/>
                <a:ext cx="688009" cy="230832"/>
              </a:xfrm>
              <a:prstGeom prst="rect">
                <a:avLst/>
              </a:prstGeom>
              <a:noFill/>
            </p:spPr>
            <p:txBody>
              <a:bodyPr wrap="none" rtlCol="0">
                <a:spAutoFit/>
              </a:bodyPr>
              <a:lstStyle/>
              <a:p>
                <a:r>
                  <a:rPr lang="en-US" sz="900" dirty="0"/>
                  <a:t>= Deferred</a:t>
                </a:r>
                <a:endParaRPr lang="en-AU" sz="900" dirty="0"/>
              </a:p>
            </p:txBody>
          </p:sp>
          <p:sp>
            <p:nvSpPr>
              <p:cNvPr id="111" name="Oval 306">
                <a:extLst>
                  <a:ext uri="{FF2B5EF4-FFF2-40B4-BE49-F238E27FC236}">
                    <a16:creationId xmlns:a16="http://schemas.microsoft.com/office/drawing/2014/main" id="{7B2B5B9D-2C97-9239-51DC-85EC1D73A74F}"/>
                  </a:ext>
                </a:extLst>
              </p:cNvPr>
              <p:cNvSpPr>
                <a:spLocks noChangeAspect="1"/>
              </p:cNvSpPr>
              <p:nvPr/>
            </p:nvSpPr>
            <p:spPr>
              <a:xfrm>
                <a:off x="2837351"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12" name="Straight Arrow Connector 111">
                <a:extLst>
                  <a:ext uri="{FF2B5EF4-FFF2-40B4-BE49-F238E27FC236}">
                    <a16:creationId xmlns:a16="http://schemas.microsoft.com/office/drawing/2014/main" id="{D8F751BC-EAF0-84E1-9426-F9A86BE30BC0}"/>
                  </a:ext>
                </a:extLst>
              </p:cNvPr>
              <p:cNvCxnSpPr/>
              <p:nvPr/>
            </p:nvCxnSpPr>
            <p:spPr>
              <a:xfrm>
                <a:off x="2861975" y="9777644"/>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9E1A1877-99F3-9EDE-401D-E83301240F1D}"/>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100" name="Picture 99" descr="File:Check mark 23x20 02.svg - Wikipedia">
              <a:extLst>
                <a:ext uri="{FF2B5EF4-FFF2-40B4-BE49-F238E27FC236}">
                  <a16:creationId xmlns:a16="http://schemas.microsoft.com/office/drawing/2014/main" id="{5999A249-5E5A-7A77-873A-E4928A5DF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3" name="Group 2">
            <a:extLst>
              <a:ext uri="{FF2B5EF4-FFF2-40B4-BE49-F238E27FC236}">
                <a16:creationId xmlns:a16="http://schemas.microsoft.com/office/drawing/2014/main" id="{D9B03066-C014-1161-E8F0-C3ED3EF5079C}"/>
              </a:ext>
            </a:extLst>
          </p:cNvPr>
          <p:cNvGrpSpPr/>
          <p:nvPr/>
        </p:nvGrpSpPr>
        <p:grpSpPr>
          <a:xfrm>
            <a:off x="245337" y="971180"/>
            <a:ext cx="180000" cy="180000"/>
            <a:chOff x="5566528" y="9680038"/>
            <a:chExt cx="180000" cy="180000"/>
          </a:xfrm>
        </p:grpSpPr>
        <p:sp>
          <p:nvSpPr>
            <p:cNvPr id="6" name="Oval 5">
              <a:extLst>
                <a:ext uri="{FF2B5EF4-FFF2-40B4-BE49-F238E27FC236}">
                  <a16:creationId xmlns:a16="http://schemas.microsoft.com/office/drawing/2014/main" id="{F04D35B7-CEF6-FE76-C040-BD007CB4A047}"/>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181">
              <a:extLst>
                <a:ext uri="{FF2B5EF4-FFF2-40B4-BE49-F238E27FC236}">
                  <a16:creationId xmlns:a16="http://schemas.microsoft.com/office/drawing/2014/main" id="{58335662-B62B-D616-4D94-184485F48ACD}"/>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8" name="Rectangle 17">
            <a:extLst>
              <a:ext uri="{FF2B5EF4-FFF2-40B4-BE49-F238E27FC236}">
                <a16:creationId xmlns:a16="http://schemas.microsoft.com/office/drawing/2014/main" id="{E74B8B27-E9DF-835A-6ED1-3A4E3E92A8FF}"/>
              </a:ext>
            </a:extLst>
          </p:cNvPr>
          <p:cNvSpPr/>
          <p:nvPr/>
        </p:nvSpPr>
        <p:spPr>
          <a:xfrm>
            <a:off x="166479" y="3939946"/>
            <a:ext cx="6527526" cy="1099865"/>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DFAB3CD3-0E12-68D8-BEBF-A6BD8DF4F9F6}"/>
              </a:ext>
            </a:extLst>
          </p:cNvPr>
          <p:cNvSpPr txBox="1"/>
          <p:nvPr/>
        </p:nvSpPr>
        <p:spPr>
          <a:xfrm>
            <a:off x="214702" y="3939946"/>
            <a:ext cx="1918154" cy="307777"/>
          </a:xfrm>
          <a:prstGeom prst="rect">
            <a:avLst/>
          </a:prstGeom>
          <a:noFill/>
        </p:spPr>
        <p:txBody>
          <a:bodyPr wrap="none" rtlCol="0">
            <a:spAutoFit/>
          </a:bodyPr>
          <a:lstStyle/>
          <a:p>
            <a:r>
              <a:rPr lang="en-US" sz="1400" b="1" dirty="0">
                <a:solidFill>
                  <a:schemeClr val="accent6">
                    <a:lumMod val="75000"/>
                  </a:schemeClr>
                </a:solidFill>
              </a:rPr>
              <a:t>Performance Indicators</a:t>
            </a:r>
            <a:endParaRPr lang="en-AU" sz="1400" b="1" dirty="0">
              <a:solidFill>
                <a:schemeClr val="accent6">
                  <a:lumMod val="75000"/>
                </a:schemeClr>
              </a:solidFill>
            </a:endParaRPr>
          </a:p>
        </p:txBody>
      </p:sp>
      <p:sp>
        <p:nvSpPr>
          <p:cNvPr id="20" name="Rectangle 19">
            <a:extLst>
              <a:ext uri="{FF2B5EF4-FFF2-40B4-BE49-F238E27FC236}">
                <a16:creationId xmlns:a16="http://schemas.microsoft.com/office/drawing/2014/main" id="{E5ED1EFC-AB4B-946C-DC13-878CBA79F2B9}"/>
              </a:ext>
            </a:extLst>
          </p:cNvPr>
          <p:cNvSpPr/>
          <p:nvPr/>
        </p:nvSpPr>
        <p:spPr>
          <a:xfrm>
            <a:off x="3542633" y="4358561"/>
            <a:ext cx="3036264" cy="1976488"/>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62FC73C0-1007-DAA7-4426-FD0C495DB2D4}"/>
              </a:ext>
            </a:extLst>
          </p:cNvPr>
          <p:cNvSpPr/>
          <p:nvPr/>
        </p:nvSpPr>
        <p:spPr>
          <a:xfrm>
            <a:off x="3560955" y="4369461"/>
            <a:ext cx="2736446"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Delivery of capital works program</a:t>
            </a:r>
            <a:endParaRPr lang="en-AU" sz="1100" b="1" dirty="0">
              <a:solidFill>
                <a:schemeClr val="accent1"/>
              </a:solidFill>
              <a:effectLst/>
              <a:latin typeface="Garamond"/>
              <a:ea typeface="Times New Roman"/>
              <a:cs typeface="Times New Roman"/>
            </a:endParaRPr>
          </a:p>
        </p:txBody>
      </p:sp>
      <p:graphicFrame>
        <p:nvGraphicFramePr>
          <p:cNvPr id="22" name="Chart 21">
            <a:extLst>
              <a:ext uri="{FF2B5EF4-FFF2-40B4-BE49-F238E27FC236}">
                <a16:creationId xmlns:a16="http://schemas.microsoft.com/office/drawing/2014/main" id="{E154F79A-3E7C-6797-9EBA-5523A0984888}"/>
              </a:ext>
            </a:extLst>
          </p:cNvPr>
          <p:cNvGraphicFramePr>
            <a:graphicFrameLocks noChangeAspect="1"/>
          </p:cNvGraphicFramePr>
          <p:nvPr>
            <p:extLst>
              <p:ext uri="{D42A27DB-BD31-4B8C-83A1-F6EECF244321}">
                <p14:modId xmlns:p14="http://schemas.microsoft.com/office/powerpoint/2010/main" val="3904592203"/>
              </p:ext>
            </p:extLst>
          </p:nvPr>
        </p:nvGraphicFramePr>
        <p:xfrm>
          <a:off x="3911814" y="4629289"/>
          <a:ext cx="780328" cy="78052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83C34075-66E6-8481-D2E8-F0E6672A4129}"/>
              </a:ext>
            </a:extLst>
          </p:cNvPr>
          <p:cNvSpPr txBox="1"/>
          <p:nvPr/>
        </p:nvSpPr>
        <p:spPr>
          <a:xfrm>
            <a:off x="4116056" y="4883599"/>
            <a:ext cx="552039" cy="261610"/>
          </a:xfrm>
          <a:prstGeom prst="rect">
            <a:avLst/>
          </a:prstGeom>
          <a:noFill/>
        </p:spPr>
        <p:txBody>
          <a:bodyPr wrap="square" rtlCol="0">
            <a:spAutoFit/>
          </a:bodyPr>
          <a:lstStyle/>
          <a:p>
            <a:r>
              <a:rPr lang="en-AU" sz="1050" b="1" dirty="0"/>
              <a:t>TBD</a:t>
            </a:r>
          </a:p>
        </p:txBody>
      </p:sp>
      <p:sp>
        <p:nvSpPr>
          <p:cNvPr id="33" name="TextBox 32">
            <a:extLst>
              <a:ext uri="{FF2B5EF4-FFF2-40B4-BE49-F238E27FC236}">
                <a16:creationId xmlns:a16="http://schemas.microsoft.com/office/drawing/2014/main" id="{0F722686-7254-33A9-09F3-DCA59C8C7B97}"/>
              </a:ext>
            </a:extLst>
          </p:cNvPr>
          <p:cNvSpPr txBox="1"/>
          <p:nvPr/>
        </p:nvSpPr>
        <p:spPr>
          <a:xfrm>
            <a:off x="3423260" y="4692889"/>
            <a:ext cx="660085" cy="415498"/>
          </a:xfrm>
          <a:prstGeom prst="rect">
            <a:avLst/>
          </a:prstGeom>
          <a:noFill/>
        </p:spPr>
        <p:txBody>
          <a:bodyPr wrap="square" rtlCol="0">
            <a:spAutoFit/>
          </a:bodyPr>
          <a:lstStyle/>
          <a:p>
            <a:pPr algn="r"/>
            <a:r>
              <a:rPr lang="en-AU" sz="1050" i="1" dirty="0">
                <a:solidFill>
                  <a:srgbClr val="C00000"/>
                </a:solidFill>
              </a:rPr>
              <a:t>Target </a:t>
            </a:r>
          </a:p>
          <a:p>
            <a:pPr algn="r"/>
            <a:r>
              <a:rPr lang="en-AU" sz="1050" i="1" dirty="0">
                <a:solidFill>
                  <a:srgbClr val="C00000"/>
                </a:solidFill>
              </a:rPr>
              <a:t>≥ 90% </a:t>
            </a:r>
          </a:p>
        </p:txBody>
      </p:sp>
      <p:cxnSp>
        <p:nvCxnSpPr>
          <p:cNvPr id="34" name="Straight Connector 33">
            <a:extLst>
              <a:ext uri="{FF2B5EF4-FFF2-40B4-BE49-F238E27FC236}">
                <a16:creationId xmlns:a16="http://schemas.microsoft.com/office/drawing/2014/main" id="{B23C12A0-E971-DCE4-78F8-E1AC7B6CC377}"/>
              </a:ext>
            </a:extLst>
          </p:cNvPr>
          <p:cNvCxnSpPr/>
          <p:nvPr/>
        </p:nvCxnSpPr>
        <p:spPr>
          <a:xfrm>
            <a:off x="4150678" y="4821908"/>
            <a:ext cx="44712" cy="476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484A392-58F9-54AF-6D17-D5EE60C8D1CB}"/>
              </a:ext>
            </a:extLst>
          </p:cNvPr>
          <p:cNvCxnSpPr/>
          <p:nvPr/>
        </p:nvCxnSpPr>
        <p:spPr>
          <a:xfrm flipH="1">
            <a:off x="4047135" y="4821718"/>
            <a:ext cx="11895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1FA3CD-42E3-F4DA-A623-AB1C3249EE4D}"/>
              </a:ext>
            </a:extLst>
          </p:cNvPr>
          <p:cNvSpPr txBox="1"/>
          <p:nvPr/>
        </p:nvSpPr>
        <p:spPr>
          <a:xfrm>
            <a:off x="3645284" y="5604079"/>
            <a:ext cx="2800479" cy="400110"/>
          </a:xfrm>
          <a:prstGeom prst="rect">
            <a:avLst/>
          </a:prstGeom>
          <a:noFill/>
        </p:spPr>
        <p:txBody>
          <a:bodyPr wrap="square" rtlCol="0">
            <a:spAutoFit/>
          </a:bodyPr>
          <a:lstStyle/>
          <a:p>
            <a:r>
              <a:rPr lang="en-US" sz="1000" dirty="0"/>
              <a:t>​​Calculations still in progress due to some system abnormalities.</a:t>
            </a:r>
            <a:endParaRPr lang="en-US" sz="1000" dirty="0">
              <a:effectLst/>
            </a:endParaRPr>
          </a:p>
        </p:txBody>
      </p:sp>
      <p:sp>
        <p:nvSpPr>
          <p:cNvPr id="37" name="Rectangle 36">
            <a:extLst>
              <a:ext uri="{FF2B5EF4-FFF2-40B4-BE49-F238E27FC236}">
                <a16:creationId xmlns:a16="http://schemas.microsoft.com/office/drawing/2014/main" id="{A9E7FA07-919E-A1C8-B695-351AB4871472}"/>
              </a:ext>
            </a:extLst>
          </p:cNvPr>
          <p:cNvSpPr/>
          <p:nvPr/>
        </p:nvSpPr>
        <p:spPr>
          <a:xfrm>
            <a:off x="280393" y="4359473"/>
            <a:ext cx="3020494" cy="2907133"/>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sp>
        <p:nvSpPr>
          <p:cNvPr id="38" name="Rectangle 37">
            <a:extLst>
              <a:ext uri="{FF2B5EF4-FFF2-40B4-BE49-F238E27FC236}">
                <a16:creationId xmlns:a16="http://schemas.microsoft.com/office/drawing/2014/main" id="{75712142-C68D-87F5-3792-368A688B4232}"/>
              </a:ext>
            </a:extLst>
          </p:cNvPr>
          <p:cNvSpPr/>
          <p:nvPr/>
        </p:nvSpPr>
        <p:spPr>
          <a:xfrm>
            <a:off x="298715" y="4370372"/>
            <a:ext cx="2736446"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Operational tasks completed within the Civil Zone Maintenance Program</a:t>
            </a:r>
            <a:endParaRPr lang="en-AU" sz="1100" b="1" dirty="0">
              <a:solidFill>
                <a:schemeClr val="accent1"/>
              </a:solidFill>
              <a:effectLst/>
              <a:latin typeface="Garamond"/>
              <a:ea typeface="Times New Roman"/>
              <a:cs typeface="Times New Roman"/>
            </a:endParaRPr>
          </a:p>
        </p:txBody>
      </p:sp>
      <p:graphicFrame>
        <p:nvGraphicFramePr>
          <p:cNvPr id="39" name="Chart 38">
            <a:extLst>
              <a:ext uri="{FF2B5EF4-FFF2-40B4-BE49-F238E27FC236}">
                <a16:creationId xmlns:a16="http://schemas.microsoft.com/office/drawing/2014/main" id="{31664D98-6A1B-7AC3-3016-9684D28B222A}"/>
              </a:ext>
            </a:extLst>
          </p:cNvPr>
          <p:cNvGraphicFramePr>
            <a:graphicFrameLocks noChangeAspect="1"/>
          </p:cNvGraphicFramePr>
          <p:nvPr>
            <p:extLst>
              <p:ext uri="{D42A27DB-BD31-4B8C-83A1-F6EECF244321}">
                <p14:modId xmlns:p14="http://schemas.microsoft.com/office/powerpoint/2010/main" val="1303707418"/>
              </p:ext>
            </p:extLst>
          </p:nvPr>
        </p:nvGraphicFramePr>
        <p:xfrm>
          <a:off x="649574" y="4778699"/>
          <a:ext cx="780328" cy="780526"/>
        </p:xfrm>
        <a:graphic>
          <a:graphicData uri="http://schemas.openxmlformats.org/drawingml/2006/chart">
            <c:chart xmlns:c="http://schemas.openxmlformats.org/drawingml/2006/chart" xmlns:r="http://schemas.openxmlformats.org/officeDocument/2006/relationships" r:id="rId7"/>
          </a:graphicData>
        </a:graphic>
      </p:graphicFrame>
      <p:sp>
        <p:nvSpPr>
          <p:cNvPr id="40" name="TextBox 39">
            <a:extLst>
              <a:ext uri="{FF2B5EF4-FFF2-40B4-BE49-F238E27FC236}">
                <a16:creationId xmlns:a16="http://schemas.microsoft.com/office/drawing/2014/main" id="{0F6043FA-E4EF-74AA-92E4-8EB966BDD29B}"/>
              </a:ext>
            </a:extLst>
          </p:cNvPr>
          <p:cNvSpPr txBox="1"/>
          <p:nvPr/>
        </p:nvSpPr>
        <p:spPr>
          <a:xfrm>
            <a:off x="821105" y="5040061"/>
            <a:ext cx="552039" cy="261610"/>
          </a:xfrm>
          <a:prstGeom prst="rect">
            <a:avLst/>
          </a:prstGeom>
          <a:noFill/>
        </p:spPr>
        <p:txBody>
          <a:bodyPr wrap="square" rtlCol="0">
            <a:spAutoFit/>
          </a:bodyPr>
          <a:lstStyle/>
          <a:p>
            <a:r>
              <a:rPr lang="en-AU" sz="1050" b="1" dirty="0"/>
              <a:t>50%</a:t>
            </a:r>
          </a:p>
        </p:txBody>
      </p:sp>
      <p:sp>
        <p:nvSpPr>
          <p:cNvPr id="41" name="TextBox 40">
            <a:extLst>
              <a:ext uri="{FF2B5EF4-FFF2-40B4-BE49-F238E27FC236}">
                <a16:creationId xmlns:a16="http://schemas.microsoft.com/office/drawing/2014/main" id="{FDBF744C-1441-99DD-18EA-31D7BFF3F337}"/>
              </a:ext>
            </a:extLst>
          </p:cNvPr>
          <p:cNvSpPr txBox="1"/>
          <p:nvPr/>
        </p:nvSpPr>
        <p:spPr>
          <a:xfrm>
            <a:off x="161020" y="4842299"/>
            <a:ext cx="660085" cy="415498"/>
          </a:xfrm>
          <a:prstGeom prst="rect">
            <a:avLst/>
          </a:prstGeom>
          <a:noFill/>
        </p:spPr>
        <p:txBody>
          <a:bodyPr wrap="square" rtlCol="0">
            <a:spAutoFit/>
          </a:bodyPr>
          <a:lstStyle/>
          <a:p>
            <a:pPr algn="r"/>
            <a:r>
              <a:rPr lang="en-AU" sz="1050" i="1" dirty="0">
                <a:solidFill>
                  <a:srgbClr val="C00000"/>
                </a:solidFill>
              </a:rPr>
              <a:t>Target </a:t>
            </a:r>
          </a:p>
          <a:p>
            <a:pPr algn="r"/>
            <a:r>
              <a:rPr lang="en-AU" sz="1050" i="1" dirty="0">
                <a:solidFill>
                  <a:srgbClr val="C00000"/>
                </a:solidFill>
              </a:rPr>
              <a:t>≥ 80% </a:t>
            </a:r>
          </a:p>
        </p:txBody>
      </p:sp>
      <p:cxnSp>
        <p:nvCxnSpPr>
          <p:cNvPr id="42" name="Straight Connector 41">
            <a:extLst>
              <a:ext uri="{FF2B5EF4-FFF2-40B4-BE49-F238E27FC236}">
                <a16:creationId xmlns:a16="http://schemas.microsoft.com/office/drawing/2014/main" id="{24764BBF-1FA6-AAC1-648C-56CA7582579D}"/>
              </a:ext>
            </a:extLst>
          </p:cNvPr>
          <p:cNvCxnSpPr/>
          <p:nvPr/>
        </p:nvCxnSpPr>
        <p:spPr>
          <a:xfrm flipH="1" flipV="1">
            <a:off x="800309" y="5069998"/>
            <a:ext cx="85888" cy="43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EF11010-7EA2-7E17-3E50-B330E48EA532}"/>
              </a:ext>
            </a:extLst>
          </p:cNvPr>
          <p:cNvSpPr txBox="1"/>
          <p:nvPr/>
        </p:nvSpPr>
        <p:spPr>
          <a:xfrm>
            <a:off x="390177" y="5627163"/>
            <a:ext cx="2869448" cy="1631216"/>
          </a:xfrm>
          <a:prstGeom prst="rect">
            <a:avLst/>
          </a:prstGeom>
          <a:noFill/>
        </p:spPr>
        <p:txBody>
          <a:bodyPr wrap="square" rtlCol="0">
            <a:spAutoFit/>
          </a:bodyPr>
          <a:lstStyle/>
          <a:p>
            <a:r>
              <a:rPr lang="en-US" sz="1000" dirty="0">
                <a:effectLst/>
              </a:rPr>
              <a:t>Due to a reduction in </a:t>
            </a:r>
            <a:r>
              <a:rPr lang="en-US" sz="1000" dirty="0" err="1">
                <a:effectLst/>
              </a:rPr>
              <a:t>labour</a:t>
            </a:r>
            <a:r>
              <a:rPr lang="en-US" sz="1000" dirty="0">
                <a:effectLst/>
              </a:rPr>
              <a:t> resources, work crews have been combined to ensure adequate staffing levels in a team but resulting in less crews overall. </a:t>
            </a:r>
            <a:r>
              <a:rPr lang="en-US" sz="1000" dirty="0"/>
              <a:t>Current priorities are on high risk and/or reactive tasks rather than planned maintenance. </a:t>
            </a:r>
            <a:r>
              <a:rPr lang="en-US" sz="1000" dirty="0">
                <a:effectLst/>
              </a:rPr>
              <a:t> </a:t>
            </a:r>
            <a:r>
              <a:rPr lang="en-US" sz="1000" dirty="0"/>
              <a:t>Aggressive recruitment is underway to try and fill these vacancies, as well as actively backfilling vacancies with </a:t>
            </a:r>
            <a:r>
              <a:rPr lang="en-US" sz="1000" dirty="0" err="1"/>
              <a:t>labour</a:t>
            </a:r>
            <a:r>
              <a:rPr lang="en-US" sz="1000" dirty="0"/>
              <a:t> hire when available.  Once all teams are adequately resourced we will be able to refocus on planned works.</a:t>
            </a:r>
            <a:endParaRPr lang="en-US" sz="1000" dirty="0">
              <a:effectLst/>
            </a:endParaRPr>
          </a:p>
        </p:txBody>
      </p:sp>
      <p:graphicFrame>
        <p:nvGraphicFramePr>
          <p:cNvPr id="44" name="Chart 43">
            <a:extLst>
              <a:ext uri="{FF2B5EF4-FFF2-40B4-BE49-F238E27FC236}">
                <a16:creationId xmlns:a16="http://schemas.microsoft.com/office/drawing/2014/main" id="{BF5947D0-F59F-DE35-A157-4D3E578CF877}"/>
              </a:ext>
            </a:extLst>
          </p:cNvPr>
          <p:cNvGraphicFramePr/>
          <p:nvPr>
            <p:extLst>
              <p:ext uri="{D42A27DB-BD31-4B8C-83A1-F6EECF244321}">
                <p14:modId xmlns:p14="http://schemas.microsoft.com/office/powerpoint/2010/main" val="2468584293"/>
              </p:ext>
            </p:extLst>
          </p:nvPr>
        </p:nvGraphicFramePr>
        <p:xfrm>
          <a:off x="4850617" y="4684424"/>
          <a:ext cx="1459847" cy="9304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5" name="Chart 44">
            <a:extLst>
              <a:ext uri="{FF2B5EF4-FFF2-40B4-BE49-F238E27FC236}">
                <a16:creationId xmlns:a16="http://schemas.microsoft.com/office/drawing/2014/main" id="{A89D0C69-FDEB-842E-E4C9-CCA257D95308}"/>
              </a:ext>
            </a:extLst>
          </p:cNvPr>
          <p:cNvGraphicFramePr/>
          <p:nvPr>
            <p:extLst>
              <p:ext uri="{D42A27DB-BD31-4B8C-83A1-F6EECF244321}">
                <p14:modId xmlns:p14="http://schemas.microsoft.com/office/powerpoint/2010/main" val="1917760556"/>
              </p:ext>
            </p:extLst>
          </p:nvPr>
        </p:nvGraphicFramePr>
        <p:xfrm>
          <a:off x="1532761" y="4795225"/>
          <a:ext cx="1459847" cy="930488"/>
        </p:xfrm>
        <a:graphic>
          <a:graphicData uri="http://schemas.openxmlformats.org/drawingml/2006/chart">
            <c:chart xmlns:c="http://schemas.openxmlformats.org/drawingml/2006/chart" xmlns:r="http://schemas.openxmlformats.org/officeDocument/2006/relationships" r:id="rId9"/>
          </a:graphicData>
        </a:graphic>
      </p:graphicFrame>
      <p:sp>
        <p:nvSpPr>
          <p:cNvPr id="46" name="Rectangle 45">
            <a:extLst>
              <a:ext uri="{FF2B5EF4-FFF2-40B4-BE49-F238E27FC236}">
                <a16:creationId xmlns:a16="http://schemas.microsoft.com/office/drawing/2014/main" id="{41362E49-380C-2F8C-8635-8CD75BB089D3}"/>
              </a:ext>
            </a:extLst>
          </p:cNvPr>
          <p:cNvSpPr/>
          <p:nvPr/>
        </p:nvSpPr>
        <p:spPr>
          <a:xfrm>
            <a:off x="3570483" y="6438220"/>
            <a:ext cx="2999010" cy="2441091"/>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47" name="Chart 46">
            <a:extLst>
              <a:ext uri="{FF2B5EF4-FFF2-40B4-BE49-F238E27FC236}">
                <a16:creationId xmlns:a16="http://schemas.microsoft.com/office/drawing/2014/main" id="{EBC0C9F7-66D6-A307-9E6A-8A6F3C0058FD}"/>
              </a:ext>
            </a:extLst>
          </p:cNvPr>
          <p:cNvGraphicFramePr>
            <a:graphicFrameLocks noChangeAspect="1"/>
          </p:cNvGraphicFramePr>
          <p:nvPr>
            <p:extLst>
              <p:ext uri="{D42A27DB-BD31-4B8C-83A1-F6EECF244321}">
                <p14:modId xmlns:p14="http://schemas.microsoft.com/office/powerpoint/2010/main" val="141661263"/>
              </p:ext>
            </p:extLst>
          </p:nvPr>
        </p:nvGraphicFramePr>
        <p:xfrm>
          <a:off x="3955273" y="7005404"/>
          <a:ext cx="796320" cy="796521"/>
        </p:xfrm>
        <a:graphic>
          <a:graphicData uri="http://schemas.openxmlformats.org/drawingml/2006/chart">
            <c:chart xmlns:c="http://schemas.openxmlformats.org/drawingml/2006/chart" xmlns:r="http://schemas.openxmlformats.org/officeDocument/2006/relationships" r:id="rId10"/>
          </a:graphicData>
        </a:graphic>
      </p:graphicFrame>
      <p:cxnSp>
        <p:nvCxnSpPr>
          <p:cNvPr id="48" name="Straight Connector 47">
            <a:extLst>
              <a:ext uri="{FF2B5EF4-FFF2-40B4-BE49-F238E27FC236}">
                <a16:creationId xmlns:a16="http://schemas.microsoft.com/office/drawing/2014/main" id="{8113AFBF-CDA3-E3DF-B48C-A4E87CD8AC4A}"/>
              </a:ext>
            </a:extLst>
          </p:cNvPr>
          <p:cNvCxnSpPr/>
          <p:nvPr/>
        </p:nvCxnSpPr>
        <p:spPr>
          <a:xfrm>
            <a:off x="4347861" y="7149066"/>
            <a:ext cx="0" cy="658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10C7506-E11B-DC5A-E7E2-A0C865301A7A}"/>
              </a:ext>
            </a:extLst>
          </p:cNvPr>
          <p:cNvSpPr txBox="1"/>
          <p:nvPr/>
        </p:nvSpPr>
        <p:spPr>
          <a:xfrm>
            <a:off x="3640711" y="6953057"/>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100%</a:t>
            </a:r>
          </a:p>
        </p:txBody>
      </p:sp>
      <p:sp>
        <p:nvSpPr>
          <p:cNvPr id="50" name="Rectangle 49">
            <a:extLst>
              <a:ext uri="{FF2B5EF4-FFF2-40B4-BE49-F238E27FC236}">
                <a16:creationId xmlns:a16="http://schemas.microsoft.com/office/drawing/2014/main" id="{9743B937-F94A-0F24-23BE-342B6CBC974F}"/>
              </a:ext>
            </a:extLst>
          </p:cNvPr>
          <p:cNvSpPr/>
          <p:nvPr/>
        </p:nvSpPr>
        <p:spPr>
          <a:xfrm>
            <a:off x="3502976" y="6456649"/>
            <a:ext cx="3122344"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Compliance inspections completed within 10 business days of development completion notification</a:t>
            </a:r>
            <a:endParaRPr lang="en-AU" sz="1100" b="1" dirty="0">
              <a:solidFill>
                <a:schemeClr val="accent1"/>
              </a:solidFill>
              <a:effectLst/>
              <a:latin typeface="Garamond"/>
              <a:ea typeface="Times New Roman"/>
              <a:cs typeface="Times New Roman"/>
            </a:endParaRPr>
          </a:p>
        </p:txBody>
      </p:sp>
      <p:sp>
        <p:nvSpPr>
          <p:cNvPr id="51" name="TextBox 50">
            <a:extLst>
              <a:ext uri="{FF2B5EF4-FFF2-40B4-BE49-F238E27FC236}">
                <a16:creationId xmlns:a16="http://schemas.microsoft.com/office/drawing/2014/main" id="{2CDBFE93-6E2F-4DC3-E7AC-2D0BB7DB1398}"/>
              </a:ext>
            </a:extLst>
          </p:cNvPr>
          <p:cNvSpPr txBox="1"/>
          <p:nvPr/>
        </p:nvSpPr>
        <p:spPr>
          <a:xfrm>
            <a:off x="4017001" y="7266606"/>
            <a:ext cx="696159" cy="276999"/>
          </a:xfrm>
          <a:prstGeom prst="rect">
            <a:avLst/>
          </a:prstGeom>
          <a:noFill/>
        </p:spPr>
        <p:txBody>
          <a:bodyPr wrap="square" rtlCol="0">
            <a:spAutoFit/>
          </a:bodyPr>
          <a:lstStyle/>
          <a:p>
            <a:pPr algn="ctr"/>
            <a:r>
              <a:rPr lang="en-US" sz="1200" b="1" dirty="0">
                <a:solidFill>
                  <a:schemeClr val="tx2"/>
                </a:solidFill>
              </a:rPr>
              <a:t>90%</a:t>
            </a:r>
            <a:endParaRPr lang="en-AU" sz="1200" b="1" dirty="0">
              <a:solidFill>
                <a:schemeClr val="tx2"/>
              </a:solidFill>
            </a:endParaRPr>
          </a:p>
        </p:txBody>
      </p:sp>
      <p:graphicFrame>
        <p:nvGraphicFramePr>
          <p:cNvPr id="52" name="Chart 51">
            <a:extLst>
              <a:ext uri="{FF2B5EF4-FFF2-40B4-BE49-F238E27FC236}">
                <a16:creationId xmlns:a16="http://schemas.microsoft.com/office/drawing/2014/main" id="{8DABEB43-0B7D-A330-6B56-A07CFFEE93AB}"/>
              </a:ext>
            </a:extLst>
          </p:cNvPr>
          <p:cNvGraphicFramePr/>
          <p:nvPr>
            <p:extLst>
              <p:ext uri="{D42A27DB-BD31-4B8C-83A1-F6EECF244321}">
                <p14:modId xmlns:p14="http://schemas.microsoft.com/office/powerpoint/2010/main" val="1539835329"/>
              </p:ext>
            </p:extLst>
          </p:nvPr>
        </p:nvGraphicFramePr>
        <p:xfrm>
          <a:off x="4793816" y="7038329"/>
          <a:ext cx="1459847" cy="930488"/>
        </p:xfrm>
        <a:graphic>
          <a:graphicData uri="http://schemas.openxmlformats.org/drawingml/2006/chart">
            <c:chart xmlns:c="http://schemas.openxmlformats.org/drawingml/2006/chart" xmlns:r="http://schemas.openxmlformats.org/officeDocument/2006/relationships" r:id="rId11"/>
          </a:graphicData>
        </a:graphic>
      </p:graphicFrame>
      <p:grpSp>
        <p:nvGrpSpPr>
          <p:cNvPr id="53" name="Group 52">
            <a:extLst>
              <a:ext uri="{FF2B5EF4-FFF2-40B4-BE49-F238E27FC236}">
                <a16:creationId xmlns:a16="http://schemas.microsoft.com/office/drawing/2014/main" id="{BA5FF90E-545C-281C-B666-243F592EC547}"/>
              </a:ext>
            </a:extLst>
          </p:cNvPr>
          <p:cNvGrpSpPr/>
          <p:nvPr/>
        </p:nvGrpSpPr>
        <p:grpSpPr>
          <a:xfrm>
            <a:off x="142879" y="4282008"/>
            <a:ext cx="284400" cy="284400"/>
            <a:chOff x="3410859" y="819782"/>
            <a:chExt cx="284400" cy="284400"/>
          </a:xfrm>
        </p:grpSpPr>
        <p:sp>
          <p:nvSpPr>
            <p:cNvPr id="54" name="Oval 306">
              <a:extLst>
                <a:ext uri="{FF2B5EF4-FFF2-40B4-BE49-F238E27FC236}">
                  <a16:creationId xmlns:a16="http://schemas.microsoft.com/office/drawing/2014/main" id="{B007AD3C-3A02-579A-50F8-4AB1401492DE}"/>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5" name="Straight Connector 54">
              <a:extLst>
                <a:ext uri="{FF2B5EF4-FFF2-40B4-BE49-F238E27FC236}">
                  <a16:creationId xmlns:a16="http://schemas.microsoft.com/office/drawing/2014/main" id="{AA9DD703-3394-EB05-A2A8-997927E32A66}"/>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AB7D3D44-11F5-A4B5-C8A3-1A5F9E36662E}"/>
              </a:ext>
            </a:extLst>
          </p:cNvPr>
          <p:cNvSpPr txBox="1"/>
          <p:nvPr/>
        </p:nvSpPr>
        <p:spPr>
          <a:xfrm>
            <a:off x="3649868" y="7802919"/>
            <a:ext cx="2818200" cy="1015663"/>
          </a:xfrm>
          <a:prstGeom prst="rect">
            <a:avLst/>
          </a:prstGeom>
          <a:noFill/>
        </p:spPr>
        <p:txBody>
          <a:bodyPr wrap="square" rtlCol="0">
            <a:spAutoFit/>
          </a:bodyPr>
          <a:lstStyle/>
          <a:p>
            <a:r>
              <a:rPr lang="en-US" sz="1000" dirty="0"/>
              <a:t>31 Development Completion notifications were received in Quarter 3 with 90% of inspections undertaken within 10 business days of receipt of notification.  The three that were outside of the 10 days were over the Christmas holiday period and home owners were unavailable for inspections..</a:t>
            </a:r>
            <a:endParaRPr lang="en-US" sz="1000" dirty="0">
              <a:effectLst/>
            </a:endParaRPr>
          </a:p>
        </p:txBody>
      </p:sp>
      <p:grpSp>
        <p:nvGrpSpPr>
          <p:cNvPr id="63" name="Group 62">
            <a:extLst>
              <a:ext uri="{FF2B5EF4-FFF2-40B4-BE49-F238E27FC236}">
                <a16:creationId xmlns:a16="http://schemas.microsoft.com/office/drawing/2014/main" id="{6636017D-7FA8-DC17-66B1-FD42AE3FBA85}"/>
              </a:ext>
            </a:extLst>
          </p:cNvPr>
          <p:cNvGrpSpPr/>
          <p:nvPr/>
        </p:nvGrpSpPr>
        <p:grpSpPr>
          <a:xfrm>
            <a:off x="2820146" y="9464155"/>
            <a:ext cx="3817531" cy="232743"/>
            <a:chOff x="3415669" y="3084284"/>
            <a:chExt cx="3817531" cy="232743"/>
          </a:xfrm>
        </p:grpSpPr>
        <p:grpSp>
          <p:nvGrpSpPr>
            <p:cNvPr id="64" name="Group 63">
              <a:extLst>
                <a:ext uri="{FF2B5EF4-FFF2-40B4-BE49-F238E27FC236}">
                  <a16:creationId xmlns:a16="http://schemas.microsoft.com/office/drawing/2014/main" id="{8ABF81BD-A520-DEBD-DCB0-8B56913AB619}"/>
                </a:ext>
              </a:extLst>
            </p:cNvPr>
            <p:cNvGrpSpPr/>
            <p:nvPr/>
          </p:nvGrpSpPr>
          <p:grpSpPr>
            <a:xfrm>
              <a:off x="3415669" y="3085878"/>
              <a:ext cx="2462672" cy="231149"/>
              <a:chOff x="749119" y="9661911"/>
              <a:chExt cx="2462672" cy="231149"/>
            </a:xfrm>
          </p:grpSpPr>
          <p:sp>
            <p:nvSpPr>
              <p:cNvPr id="72" name="Rounded Rectangle 198">
                <a:extLst>
                  <a:ext uri="{FF2B5EF4-FFF2-40B4-BE49-F238E27FC236}">
                    <a16:creationId xmlns:a16="http://schemas.microsoft.com/office/drawing/2014/main" id="{1EA8F93A-0282-3B79-A26C-50891FE277DA}"/>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3" name="TextBox 72">
                <a:extLst>
                  <a:ext uri="{FF2B5EF4-FFF2-40B4-BE49-F238E27FC236}">
                    <a16:creationId xmlns:a16="http://schemas.microsoft.com/office/drawing/2014/main" id="{38AC6CF2-67DA-831F-6401-E887C8A92FB0}"/>
                  </a:ext>
                </a:extLst>
              </p:cNvPr>
              <p:cNvSpPr txBox="1"/>
              <p:nvPr/>
            </p:nvSpPr>
            <p:spPr>
              <a:xfrm>
                <a:off x="1356353" y="9662228"/>
                <a:ext cx="790601" cy="230832"/>
              </a:xfrm>
              <a:prstGeom prst="rect">
                <a:avLst/>
              </a:prstGeom>
              <a:noFill/>
            </p:spPr>
            <p:txBody>
              <a:bodyPr wrap="none" rtlCol="0">
                <a:spAutoFit/>
              </a:bodyPr>
              <a:lstStyle/>
              <a:p>
                <a:r>
                  <a:rPr lang="en-US" sz="900" dirty="0"/>
                  <a:t>= Target Met</a:t>
                </a:r>
                <a:endParaRPr lang="en-AU" sz="900" dirty="0"/>
              </a:p>
            </p:txBody>
          </p:sp>
          <p:sp>
            <p:nvSpPr>
              <p:cNvPr id="74" name="TextBox 73">
                <a:extLst>
                  <a:ext uri="{FF2B5EF4-FFF2-40B4-BE49-F238E27FC236}">
                    <a16:creationId xmlns:a16="http://schemas.microsoft.com/office/drawing/2014/main" id="{B8E7C9D6-9CEF-4DCD-F36A-A9274193BFD2}"/>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75" name="TextBox 74">
                <a:extLst>
                  <a:ext uri="{FF2B5EF4-FFF2-40B4-BE49-F238E27FC236}">
                    <a16:creationId xmlns:a16="http://schemas.microsoft.com/office/drawing/2014/main" id="{3FC033F8-E60C-5E54-7359-F14986AE024A}"/>
                  </a:ext>
                </a:extLst>
              </p:cNvPr>
              <p:cNvSpPr txBox="1"/>
              <p:nvPr/>
            </p:nvSpPr>
            <p:spPr>
              <a:xfrm>
                <a:off x="2241654" y="9661911"/>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65" name="Group 64">
              <a:extLst>
                <a:ext uri="{FF2B5EF4-FFF2-40B4-BE49-F238E27FC236}">
                  <a16:creationId xmlns:a16="http://schemas.microsoft.com/office/drawing/2014/main" id="{E0727A6F-9B10-5601-A1AD-556DE37FC470}"/>
                </a:ext>
              </a:extLst>
            </p:cNvPr>
            <p:cNvGrpSpPr>
              <a:grpSpLocks noChangeAspect="1"/>
            </p:cNvGrpSpPr>
            <p:nvPr/>
          </p:nvGrpSpPr>
          <p:grpSpPr>
            <a:xfrm>
              <a:off x="3926817" y="3130538"/>
              <a:ext cx="160700" cy="144000"/>
              <a:chOff x="3343061" y="6674708"/>
              <a:chExt cx="1098164" cy="1098164"/>
            </a:xfrm>
          </p:grpSpPr>
          <p:sp>
            <p:nvSpPr>
              <p:cNvPr id="70" name="Oval 69">
                <a:extLst>
                  <a:ext uri="{FF2B5EF4-FFF2-40B4-BE49-F238E27FC236}">
                    <a16:creationId xmlns:a16="http://schemas.microsoft.com/office/drawing/2014/main" id="{6DF00692-4D3C-284B-B9E0-0BBD29B44DAE}"/>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1" name="Rounded Rectangle 198">
                <a:extLst>
                  <a:ext uri="{FF2B5EF4-FFF2-40B4-BE49-F238E27FC236}">
                    <a16:creationId xmlns:a16="http://schemas.microsoft.com/office/drawing/2014/main" id="{2DDC103C-7EF2-C8D9-CEE1-820CD2A7F62D}"/>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6" name="Group 65">
              <a:extLst>
                <a:ext uri="{FF2B5EF4-FFF2-40B4-BE49-F238E27FC236}">
                  <a16:creationId xmlns:a16="http://schemas.microsoft.com/office/drawing/2014/main" id="{D8ED3226-7A69-F86C-92AE-FA9BCF536164}"/>
                </a:ext>
              </a:extLst>
            </p:cNvPr>
            <p:cNvGrpSpPr/>
            <p:nvPr/>
          </p:nvGrpSpPr>
          <p:grpSpPr>
            <a:xfrm>
              <a:off x="4825086" y="3120934"/>
              <a:ext cx="144000" cy="144000"/>
              <a:chOff x="3410859" y="819782"/>
              <a:chExt cx="284400" cy="284400"/>
            </a:xfrm>
          </p:grpSpPr>
          <p:sp>
            <p:nvSpPr>
              <p:cNvPr id="68" name="Oval 306">
                <a:extLst>
                  <a:ext uri="{FF2B5EF4-FFF2-40B4-BE49-F238E27FC236}">
                    <a16:creationId xmlns:a16="http://schemas.microsoft.com/office/drawing/2014/main" id="{88729E61-98C6-8D46-BF4D-9A4523A9D55A}"/>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9" name="Straight Connector 68">
                <a:extLst>
                  <a:ext uri="{FF2B5EF4-FFF2-40B4-BE49-F238E27FC236}">
                    <a16:creationId xmlns:a16="http://schemas.microsoft.com/office/drawing/2014/main" id="{103CED75-7257-77A8-B7A5-9B8D287C4791}"/>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61D4817A-E45E-F49F-61A3-4861B55680AE}"/>
                </a:ext>
              </a:extLst>
            </p:cNvPr>
            <p:cNvSpPr/>
            <p:nvPr/>
          </p:nvSpPr>
          <p:spPr>
            <a:xfrm>
              <a:off x="5830252" y="3084284"/>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grpSp>
      <p:grpSp>
        <p:nvGrpSpPr>
          <p:cNvPr id="28" name="Group 27">
            <a:extLst>
              <a:ext uri="{FF2B5EF4-FFF2-40B4-BE49-F238E27FC236}">
                <a16:creationId xmlns:a16="http://schemas.microsoft.com/office/drawing/2014/main" id="{41729B1F-CA34-27C0-AA51-4142EF83279D}"/>
              </a:ext>
            </a:extLst>
          </p:cNvPr>
          <p:cNvGrpSpPr/>
          <p:nvPr/>
        </p:nvGrpSpPr>
        <p:grpSpPr>
          <a:xfrm>
            <a:off x="3442867" y="4255390"/>
            <a:ext cx="284400" cy="284400"/>
            <a:chOff x="3410859" y="819782"/>
            <a:chExt cx="284400" cy="284400"/>
          </a:xfrm>
        </p:grpSpPr>
        <p:sp>
          <p:nvSpPr>
            <p:cNvPr id="29" name="Oval 306">
              <a:extLst>
                <a:ext uri="{FF2B5EF4-FFF2-40B4-BE49-F238E27FC236}">
                  <a16:creationId xmlns:a16="http://schemas.microsoft.com/office/drawing/2014/main" id="{AA614E0C-3349-F25A-F651-3174A3937D0D}"/>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1" name="Straight Connector 30">
              <a:extLst>
                <a:ext uri="{FF2B5EF4-FFF2-40B4-BE49-F238E27FC236}">
                  <a16:creationId xmlns:a16="http://schemas.microsoft.com/office/drawing/2014/main" id="{F6975A7A-CC4C-B38F-B607-54132D84321F}"/>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B0A95B29-AE93-4B92-728A-6A95AB5465B3}"/>
              </a:ext>
            </a:extLst>
          </p:cNvPr>
          <p:cNvGrpSpPr/>
          <p:nvPr/>
        </p:nvGrpSpPr>
        <p:grpSpPr>
          <a:xfrm>
            <a:off x="3592597" y="961135"/>
            <a:ext cx="180000" cy="180000"/>
            <a:chOff x="5566528" y="9680038"/>
            <a:chExt cx="180000" cy="180000"/>
          </a:xfrm>
        </p:grpSpPr>
        <p:sp>
          <p:nvSpPr>
            <p:cNvPr id="79" name="Oval 78">
              <a:extLst>
                <a:ext uri="{FF2B5EF4-FFF2-40B4-BE49-F238E27FC236}">
                  <a16:creationId xmlns:a16="http://schemas.microsoft.com/office/drawing/2014/main" id="{E02A66C7-D1C4-1A65-CFC7-10E404AF0D00}"/>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0" name="Rounded Rectangle 181">
              <a:extLst>
                <a:ext uri="{FF2B5EF4-FFF2-40B4-BE49-F238E27FC236}">
                  <a16:creationId xmlns:a16="http://schemas.microsoft.com/office/drawing/2014/main" id="{31F47AEA-45A6-7F10-BBF2-9A0FDA9CAADD}"/>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1" name="Group 80">
            <a:extLst>
              <a:ext uri="{FF2B5EF4-FFF2-40B4-BE49-F238E27FC236}">
                <a16:creationId xmlns:a16="http://schemas.microsoft.com/office/drawing/2014/main" id="{8E92C288-A9D1-07A0-CF63-C178F278E94B}"/>
              </a:ext>
            </a:extLst>
          </p:cNvPr>
          <p:cNvGrpSpPr/>
          <p:nvPr/>
        </p:nvGrpSpPr>
        <p:grpSpPr>
          <a:xfrm>
            <a:off x="3428283" y="6391370"/>
            <a:ext cx="284400" cy="284400"/>
            <a:chOff x="3410859" y="819782"/>
            <a:chExt cx="284400" cy="284400"/>
          </a:xfrm>
        </p:grpSpPr>
        <p:sp>
          <p:nvSpPr>
            <p:cNvPr id="82" name="Oval 306">
              <a:extLst>
                <a:ext uri="{FF2B5EF4-FFF2-40B4-BE49-F238E27FC236}">
                  <a16:creationId xmlns:a16="http://schemas.microsoft.com/office/drawing/2014/main" id="{B6378C2B-F061-65FC-9E96-EA9963D426C1}"/>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3" name="Straight Connector 82">
              <a:extLst>
                <a:ext uri="{FF2B5EF4-FFF2-40B4-BE49-F238E27FC236}">
                  <a16:creationId xmlns:a16="http://schemas.microsoft.com/office/drawing/2014/main" id="{AD888EFC-6FE4-39B0-7DD6-58E3827CFF36}"/>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801AB2C-42F3-2CD7-116A-D119488FDA88}"/>
              </a:ext>
            </a:extLst>
          </p:cNvPr>
          <p:cNvGrpSpPr/>
          <p:nvPr/>
        </p:nvGrpSpPr>
        <p:grpSpPr>
          <a:xfrm>
            <a:off x="260232" y="1702178"/>
            <a:ext cx="180000" cy="180000"/>
            <a:chOff x="5566528" y="9680038"/>
            <a:chExt cx="180000" cy="180000"/>
          </a:xfrm>
        </p:grpSpPr>
        <p:sp>
          <p:nvSpPr>
            <p:cNvPr id="9" name="Oval 8">
              <a:extLst>
                <a:ext uri="{FF2B5EF4-FFF2-40B4-BE49-F238E27FC236}">
                  <a16:creationId xmlns:a16="http://schemas.microsoft.com/office/drawing/2014/main" id="{11D1886A-A8A0-B016-CDCD-681F7554F9CA}"/>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ounded Rectangle 181">
              <a:extLst>
                <a:ext uri="{FF2B5EF4-FFF2-40B4-BE49-F238E27FC236}">
                  <a16:creationId xmlns:a16="http://schemas.microsoft.com/office/drawing/2014/main" id="{2E281B90-B867-F644-8782-16A3DEFA2636}"/>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4" name="Group 23">
            <a:extLst>
              <a:ext uri="{FF2B5EF4-FFF2-40B4-BE49-F238E27FC236}">
                <a16:creationId xmlns:a16="http://schemas.microsoft.com/office/drawing/2014/main" id="{5F2356D6-B08A-AF36-F037-159EE21281F5}"/>
              </a:ext>
            </a:extLst>
          </p:cNvPr>
          <p:cNvGrpSpPr/>
          <p:nvPr/>
        </p:nvGrpSpPr>
        <p:grpSpPr>
          <a:xfrm>
            <a:off x="3621556" y="2527605"/>
            <a:ext cx="180000" cy="180000"/>
            <a:chOff x="5566528" y="9680038"/>
            <a:chExt cx="180000" cy="180000"/>
          </a:xfrm>
        </p:grpSpPr>
        <p:sp>
          <p:nvSpPr>
            <p:cNvPr id="25" name="Oval 24">
              <a:extLst>
                <a:ext uri="{FF2B5EF4-FFF2-40B4-BE49-F238E27FC236}">
                  <a16:creationId xmlns:a16="http://schemas.microsoft.com/office/drawing/2014/main" id="{55E139D5-57FB-487A-A59F-7F94C12DC150}"/>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ounded Rectangle 181">
              <a:extLst>
                <a:ext uri="{FF2B5EF4-FFF2-40B4-BE49-F238E27FC236}">
                  <a16:creationId xmlns:a16="http://schemas.microsoft.com/office/drawing/2014/main" id="{C64A1BAB-6529-B6C4-2DB6-FCB3DBBD38CF}"/>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66616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6456"/>
            <a:ext cx="369168" cy="36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2" y="111315"/>
            <a:ext cx="3393505" cy="36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 y="467614"/>
            <a:ext cx="6858000" cy="63214"/>
          </a:xfrm>
          <a:prstGeom prst="rect">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3906488524"/>
              </p:ext>
            </p:extLst>
          </p:nvPr>
        </p:nvGraphicFramePr>
        <p:xfrm>
          <a:off x="476672" y="832272"/>
          <a:ext cx="6048672" cy="8715447"/>
        </p:xfrm>
        <a:graphic>
          <a:graphicData uri="http://schemas.openxmlformats.org/drawingml/2006/table">
            <a:tbl>
              <a:tblPr firstRow="1" bandRow="1">
                <a:tableStyleId>{93296810-A885-4BE3-A3E7-6D5BEEA58F35}</a:tableStyleId>
              </a:tblPr>
              <a:tblGrid>
                <a:gridCol w="720080">
                  <a:extLst>
                    <a:ext uri="{9D8B030D-6E8A-4147-A177-3AD203B41FA5}">
                      <a16:colId xmlns:a16="http://schemas.microsoft.com/office/drawing/2014/main" val="871491005"/>
                    </a:ext>
                  </a:extLst>
                </a:gridCol>
                <a:gridCol w="4752528">
                  <a:extLst>
                    <a:ext uri="{9D8B030D-6E8A-4147-A177-3AD203B41FA5}">
                      <a16:colId xmlns:a16="http://schemas.microsoft.com/office/drawing/2014/main" val="300673453"/>
                    </a:ext>
                  </a:extLst>
                </a:gridCol>
                <a:gridCol w="576064">
                  <a:extLst>
                    <a:ext uri="{9D8B030D-6E8A-4147-A177-3AD203B41FA5}">
                      <a16:colId xmlns:a16="http://schemas.microsoft.com/office/drawing/2014/main" val="2149853059"/>
                    </a:ext>
                  </a:extLst>
                </a:gridCol>
              </a:tblGrid>
              <a:tr h="264623">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289183">
                <a:tc>
                  <a:txBody>
                    <a:bodyPr/>
                    <a:lstStyle/>
                    <a:p>
                      <a:pPr algn="ctr" fontAlgn="b"/>
                      <a:r>
                        <a:rPr lang="en-AU" sz="1100" b="0" i="0" u="none" strike="noStrike" dirty="0">
                          <a:solidFill>
                            <a:srgbClr val="000000"/>
                          </a:solidFill>
                          <a:effectLst/>
                          <a:latin typeface="Calibri" panose="020F0502020204030204" pitchFamily="34" charset="0"/>
                        </a:rPr>
                        <a:t>B1003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New Bus Shelter Installation Program</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765835982"/>
                  </a:ext>
                </a:extLst>
              </a:tr>
              <a:tr h="289183">
                <a:tc>
                  <a:txBody>
                    <a:bodyPr/>
                    <a:lstStyle/>
                    <a:p>
                      <a:pPr algn="ctr" fontAlgn="b"/>
                      <a:r>
                        <a:rPr lang="en-AU" sz="1100" b="0" i="0" u="none" strike="noStrike" dirty="0">
                          <a:solidFill>
                            <a:srgbClr val="000000"/>
                          </a:solidFill>
                          <a:effectLst/>
                          <a:latin typeface="Calibri" panose="020F0502020204030204" pitchFamily="34" charset="0"/>
                        </a:rPr>
                        <a:t>B1004</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New and upgraded footpaths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603541896"/>
                  </a:ext>
                </a:extLst>
              </a:tr>
              <a:tr h="289183">
                <a:tc>
                  <a:txBody>
                    <a:bodyPr/>
                    <a:lstStyle/>
                    <a:p>
                      <a:pPr algn="ctr" fontAlgn="b"/>
                      <a:r>
                        <a:rPr lang="en-AU" sz="1100" b="0" i="0" u="none" strike="noStrike">
                          <a:solidFill>
                            <a:srgbClr val="000000"/>
                          </a:solidFill>
                          <a:effectLst/>
                          <a:latin typeface="Calibri" panose="020F0502020204030204" pitchFamily="34" charset="0"/>
                        </a:rPr>
                        <a:t>B1007</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Recreation Trails &amp; Cycling Routes Framework Implementation</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929055022"/>
                  </a:ext>
                </a:extLst>
              </a:tr>
              <a:tr h="289183">
                <a:tc>
                  <a:txBody>
                    <a:bodyPr/>
                    <a:lstStyle/>
                    <a:p>
                      <a:pPr algn="ctr" fontAlgn="b"/>
                      <a:r>
                        <a:rPr lang="en-AU" sz="1100" b="0" i="0" u="none" strike="noStrike">
                          <a:solidFill>
                            <a:srgbClr val="000000"/>
                          </a:solidFill>
                          <a:effectLst/>
                          <a:latin typeface="Calibri" panose="020F0502020204030204" pitchFamily="34" charset="0"/>
                        </a:rPr>
                        <a:t>B1008</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Amy Gillett Bikeway contribution (Stage 4)</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244166515"/>
                  </a:ext>
                </a:extLst>
              </a:tr>
              <a:tr h="289183">
                <a:tc>
                  <a:txBody>
                    <a:bodyPr/>
                    <a:lstStyle/>
                    <a:p>
                      <a:pPr algn="ctr" fontAlgn="b"/>
                      <a:r>
                        <a:rPr lang="en-AU" sz="1100" b="0" i="0" u="none" strike="noStrike">
                          <a:solidFill>
                            <a:srgbClr val="000000"/>
                          </a:solidFill>
                          <a:effectLst/>
                          <a:latin typeface="Calibri" panose="020F0502020204030204" pitchFamily="34" charset="0"/>
                        </a:rPr>
                        <a:t>B1009</a:t>
                      </a:r>
                    </a:p>
                  </a:txBody>
                  <a:tcPr marL="9525" marR="9525" marT="9525" marB="0" anchor="ctr"/>
                </a:tc>
                <a:tc>
                  <a:txBody>
                    <a:bodyPr/>
                    <a:lstStyle/>
                    <a:p>
                      <a:pPr algn="l" fontAlgn="b"/>
                      <a:r>
                        <a:rPr lang="en-AU" sz="1100" b="0" i="0" u="none" strike="noStrike">
                          <a:solidFill>
                            <a:srgbClr val="000000"/>
                          </a:solidFill>
                          <a:effectLst/>
                          <a:latin typeface="Calibri" panose="020F0502020204030204" pitchFamily="34" charset="0"/>
                        </a:rPr>
                        <a:t>DDA Upgrades Minor access upgrades region wide (compliance)</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4017609609"/>
                  </a:ext>
                </a:extLst>
              </a:tr>
              <a:tr h="289183">
                <a:tc>
                  <a:txBody>
                    <a:bodyPr/>
                    <a:lstStyle/>
                    <a:p>
                      <a:pPr algn="ctr" fontAlgn="b"/>
                      <a:r>
                        <a:rPr lang="en-AU" sz="1100" b="0" i="0" u="none" strike="noStrike" dirty="0">
                          <a:solidFill>
                            <a:srgbClr val="000000"/>
                          </a:solidFill>
                          <a:effectLst/>
                          <a:latin typeface="Calibri" panose="020F0502020204030204" pitchFamily="34" charset="0"/>
                        </a:rPr>
                        <a:t>B2008</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Local Heritage (Privately Owned) Planning and Design Code Amendment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682542963"/>
                  </a:ext>
                </a:extLst>
              </a:tr>
              <a:tr h="289183">
                <a:tc>
                  <a:txBody>
                    <a:bodyPr/>
                    <a:lstStyle/>
                    <a:p>
                      <a:pPr algn="ctr" fontAlgn="b"/>
                      <a:r>
                        <a:rPr lang="en-AU" sz="1100" b="0" i="0" u="none" strike="noStrike">
                          <a:solidFill>
                            <a:srgbClr val="000000"/>
                          </a:solidFill>
                          <a:effectLst/>
                          <a:latin typeface="Calibri" panose="020F0502020204030204" pitchFamily="34" charset="0"/>
                        </a:rPr>
                        <a:t>B2009</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Place making and community planning</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798015305"/>
                  </a:ext>
                </a:extLst>
              </a:tr>
              <a:tr h="289183">
                <a:tc>
                  <a:txBody>
                    <a:bodyPr/>
                    <a:lstStyle/>
                    <a:p>
                      <a:pPr algn="ctr" fontAlgn="b"/>
                      <a:r>
                        <a:rPr lang="en-AU" sz="1100" b="0" i="0" u="none" strike="noStrike">
                          <a:solidFill>
                            <a:srgbClr val="000000"/>
                          </a:solidFill>
                          <a:effectLst/>
                          <a:latin typeface="Calibri" panose="020F0502020204030204" pitchFamily="34" charset="0"/>
                        </a:rPr>
                        <a:t>B3002</a:t>
                      </a:r>
                    </a:p>
                  </a:txBody>
                  <a:tcPr marL="9525" marR="9525" marT="9525" marB="0" anchor="ctr"/>
                </a:tc>
                <a:tc>
                  <a:txBody>
                    <a:bodyPr/>
                    <a:lstStyle/>
                    <a:p>
                      <a:pPr algn="l" fontAlgn="b"/>
                      <a:r>
                        <a:rPr lang="en-AU" sz="1100" b="0" i="0" u="none" strike="noStrike">
                          <a:solidFill>
                            <a:srgbClr val="000000"/>
                          </a:solidFill>
                          <a:effectLst/>
                          <a:latin typeface="Calibri" panose="020F0502020204030204" pitchFamily="34" charset="0"/>
                        </a:rPr>
                        <a:t>Implement irrigation systems (renewal / upgrades)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036998603"/>
                  </a:ext>
                </a:extLst>
              </a:tr>
              <a:tr h="298078">
                <a:tc>
                  <a:txBody>
                    <a:bodyPr/>
                    <a:lstStyle/>
                    <a:p>
                      <a:pPr algn="ctr" fontAlgn="b"/>
                      <a:r>
                        <a:rPr lang="en-AU" sz="1100" b="0" i="0" u="none" strike="noStrike">
                          <a:solidFill>
                            <a:srgbClr val="000000"/>
                          </a:solidFill>
                          <a:effectLst/>
                          <a:latin typeface="Calibri" panose="020F0502020204030204" pitchFamily="34" charset="0"/>
                        </a:rPr>
                        <a:t>B3003</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Investigate and Implement central irrigation control system (region wide)</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805459971"/>
                  </a:ext>
                </a:extLst>
              </a:tr>
              <a:tr h="289183">
                <a:tc>
                  <a:txBody>
                    <a:bodyPr/>
                    <a:lstStyle/>
                    <a:p>
                      <a:pPr algn="ctr" fontAlgn="b"/>
                      <a:r>
                        <a:rPr lang="en-AU" sz="1100" b="0" i="0" u="none" strike="noStrike">
                          <a:solidFill>
                            <a:srgbClr val="000000"/>
                          </a:solidFill>
                          <a:effectLst/>
                          <a:latin typeface="Calibri" panose="020F0502020204030204" pitchFamily="34" charset="0"/>
                        </a:rPr>
                        <a:t>B3004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Prepare turf and irrigation design/management plans for key bore water use areas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90294563"/>
                  </a:ext>
                </a:extLst>
              </a:tr>
              <a:tr h="289183">
                <a:tc>
                  <a:txBody>
                    <a:bodyPr/>
                    <a:lstStyle/>
                    <a:p>
                      <a:pPr algn="ctr" fontAlgn="b"/>
                      <a:r>
                        <a:rPr lang="en-AU" sz="1100" b="0" i="0" u="none" strike="noStrike">
                          <a:solidFill>
                            <a:srgbClr val="000000"/>
                          </a:solidFill>
                          <a:effectLst/>
                          <a:latin typeface="Calibri" panose="020F0502020204030204" pitchFamily="34" charset="0"/>
                        </a:rPr>
                        <a:t>B3005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Carbon Management Plan - Energy upgrades, Battery &amp; Efficiency Actions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426339078"/>
                  </a:ext>
                </a:extLst>
              </a:tr>
              <a:tr h="289183">
                <a:tc>
                  <a:txBody>
                    <a:bodyPr/>
                    <a:lstStyle/>
                    <a:p>
                      <a:pPr algn="ctr" fontAlgn="b"/>
                      <a:r>
                        <a:rPr lang="en-AU" sz="1100" b="0" i="0" u="none" strike="noStrike" dirty="0">
                          <a:solidFill>
                            <a:srgbClr val="000000"/>
                          </a:solidFill>
                          <a:effectLst/>
                          <a:latin typeface="Calibri" panose="020F0502020204030204" pitchFamily="34" charset="0"/>
                        </a:rPr>
                        <a:t>B3011</a:t>
                      </a:r>
                    </a:p>
                  </a:txBody>
                  <a:tcPr marL="9525" marR="9525" marT="9525" marB="0" anchor="ctr"/>
                </a:tc>
                <a:tc>
                  <a:txBody>
                    <a:bodyPr/>
                    <a:lstStyle/>
                    <a:p>
                      <a:pPr algn="l" fontAlgn="b"/>
                      <a:r>
                        <a:rPr lang="en-AU" sz="1100" b="0" i="0" u="none" strike="noStrike">
                          <a:solidFill>
                            <a:srgbClr val="000000"/>
                          </a:solidFill>
                          <a:effectLst/>
                          <a:latin typeface="Calibri" panose="020F0502020204030204" pitchFamily="34" charset="0"/>
                        </a:rPr>
                        <a:t>Carbon Offsets Policy</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795176101"/>
                  </a:ext>
                </a:extLst>
              </a:tr>
              <a:tr h="289183">
                <a:tc>
                  <a:txBody>
                    <a:bodyPr/>
                    <a:lstStyle/>
                    <a:p>
                      <a:pPr algn="ctr" fontAlgn="b"/>
                      <a:r>
                        <a:rPr lang="en-AU" sz="1100" b="0" i="0" u="none" strike="noStrike">
                          <a:solidFill>
                            <a:srgbClr val="000000"/>
                          </a:solidFill>
                          <a:effectLst/>
                          <a:latin typeface="Calibri" panose="020F0502020204030204" pitchFamily="34" charset="0"/>
                        </a:rPr>
                        <a:t>B3014</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Review the Corporate Carbon Management Plan</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616256039"/>
                  </a:ext>
                </a:extLst>
              </a:tr>
              <a:tr h="289183">
                <a:tc>
                  <a:txBody>
                    <a:bodyPr/>
                    <a:lstStyle/>
                    <a:p>
                      <a:pPr algn="ctr" fontAlgn="b"/>
                      <a:r>
                        <a:rPr lang="en-AU" sz="1100" b="0" i="0" u="none" strike="noStrike">
                          <a:solidFill>
                            <a:srgbClr val="000000"/>
                          </a:solidFill>
                          <a:effectLst/>
                          <a:latin typeface="Calibri" panose="020F0502020204030204" pitchFamily="34" charset="0"/>
                        </a:rPr>
                        <a:t>B4006</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Asset management - Confirm Web and Connect </a:t>
                      </a:r>
                      <a:r>
                        <a:rPr lang="en-US" sz="1100" b="0" i="0" u="none" strike="noStrike" dirty="0" err="1">
                          <a:solidFill>
                            <a:srgbClr val="000000"/>
                          </a:solidFill>
                          <a:effectLst/>
                          <a:latin typeface="Calibri" panose="020F0502020204030204" pitchFamily="34" charset="0"/>
                        </a:rPr>
                        <a:t>Licences</a:t>
                      </a:r>
                      <a:r>
                        <a:rPr lang="en-US" sz="1100" b="0" i="0" u="none" strike="noStrike" dirty="0">
                          <a:solidFill>
                            <a:srgbClr val="000000"/>
                          </a:solidFill>
                          <a:effectLst/>
                          <a:latin typeface="Calibri" panose="020F0502020204030204" pitchFamily="34" charset="0"/>
                        </a:rPr>
                        <a:t> and Field Devices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691500294"/>
                  </a:ext>
                </a:extLst>
              </a:tr>
              <a:tr h="289183">
                <a:tc>
                  <a:txBody>
                    <a:bodyPr/>
                    <a:lstStyle/>
                    <a:p>
                      <a:pPr algn="ctr" fontAlgn="b"/>
                      <a:r>
                        <a:rPr lang="en-AU" sz="1100" b="0" i="0" u="none" strike="noStrike">
                          <a:solidFill>
                            <a:srgbClr val="000000"/>
                          </a:solidFill>
                          <a:effectLst/>
                          <a:latin typeface="Calibri" panose="020F0502020204030204" pitchFamily="34" charset="0"/>
                        </a:rPr>
                        <a:t>B4009</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Building Upgrades - minor</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314905721"/>
                  </a:ext>
                </a:extLst>
              </a:tr>
              <a:tr h="289183">
                <a:tc>
                  <a:txBody>
                    <a:bodyPr/>
                    <a:lstStyle/>
                    <a:p>
                      <a:pPr algn="ctr" fontAlgn="b"/>
                      <a:r>
                        <a:rPr lang="en-AU" sz="1100" b="0" i="0" u="none" strike="noStrike" dirty="0">
                          <a:solidFill>
                            <a:srgbClr val="000000"/>
                          </a:solidFill>
                          <a:effectLst/>
                          <a:latin typeface="Calibri" panose="020F0502020204030204" pitchFamily="34" charset="0"/>
                        </a:rPr>
                        <a:t>B4010</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Cemeteries Upgrades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4124080505"/>
                  </a:ext>
                </a:extLst>
              </a:tr>
              <a:tr h="289183">
                <a:tc>
                  <a:txBody>
                    <a:bodyPr/>
                    <a:lstStyle/>
                    <a:p>
                      <a:pPr algn="ctr" fontAlgn="b"/>
                      <a:r>
                        <a:rPr lang="en-AU" sz="1100" b="0" i="0" u="none" strike="noStrike">
                          <a:solidFill>
                            <a:srgbClr val="000000"/>
                          </a:solidFill>
                          <a:effectLst/>
                          <a:latin typeface="Calibri" panose="020F0502020204030204" pitchFamily="34" charset="0"/>
                        </a:rPr>
                        <a:t>B4011</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CWMS Capacity Upgrades (Birdwood &amp; Woodside gravity mains)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854112898"/>
                  </a:ext>
                </a:extLst>
              </a:tr>
              <a:tr h="289183">
                <a:tc>
                  <a:txBody>
                    <a:bodyPr/>
                    <a:lstStyle/>
                    <a:p>
                      <a:pPr algn="ctr" fontAlgn="b"/>
                      <a:r>
                        <a:rPr lang="en-AU" sz="1100" b="0" i="0" u="none" strike="noStrike" dirty="0">
                          <a:solidFill>
                            <a:srgbClr val="000000"/>
                          </a:solidFill>
                          <a:effectLst/>
                          <a:latin typeface="Calibri" panose="020F0502020204030204" pitchFamily="34" charset="0"/>
                        </a:rPr>
                        <a:t>B4014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Road Safety Program including co-contribution to Road Blackspot</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963825802"/>
                  </a:ext>
                </a:extLst>
              </a:tr>
              <a:tr h="289183">
                <a:tc>
                  <a:txBody>
                    <a:bodyPr/>
                    <a:lstStyle/>
                    <a:p>
                      <a:pPr algn="ctr" fontAlgn="b"/>
                      <a:r>
                        <a:rPr lang="en-AU" sz="1100" b="0" i="0" u="none" strike="noStrike">
                          <a:solidFill>
                            <a:srgbClr val="000000"/>
                          </a:solidFill>
                          <a:effectLst/>
                          <a:latin typeface="Calibri" panose="020F0502020204030204" pitchFamily="34" charset="0"/>
                        </a:rPr>
                        <a:t>B4015</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Installation of further Electric Vehicle charging stations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295336167"/>
                  </a:ext>
                </a:extLst>
              </a:tr>
              <a:tr h="289183">
                <a:tc>
                  <a:txBody>
                    <a:bodyPr/>
                    <a:lstStyle/>
                    <a:p>
                      <a:pPr algn="ctr" fontAlgn="b"/>
                      <a:r>
                        <a:rPr lang="en-AU" sz="1100" b="0" i="0" u="none" strike="noStrike" dirty="0">
                          <a:solidFill>
                            <a:srgbClr val="000000"/>
                          </a:solidFill>
                          <a:effectLst/>
                          <a:latin typeface="Calibri" panose="020F0502020204030204" pitchFamily="34" charset="0"/>
                        </a:rPr>
                        <a:t>B4016</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Purchase of Electric Vehicles cars for fleet</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809499664"/>
                  </a:ext>
                </a:extLst>
              </a:tr>
              <a:tr h="289183">
                <a:tc>
                  <a:txBody>
                    <a:bodyPr/>
                    <a:lstStyle/>
                    <a:p>
                      <a:pPr algn="ctr" fontAlgn="b"/>
                      <a:r>
                        <a:rPr lang="en-AU" sz="1100" b="0" i="0" u="none" strike="noStrike">
                          <a:solidFill>
                            <a:srgbClr val="000000"/>
                          </a:solidFill>
                          <a:effectLst/>
                          <a:latin typeface="Calibri" panose="020F0502020204030204" pitchFamily="34" charset="0"/>
                        </a:rPr>
                        <a:t>B4042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Operational worksite review including forward planning</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542277068"/>
                  </a:ext>
                </a:extLst>
              </a:tr>
              <a:tr h="289183">
                <a:tc>
                  <a:txBody>
                    <a:bodyPr/>
                    <a:lstStyle/>
                    <a:p>
                      <a:pPr algn="ctr" fontAlgn="b"/>
                      <a:r>
                        <a:rPr lang="en-AU" sz="1100" b="0" i="0" u="none" strike="noStrike" dirty="0">
                          <a:solidFill>
                            <a:srgbClr val="000000"/>
                          </a:solidFill>
                          <a:effectLst/>
                          <a:latin typeface="Calibri" panose="020F0502020204030204" pitchFamily="34" charset="0"/>
                        </a:rPr>
                        <a:t>B4043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Hamilton Hill - </a:t>
                      </a:r>
                      <a:r>
                        <a:rPr lang="en-US" sz="1100" b="0" i="0" u="none" strike="noStrike" dirty="0" err="1">
                          <a:solidFill>
                            <a:srgbClr val="000000"/>
                          </a:solidFill>
                          <a:effectLst/>
                          <a:latin typeface="Calibri" panose="020F0502020204030204" pitchFamily="34" charset="0"/>
                        </a:rPr>
                        <a:t>Dunfield</a:t>
                      </a:r>
                      <a:r>
                        <a:rPr lang="en-US" sz="1100" b="0" i="0" u="none" strike="noStrike" dirty="0">
                          <a:solidFill>
                            <a:srgbClr val="000000"/>
                          </a:solidFill>
                          <a:effectLst/>
                          <a:latin typeface="Calibri" panose="020F0502020204030204" pitchFamily="34" charset="0"/>
                        </a:rPr>
                        <a:t> Estate &amp; Crest Maintenance</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073013441"/>
                  </a:ext>
                </a:extLst>
              </a:tr>
              <a:tr h="289183">
                <a:tc>
                  <a:txBody>
                    <a:bodyPr/>
                    <a:lstStyle/>
                    <a:p>
                      <a:pPr algn="ctr" fontAlgn="b"/>
                      <a:r>
                        <a:rPr lang="en-AU" sz="1100" b="0" i="0" u="none" strike="noStrike">
                          <a:solidFill>
                            <a:srgbClr val="000000"/>
                          </a:solidFill>
                          <a:effectLst/>
                          <a:latin typeface="Calibri" panose="020F0502020204030204" pitchFamily="34" charset="0"/>
                        </a:rPr>
                        <a:t>B4044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Feasibility Studies for future projects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911825632"/>
                  </a:ext>
                </a:extLst>
              </a:tr>
              <a:tr h="289183">
                <a:tc>
                  <a:txBody>
                    <a:bodyPr/>
                    <a:lstStyle/>
                    <a:p>
                      <a:pPr algn="ctr" fontAlgn="b"/>
                      <a:r>
                        <a:rPr lang="en-AU" sz="1100" b="0" i="0" u="none" strike="noStrike">
                          <a:solidFill>
                            <a:srgbClr val="000000"/>
                          </a:solidFill>
                          <a:effectLst/>
                          <a:latin typeface="Calibri" panose="020F0502020204030204" pitchFamily="34" charset="0"/>
                        </a:rPr>
                        <a:t>B4045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Stormwater projects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065763318"/>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B4050</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Merchants Hill retaining wall</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298419717"/>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B4051</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Croft Road resealing</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866588065"/>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Renew the fuel monitoring and delivery system</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104318155"/>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Next Step planning for Adelaide Hills War Memorial Swimming Centre, Woodside</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817307445"/>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Houghton Recreation Grounds facility contribution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370978658"/>
                  </a:ext>
                </a:extLst>
              </a:tr>
            </a:tbl>
          </a:graphicData>
        </a:graphic>
      </p:graphicFrame>
      <p:sp>
        <p:nvSpPr>
          <p:cNvPr id="10" name="TextBox 9"/>
          <p:cNvSpPr txBox="1"/>
          <p:nvPr/>
        </p:nvSpPr>
        <p:spPr>
          <a:xfrm>
            <a:off x="77545" y="541675"/>
            <a:ext cx="4827091" cy="307777"/>
          </a:xfrm>
          <a:prstGeom prst="rect">
            <a:avLst/>
          </a:prstGeom>
          <a:noFill/>
        </p:spPr>
        <p:txBody>
          <a:bodyPr wrap="none" rtlCol="0">
            <a:spAutoFit/>
          </a:bodyPr>
          <a:lstStyle/>
          <a:p>
            <a:r>
              <a:rPr lang="en-US" sz="1400" b="1" dirty="0">
                <a:solidFill>
                  <a:schemeClr val="accent6"/>
                </a:solidFill>
              </a:rPr>
              <a:t>Progress on Strategic Initiatives from the Annual Business Plan</a:t>
            </a:r>
            <a:endParaRPr lang="en-AU" sz="1400" b="1" dirty="0">
              <a:solidFill>
                <a:schemeClr val="accent6"/>
              </a:solidFill>
            </a:endParaRPr>
          </a:p>
        </p:txBody>
      </p:sp>
      <p:sp>
        <p:nvSpPr>
          <p:cNvPr id="258" name="Oval 306">
            <a:extLst>
              <a:ext uri="{FF2B5EF4-FFF2-40B4-BE49-F238E27FC236}">
                <a16:creationId xmlns:a16="http://schemas.microsoft.com/office/drawing/2014/main" id="{2B980979-74CE-8DBA-B80E-AF5A24D6F003}"/>
              </a:ext>
            </a:extLst>
          </p:cNvPr>
          <p:cNvSpPr>
            <a:spLocks noChangeAspect="1"/>
          </p:cNvSpPr>
          <p:nvPr/>
        </p:nvSpPr>
        <p:spPr>
          <a:xfrm>
            <a:off x="2458457"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59" name="Group 258">
            <a:extLst>
              <a:ext uri="{FF2B5EF4-FFF2-40B4-BE49-F238E27FC236}">
                <a16:creationId xmlns:a16="http://schemas.microsoft.com/office/drawing/2014/main" id="{82A69D1B-B25F-EA6F-2130-CB1AA6596A3A}"/>
              </a:ext>
            </a:extLst>
          </p:cNvPr>
          <p:cNvGrpSpPr/>
          <p:nvPr/>
        </p:nvGrpSpPr>
        <p:grpSpPr>
          <a:xfrm>
            <a:off x="1485715" y="9673631"/>
            <a:ext cx="180000" cy="180000"/>
            <a:chOff x="2564900" y="9680038"/>
            <a:chExt cx="180000" cy="180000"/>
          </a:xfrm>
        </p:grpSpPr>
        <p:sp>
          <p:nvSpPr>
            <p:cNvPr id="273" name="Oval 272">
              <a:extLst>
                <a:ext uri="{FF2B5EF4-FFF2-40B4-BE49-F238E27FC236}">
                  <a16:creationId xmlns:a16="http://schemas.microsoft.com/office/drawing/2014/main" id="{A718DA62-63E6-4C80-1671-7ED13CBFD29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74" name="Rounded Rectangle 198">
              <a:extLst>
                <a:ext uri="{FF2B5EF4-FFF2-40B4-BE49-F238E27FC236}">
                  <a16:creationId xmlns:a16="http://schemas.microsoft.com/office/drawing/2014/main" id="{9383FB73-E17B-CCA4-C065-E834DC27C5F8}"/>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60" name="Group 259">
            <a:extLst>
              <a:ext uri="{FF2B5EF4-FFF2-40B4-BE49-F238E27FC236}">
                <a16:creationId xmlns:a16="http://schemas.microsoft.com/office/drawing/2014/main" id="{ABE04A69-7F3F-C41A-BC8E-F2FDC617806C}"/>
              </a:ext>
            </a:extLst>
          </p:cNvPr>
          <p:cNvGrpSpPr/>
          <p:nvPr/>
        </p:nvGrpSpPr>
        <p:grpSpPr>
          <a:xfrm>
            <a:off x="4471965" y="9673631"/>
            <a:ext cx="180000" cy="180000"/>
            <a:chOff x="5566528" y="9680038"/>
            <a:chExt cx="180000" cy="180000"/>
          </a:xfrm>
        </p:grpSpPr>
        <p:sp>
          <p:nvSpPr>
            <p:cNvPr id="271" name="Oval 270">
              <a:extLst>
                <a:ext uri="{FF2B5EF4-FFF2-40B4-BE49-F238E27FC236}">
                  <a16:creationId xmlns:a16="http://schemas.microsoft.com/office/drawing/2014/main" id="{171E1139-3B20-FA62-7031-BE55A97F4674}"/>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2" name="Rounded Rectangle 181">
              <a:extLst>
                <a:ext uri="{FF2B5EF4-FFF2-40B4-BE49-F238E27FC236}">
                  <a16:creationId xmlns:a16="http://schemas.microsoft.com/office/drawing/2014/main" id="{CD8FC461-A681-B178-D02C-21EB55AD3B01}"/>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61" name="Oval 3">
            <a:extLst>
              <a:ext uri="{FF2B5EF4-FFF2-40B4-BE49-F238E27FC236}">
                <a16:creationId xmlns:a16="http://schemas.microsoft.com/office/drawing/2014/main" id="{606874FD-1A23-E253-78B8-FF928C397347}"/>
              </a:ext>
            </a:extLst>
          </p:cNvPr>
          <p:cNvSpPr/>
          <p:nvPr/>
        </p:nvSpPr>
        <p:spPr>
          <a:xfrm>
            <a:off x="5822833" y="967363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2" name="TextBox 261">
            <a:extLst>
              <a:ext uri="{FF2B5EF4-FFF2-40B4-BE49-F238E27FC236}">
                <a16:creationId xmlns:a16="http://schemas.microsoft.com/office/drawing/2014/main" id="{AF5C64AD-07D9-A18D-26D4-9878B951CD34}"/>
              </a:ext>
            </a:extLst>
          </p:cNvPr>
          <p:cNvSpPr txBox="1"/>
          <p:nvPr/>
        </p:nvSpPr>
        <p:spPr>
          <a:xfrm>
            <a:off x="1637155" y="9640521"/>
            <a:ext cx="739305" cy="246221"/>
          </a:xfrm>
          <a:prstGeom prst="rect">
            <a:avLst/>
          </a:prstGeom>
          <a:noFill/>
        </p:spPr>
        <p:txBody>
          <a:bodyPr wrap="none" rtlCol="0">
            <a:spAutoFit/>
          </a:bodyPr>
          <a:lstStyle/>
          <a:p>
            <a:r>
              <a:rPr lang="en-US" sz="1000" dirty="0"/>
              <a:t>= On Track</a:t>
            </a:r>
            <a:endParaRPr lang="en-AU" sz="1000" dirty="0"/>
          </a:p>
        </p:txBody>
      </p:sp>
      <p:sp>
        <p:nvSpPr>
          <p:cNvPr id="263" name="TextBox 262">
            <a:extLst>
              <a:ext uri="{FF2B5EF4-FFF2-40B4-BE49-F238E27FC236}">
                <a16:creationId xmlns:a16="http://schemas.microsoft.com/office/drawing/2014/main" id="{DCD05038-0336-5A1F-45F7-69F3420AD13B}"/>
              </a:ext>
            </a:extLst>
          </p:cNvPr>
          <p:cNvSpPr txBox="1"/>
          <p:nvPr/>
        </p:nvSpPr>
        <p:spPr>
          <a:xfrm>
            <a:off x="908720" y="9640521"/>
            <a:ext cx="596638" cy="246221"/>
          </a:xfrm>
          <a:prstGeom prst="rect">
            <a:avLst/>
          </a:prstGeom>
          <a:noFill/>
        </p:spPr>
        <p:txBody>
          <a:bodyPr wrap="none" rtlCol="0">
            <a:spAutoFit/>
          </a:bodyPr>
          <a:lstStyle/>
          <a:p>
            <a:r>
              <a:rPr lang="en-US" sz="1000" b="1" dirty="0"/>
              <a:t>Legend:</a:t>
            </a:r>
            <a:endParaRPr lang="en-AU" sz="1000" b="1" dirty="0"/>
          </a:p>
        </p:txBody>
      </p:sp>
      <p:sp>
        <p:nvSpPr>
          <p:cNvPr id="264" name="TextBox 263">
            <a:extLst>
              <a:ext uri="{FF2B5EF4-FFF2-40B4-BE49-F238E27FC236}">
                <a16:creationId xmlns:a16="http://schemas.microsoft.com/office/drawing/2014/main" id="{B187AB68-270C-FFA1-3D89-6047116C2C60}"/>
              </a:ext>
            </a:extLst>
          </p:cNvPr>
          <p:cNvSpPr txBox="1"/>
          <p:nvPr/>
        </p:nvSpPr>
        <p:spPr>
          <a:xfrm>
            <a:off x="2617433" y="9640521"/>
            <a:ext cx="883575" cy="246221"/>
          </a:xfrm>
          <a:prstGeom prst="rect">
            <a:avLst/>
          </a:prstGeom>
          <a:noFill/>
        </p:spPr>
        <p:txBody>
          <a:bodyPr wrap="none" rtlCol="0">
            <a:spAutoFit/>
          </a:bodyPr>
          <a:lstStyle/>
          <a:p>
            <a:r>
              <a:rPr lang="en-US" sz="1000" dirty="0"/>
              <a:t>= Not Started</a:t>
            </a:r>
            <a:endParaRPr lang="en-AU" sz="1000" dirty="0"/>
          </a:p>
        </p:txBody>
      </p:sp>
      <p:sp>
        <p:nvSpPr>
          <p:cNvPr id="265" name="TextBox 264">
            <a:extLst>
              <a:ext uri="{FF2B5EF4-FFF2-40B4-BE49-F238E27FC236}">
                <a16:creationId xmlns:a16="http://schemas.microsoft.com/office/drawing/2014/main" id="{2776E80C-40DA-9E23-EF91-566C6966CA39}"/>
              </a:ext>
            </a:extLst>
          </p:cNvPr>
          <p:cNvSpPr txBox="1"/>
          <p:nvPr/>
        </p:nvSpPr>
        <p:spPr>
          <a:xfrm>
            <a:off x="5955108" y="9640521"/>
            <a:ext cx="851515" cy="246221"/>
          </a:xfrm>
          <a:prstGeom prst="rect">
            <a:avLst/>
          </a:prstGeom>
          <a:noFill/>
        </p:spPr>
        <p:txBody>
          <a:bodyPr wrap="none" rtlCol="0">
            <a:spAutoFit/>
          </a:bodyPr>
          <a:lstStyle/>
          <a:p>
            <a:r>
              <a:rPr lang="en-US" sz="1000" dirty="0"/>
              <a:t>= Completed</a:t>
            </a:r>
            <a:endParaRPr lang="en-AU" sz="1000" dirty="0"/>
          </a:p>
        </p:txBody>
      </p:sp>
      <p:sp>
        <p:nvSpPr>
          <p:cNvPr id="266" name="TextBox 265">
            <a:extLst>
              <a:ext uri="{FF2B5EF4-FFF2-40B4-BE49-F238E27FC236}">
                <a16:creationId xmlns:a16="http://schemas.microsoft.com/office/drawing/2014/main" id="{5D7AFE45-ED9E-82E4-DEFB-204C1111A2CA}"/>
              </a:ext>
            </a:extLst>
          </p:cNvPr>
          <p:cNvSpPr txBox="1"/>
          <p:nvPr/>
        </p:nvSpPr>
        <p:spPr>
          <a:xfrm>
            <a:off x="4587929" y="9640521"/>
            <a:ext cx="1144865" cy="246221"/>
          </a:xfrm>
          <a:prstGeom prst="rect">
            <a:avLst/>
          </a:prstGeom>
          <a:noFill/>
        </p:spPr>
        <p:txBody>
          <a:bodyPr wrap="none" rtlCol="0">
            <a:spAutoFit/>
          </a:bodyPr>
          <a:lstStyle/>
          <a:p>
            <a:r>
              <a:rPr lang="en-US" sz="1000" dirty="0"/>
              <a:t>= Behind Schedule</a:t>
            </a:r>
            <a:endParaRPr lang="en-AU" sz="1000" dirty="0"/>
          </a:p>
        </p:txBody>
      </p:sp>
      <p:sp>
        <p:nvSpPr>
          <p:cNvPr id="267" name="TextBox 266">
            <a:extLst>
              <a:ext uri="{FF2B5EF4-FFF2-40B4-BE49-F238E27FC236}">
                <a16:creationId xmlns:a16="http://schemas.microsoft.com/office/drawing/2014/main" id="{940FD205-65E0-27D5-AD23-EFC0071E43D7}"/>
              </a:ext>
            </a:extLst>
          </p:cNvPr>
          <p:cNvSpPr txBox="1"/>
          <p:nvPr/>
        </p:nvSpPr>
        <p:spPr>
          <a:xfrm>
            <a:off x="3653408" y="9640521"/>
            <a:ext cx="744114" cy="246221"/>
          </a:xfrm>
          <a:prstGeom prst="rect">
            <a:avLst/>
          </a:prstGeom>
          <a:noFill/>
        </p:spPr>
        <p:txBody>
          <a:bodyPr wrap="none" rtlCol="0">
            <a:spAutoFit/>
          </a:bodyPr>
          <a:lstStyle/>
          <a:p>
            <a:r>
              <a:rPr lang="en-US" sz="1000" dirty="0"/>
              <a:t>= Deferred</a:t>
            </a:r>
            <a:endParaRPr lang="en-AU" sz="1000" dirty="0"/>
          </a:p>
        </p:txBody>
      </p:sp>
      <p:grpSp>
        <p:nvGrpSpPr>
          <p:cNvPr id="268" name="Group 267">
            <a:extLst>
              <a:ext uri="{FF2B5EF4-FFF2-40B4-BE49-F238E27FC236}">
                <a16:creationId xmlns:a16="http://schemas.microsoft.com/office/drawing/2014/main" id="{30A33A06-0667-1BD8-3599-1B70CCBC4E9F}"/>
              </a:ext>
            </a:extLst>
          </p:cNvPr>
          <p:cNvGrpSpPr/>
          <p:nvPr/>
        </p:nvGrpSpPr>
        <p:grpSpPr>
          <a:xfrm>
            <a:off x="3494432" y="9673631"/>
            <a:ext cx="180000" cy="180000"/>
            <a:chOff x="3494432" y="9673631"/>
            <a:chExt cx="180000" cy="180000"/>
          </a:xfrm>
        </p:grpSpPr>
        <p:sp>
          <p:nvSpPr>
            <p:cNvPr id="269" name="Oval 306">
              <a:extLst>
                <a:ext uri="{FF2B5EF4-FFF2-40B4-BE49-F238E27FC236}">
                  <a16:creationId xmlns:a16="http://schemas.microsoft.com/office/drawing/2014/main" id="{2F3ED80F-BE85-8839-F3F4-E7E7BF21F484}"/>
                </a:ext>
              </a:extLst>
            </p:cNvPr>
            <p:cNvSpPr>
              <a:spLocks noChangeAspect="1"/>
            </p:cNvSpPr>
            <p:nvPr/>
          </p:nvSpPr>
          <p:spPr>
            <a:xfrm>
              <a:off x="3494432"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70" name="Straight Arrow Connector 269">
              <a:extLst>
                <a:ext uri="{FF2B5EF4-FFF2-40B4-BE49-F238E27FC236}">
                  <a16:creationId xmlns:a16="http://schemas.microsoft.com/office/drawing/2014/main" id="{AC325E60-C0CE-B218-0B83-A93571AA5834}"/>
                </a:ext>
              </a:extLst>
            </p:cNvPr>
            <p:cNvCxnSpPr/>
            <p:nvPr/>
          </p:nvCxnSpPr>
          <p:spPr>
            <a:xfrm>
              <a:off x="3525212" y="97598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F606F6DC-6A4D-5CCB-B7C9-C9E1487AE35B}"/>
              </a:ext>
            </a:extLst>
          </p:cNvPr>
          <p:cNvGrpSpPr/>
          <p:nvPr/>
        </p:nvGrpSpPr>
        <p:grpSpPr>
          <a:xfrm>
            <a:off x="6142724" y="9320377"/>
            <a:ext cx="180000" cy="180000"/>
            <a:chOff x="5566528" y="9680038"/>
            <a:chExt cx="180000" cy="180000"/>
          </a:xfrm>
        </p:grpSpPr>
        <p:sp>
          <p:nvSpPr>
            <p:cNvPr id="6" name="Oval 5">
              <a:extLst>
                <a:ext uri="{FF2B5EF4-FFF2-40B4-BE49-F238E27FC236}">
                  <a16:creationId xmlns:a16="http://schemas.microsoft.com/office/drawing/2014/main" id="{08379D4E-D1FE-FCA5-D65C-24DB64B04679}"/>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181">
              <a:extLst>
                <a:ext uri="{FF2B5EF4-FFF2-40B4-BE49-F238E27FC236}">
                  <a16:creationId xmlns:a16="http://schemas.microsoft.com/office/drawing/2014/main" id="{4D4D153E-5EB7-64D4-7511-74FB3259A31F}"/>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3" name="Oval 306">
            <a:extLst>
              <a:ext uri="{FF2B5EF4-FFF2-40B4-BE49-F238E27FC236}">
                <a16:creationId xmlns:a16="http://schemas.microsoft.com/office/drawing/2014/main" id="{37C1AF3F-F3FF-C75C-5995-4C6D72404F95}"/>
              </a:ext>
            </a:extLst>
          </p:cNvPr>
          <p:cNvSpPr>
            <a:spLocks noChangeAspect="1"/>
          </p:cNvSpPr>
          <p:nvPr/>
        </p:nvSpPr>
        <p:spPr>
          <a:xfrm>
            <a:off x="6141347" y="8744025"/>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Oval 3">
            <a:extLst>
              <a:ext uri="{FF2B5EF4-FFF2-40B4-BE49-F238E27FC236}">
                <a16:creationId xmlns:a16="http://schemas.microsoft.com/office/drawing/2014/main" id="{04D365CC-133E-D589-ED4E-6FB78E62F691}"/>
              </a:ext>
            </a:extLst>
          </p:cNvPr>
          <p:cNvSpPr/>
          <p:nvPr/>
        </p:nvSpPr>
        <p:spPr>
          <a:xfrm>
            <a:off x="6134247" y="3152800"/>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7" name="Group 16">
            <a:extLst>
              <a:ext uri="{FF2B5EF4-FFF2-40B4-BE49-F238E27FC236}">
                <a16:creationId xmlns:a16="http://schemas.microsoft.com/office/drawing/2014/main" id="{CA25E0EE-21B8-54A1-2B71-06F7A88326B4}"/>
              </a:ext>
            </a:extLst>
          </p:cNvPr>
          <p:cNvGrpSpPr/>
          <p:nvPr/>
        </p:nvGrpSpPr>
        <p:grpSpPr>
          <a:xfrm>
            <a:off x="6146570" y="1154031"/>
            <a:ext cx="180000" cy="180000"/>
            <a:chOff x="2564900" y="9680038"/>
            <a:chExt cx="180000" cy="180000"/>
          </a:xfrm>
        </p:grpSpPr>
        <p:sp>
          <p:nvSpPr>
            <p:cNvPr id="18" name="Oval 17">
              <a:extLst>
                <a:ext uri="{FF2B5EF4-FFF2-40B4-BE49-F238E27FC236}">
                  <a16:creationId xmlns:a16="http://schemas.microsoft.com/office/drawing/2014/main" id="{ADD95C70-AA1F-2BC1-BDC5-705B378C0DD9}"/>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9" name="Rounded Rectangle 198">
              <a:extLst>
                <a:ext uri="{FF2B5EF4-FFF2-40B4-BE49-F238E27FC236}">
                  <a16:creationId xmlns:a16="http://schemas.microsoft.com/office/drawing/2014/main" id="{CBFACFA2-0E34-50E8-B2B4-B0331AB7065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0" name="Group 19">
            <a:extLst>
              <a:ext uri="{FF2B5EF4-FFF2-40B4-BE49-F238E27FC236}">
                <a16:creationId xmlns:a16="http://schemas.microsoft.com/office/drawing/2014/main" id="{B0013669-D1F9-AF87-C047-CB44A0E05648}"/>
              </a:ext>
            </a:extLst>
          </p:cNvPr>
          <p:cNvGrpSpPr/>
          <p:nvPr/>
        </p:nvGrpSpPr>
        <p:grpSpPr>
          <a:xfrm>
            <a:off x="6146570" y="1436770"/>
            <a:ext cx="180000" cy="180000"/>
            <a:chOff x="2564900" y="9680038"/>
            <a:chExt cx="180000" cy="180000"/>
          </a:xfrm>
        </p:grpSpPr>
        <p:sp>
          <p:nvSpPr>
            <p:cNvPr id="21" name="Oval 20">
              <a:extLst>
                <a:ext uri="{FF2B5EF4-FFF2-40B4-BE49-F238E27FC236}">
                  <a16:creationId xmlns:a16="http://schemas.microsoft.com/office/drawing/2014/main" id="{EF35D3FA-4690-4277-797E-C4E8EDA324FE}"/>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2" name="Rounded Rectangle 198">
              <a:extLst>
                <a:ext uri="{FF2B5EF4-FFF2-40B4-BE49-F238E27FC236}">
                  <a16:creationId xmlns:a16="http://schemas.microsoft.com/office/drawing/2014/main" id="{C8507A45-1DA7-ED93-B3F9-C2A9B116D886}"/>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3" name="Group 22">
            <a:extLst>
              <a:ext uri="{FF2B5EF4-FFF2-40B4-BE49-F238E27FC236}">
                <a16:creationId xmlns:a16="http://schemas.microsoft.com/office/drawing/2014/main" id="{19AB89C4-237E-5CBE-014C-941384FD236F}"/>
              </a:ext>
            </a:extLst>
          </p:cNvPr>
          <p:cNvGrpSpPr/>
          <p:nvPr/>
        </p:nvGrpSpPr>
        <p:grpSpPr>
          <a:xfrm>
            <a:off x="6152909" y="2300428"/>
            <a:ext cx="180000" cy="180000"/>
            <a:chOff x="2564900" y="9680038"/>
            <a:chExt cx="180000" cy="180000"/>
          </a:xfrm>
        </p:grpSpPr>
        <p:sp>
          <p:nvSpPr>
            <p:cNvPr id="24" name="Oval 23">
              <a:extLst>
                <a:ext uri="{FF2B5EF4-FFF2-40B4-BE49-F238E27FC236}">
                  <a16:creationId xmlns:a16="http://schemas.microsoft.com/office/drawing/2014/main" id="{F321C2DF-43C4-8D62-D306-300B80C75C2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5" name="Rounded Rectangle 198">
              <a:extLst>
                <a:ext uri="{FF2B5EF4-FFF2-40B4-BE49-F238E27FC236}">
                  <a16:creationId xmlns:a16="http://schemas.microsoft.com/office/drawing/2014/main" id="{BA6994AD-B0F0-D290-C2C4-ABA66EA684C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9" name="Group 28">
            <a:extLst>
              <a:ext uri="{FF2B5EF4-FFF2-40B4-BE49-F238E27FC236}">
                <a16:creationId xmlns:a16="http://schemas.microsoft.com/office/drawing/2014/main" id="{C40092D0-1B70-38A0-8C64-285CAD7734C3}"/>
              </a:ext>
            </a:extLst>
          </p:cNvPr>
          <p:cNvGrpSpPr/>
          <p:nvPr/>
        </p:nvGrpSpPr>
        <p:grpSpPr>
          <a:xfrm>
            <a:off x="6161033" y="2005129"/>
            <a:ext cx="180000" cy="180000"/>
            <a:chOff x="2564900" y="9680038"/>
            <a:chExt cx="180000" cy="180000"/>
          </a:xfrm>
        </p:grpSpPr>
        <p:sp>
          <p:nvSpPr>
            <p:cNvPr id="30" name="Oval 29">
              <a:extLst>
                <a:ext uri="{FF2B5EF4-FFF2-40B4-BE49-F238E27FC236}">
                  <a16:creationId xmlns:a16="http://schemas.microsoft.com/office/drawing/2014/main" id="{1B456EE5-04E5-C3FB-943F-4EF7DC54EE1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1" name="Rounded Rectangle 198">
              <a:extLst>
                <a:ext uri="{FF2B5EF4-FFF2-40B4-BE49-F238E27FC236}">
                  <a16:creationId xmlns:a16="http://schemas.microsoft.com/office/drawing/2014/main" id="{27515E8E-D8EE-FE4D-8696-F247D7E5DF9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2" name="Group 31">
            <a:extLst>
              <a:ext uri="{FF2B5EF4-FFF2-40B4-BE49-F238E27FC236}">
                <a16:creationId xmlns:a16="http://schemas.microsoft.com/office/drawing/2014/main" id="{9A0CB48A-1974-2BAB-48EB-5A6263A7CEDE}"/>
              </a:ext>
            </a:extLst>
          </p:cNvPr>
          <p:cNvGrpSpPr/>
          <p:nvPr/>
        </p:nvGrpSpPr>
        <p:grpSpPr>
          <a:xfrm>
            <a:off x="6141347" y="2609627"/>
            <a:ext cx="180000" cy="180000"/>
            <a:chOff x="2564900" y="9680038"/>
            <a:chExt cx="180000" cy="180000"/>
          </a:xfrm>
        </p:grpSpPr>
        <p:sp>
          <p:nvSpPr>
            <p:cNvPr id="33" name="Oval 32">
              <a:extLst>
                <a:ext uri="{FF2B5EF4-FFF2-40B4-BE49-F238E27FC236}">
                  <a16:creationId xmlns:a16="http://schemas.microsoft.com/office/drawing/2014/main" id="{7B2E21E0-FF1E-B42F-1B90-E749D2DCBBA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4" name="Rounded Rectangle 198">
              <a:extLst>
                <a:ext uri="{FF2B5EF4-FFF2-40B4-BE49-F238E27FC236}">
                  <a16:creationId xmlns:a16="http://schemas.microsoft.com/office/drawing/2014/main" id="{F3F5FC1E-7C29-34F0-83BF-E4A003B3E9C9}"/>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5" name="Group 34">
            <a:extLst>
              <a:ext uri="{FF2B5EF4-FFF2-40B4-BE49-F238E27FC236}">
                <a16:creationId xmlns:a16="http://schemas.microsoft.com/office/drawing/2014/main" id="{73CD66E8-3103-2B24-F3B3-5BDB641B59D7}"/>
              </a:ext>
            </a:extLst>
          </p:cNvPr>
          <p:cNvGrpSpPr/>
          <p:nvPr/>
        </p:nvGrpSpPr>
        <p:grpSpPr>
          <a:xfrm>
            <a:off x="6141098" y="2874943"/>
            <a:ext cx="180000" cy="180000"/>
            <a:chOff x="2564900" y="9680038"/>
            <a:chExt cx="180000" cy="180000"/>
          </a:xfrm>
        </p:grpSpPr>
        <p:sp>
          <p:nvSpPr>
            <p:cNvPr id="36" name="Oval 35">
              <a:extLst>
                <a:ext uri="{FF2B5EF4-FFF2-40B4-BE49-F238E27FC236}">
                  <a16:creationId xmlns:a16="http://schemas.microsoft.com/office/drawing/2014/main" id="{3BA1B092-C2FD-DF2C-A02B-7576CA2096E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7" name="Rounded Rectangle 198">
              <a:extLst>
                <a:ext uri="{FF2B5EF4-FFF2-40B4-BE49-F238E27FC236}">
                  <a16:creationId xmlns:a16="http://schemas.microsoft.com/office/drawing/2014/main" id="{B699E6B8-544E-39F7-B378-AC82EFF4111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8" name="Group 37">
            <a:extLst>
              <a:ext uri="{FF2B5EF4-FFF2-40B4-BE49-F238E27FC236}">
                <a16:creationId xmlns:a16="http://schemas.microsoft.com/office/drawing/2014/main" id="{C0B5D524-134B-246D-A2E5-E377EEB130F4}"/>
              </a:ext>
            </a:extLst>
          </p:cNvPr>
          <p:cNvGrpSpPr/>
          <p:nvPr/>
        </p:nvGrpSpPr>
        <p:grpSpPr>
          <a:xfrm>
            <a:off x="6138946" y="3463141"/>
            <a:ext cx="180000" cy="180000"/>
            <a:chOff x="2564900" y="9680038"/>
            <a:chExt cx="180000" cy="180000"/>
          </a:xfrm>
        </p:grpSpPr>
        <p:sp>
          <p:nvSpPr>
            <p:cNvPr id="39" name="Oval 38">
              <a:extLst>
                <a:ext uri="{FF2B5EF4-FFF2-40B4-BE49-F238E27FC236}">
                  <a16:creationId xmlns:a16="http://schemas.microsoft.com/office/drawing/2014/main" id="{A24B56B1-B332-59F8-3AA2-065519B7B3CC}"/>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0" name="Rounded Rectangle 198">
              <a:extLst>
                <a:ext uri="{FF2B5EF4-FFF2-40B4-BE49-F238E27FC236}">
                  <a16:creationId xmlns:a16="http://schemas.microsoft.com/office/drawing/2014/main" id="{A276EF5D-76E0-5EE6-D817-CF27B7C34BBF}"/>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41" name="Group 40">
            <a:extLst>
              <a:ext uri="{FF2B5EF4-FFF2-40B4-BE49-F238E27FC236}">
                <a16:creationId xmlns:a16="http://schemas.microsoft.com/office/drawing/2014/main" id="{8E7D691B-96CB-B73A-A294-89FFFD51EA46}"/>
              </a:ext>
            </a:extLst>
          </p:cNvPr>
          <p:cNvGrpSpPr/>
          <p:nvPr/>
        </p:nvGrpSpPr>
        <p:grpSpPr>
          <a:xfrm>
            <a:off x="6130531" y="3794473"/>
            <a:ext cx="180000" cy="180000"/>
            <a:chOff x="2564900" y="9680038"/>
            <a:chExt cx="180000" cy="180000"/>
          </a:xfrm>
        </p:grpSpPr>
        <p:sp>
          <p:nvSpPr>
            <p:cNvPr id="42" name="Oval 41">
              <a:extLst>
                <a:ext uri="{FF2B5EF4-FFF2-40B4-BE49-F238E27FC236}">
                  <a16:creationId xmlns:a16="http://schemas.microsoft.com/office/drawing/2014/main" id="{AE36D8BF-996B-D18E-6540-F50548FB2D39}"/>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3" name="Rounded Rectangle 198">
              <a:extLst>
                <a:ext uri="{FF2B5EF4-FFF2-40B4-BE49-F238E27FC236}">
                  <a16:creationId xmlns:a16="http://schemas.microsoft.com/office/drawing/2014/main" id="{E8FE5062-E497-6BB5-B457-D27D92539CC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44" name="Group 43">
            <a:extLst>
              <a:ext uri="{FF2B5EF4-FFF2-40B4-BE49-F238E27FC236}">
                <a16:creationId xmlns:a16="http://schemas.microsoft.com/office/drawing/2014/main" id="{B10B003E-E0B1-3376-A2F9-9D1DFCBFD56E}"/>
              </a:ext>
            </a:extLst>
          </p:cNvPr>
          <p:cNvGrpSpPr/>
          <p:nvPr/>
        </p:nvGrpSpPr>
        <p:grpSpPr>
          <a:xfrm>
            <a:off x="6142913" y="4092472"/>
            <a:ext cx="180000" cy="180000"/>
            <a:chOff x="2564900" y="9680038"/>
            <a:chExt cx="180000" cy="180000"/>
          </a:xfrm>
        </p:grpSpPr>
        <p:sp>
          <p:nvSpPr>
            <p:cNvPr id="45" name="Oval 44">
              <a:extLst>
                <a:ext uri="{FF2B5EF4-FFF2-40B4-BE49-F238E27FC236}">
                  <a16:creationId xmlns:a16="http://schemas.microsoft.com/office/drawing/2014/main" id="{DC10C22E-682F-7A2B-44D8-15CB379C241C}"/>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6" name="Rounded Rectangle 198">
              <a:extLst>
                <a:ext uri="{FF2B5EF4-FFF2-40B4-BE49-F238E27FC236}">
                  <a16:creationId xmlns:a16="http://schemas.microsoft.com/office/drawing/2014/main" id="{E52BE46B-BC58-902A-83EA-ADC8E19C49F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0" name="Group 49">
            <a:extLst>
              <a:ext uri="{FF2B5EF4-FFF2-40B4-BE49-F238E27FC236}">
                <a16:creationId xmlns:a16="http://schemas.microsoft.com/office/drawing/2014/main" id="{DBDE0FBE-E019-DC77-B716-4011BFDCAFF7}"/>
              </a:ext>
            </a:extLst>
          </p:cNvPr>
          <p:cNvGrpSpPr/>
          <p:nvPr/>
        </p:nvGrpSpPr>
        <p:grpSpPr>
          <a:xfrm>
            <a:off x="6120535" y="4967330"/>
            <a:ext cx="180000" cy="180000"/>
            <a:chOff x="2564900" y="9680038"/>
            <a:chExt cx="180000" cy="180000"/>
          </a:xfrm>
        </p:grpSpPr>
        <p:sp>
          <p:nvSpPr>
            <p:cNvPr id="51" name="Oval 50">
              <a:extLst>
                <a:ext uri="{FF2B5EF4-FFF2-40B4-BE49-F238E27FC236}">
                  <a16:creationId xmlns:a16="http://schemas.microsoft.com/office/drawing/2014/main" id="{2EC7BC34-40D9-6EB0-5803-081F408FB8EE}"/>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2" name="Rounded Rectangle 198">
              <a:extLst>
                <a:ext uri="{FF2B5EF4-FFF2-40B4-BE49-F238E27FC236}">
                  <a16:creationId xmlns:a16="http://schemas.microsoft.com/office/drawing/2014/main" id="{92EDC6A6-319F-99F3-3F1F-5B2A10A48ED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3" name="Group 52">
            <a:extLst>
              <a:ext uri="{FF2B5EF4-FFF2-40B4-BE49-F238E27FC236}">
                <a16:creationId xmlns:a16="http://schemas.microsoft.com/office/drawing/2014/main" id="{F4A0A639-EB4A-C986-56D0-60968AE34BB5}"/>
              </a:ext>
            </a:extLst>
          </p:cNvPr>
          <p:cNvGrpSpPr/>
          <p:nvPr/>
        </p:nvGrpSpPr>
        <p:grpSpPr>
          <a:xfrm>
            <a:off x="6130531" y="5247332"/>
            <a:ext cx="180000" cy="180000"/>
            <a:chOff x="2564900" y="9680038"/>
            <a:chExt cx="180000" cy="180000"/>
          </a:xfrm>
        </p:grpSpPr>
        <p:sp>
          <p:nvSpPr>
            <p:cNvPr id="54" name="Oval 53">
              <a:extLst>
                <a:ext uri="{FF2B5EF4-FFF2-40B4-BE49-F238E27FC236}">
                  <a16:creationId xmlns:a16="http://schemas.microsoft.com/office/drawing/2014/main" id="{703328B8-546A-86CD-33D4-401D23AEC1C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5" name="Rounded Rectangle 198">
              <a:extLst>
                <a:ext uri="{FF2B5EF4-FFF2-40B4-BE49-F238E27FC236}">
                  <a16:creationId xmlns:a16="http://schemas.microsoft.com/office/drawing/2014/main" id="{AF52CA78-E6DA-11B3-E8C2-A61A3013F65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6" name="Group 55">
            <a:extLst>
              <a:ext uri="{FF2B5EF4-FFF2-40B4-BE49-F238E27FC236}">
                <a16:creationId xmlns:a16="http://schemas.microsoft.com/office/drawing/2014/main" id="{52A39626-C88A-174D-8E4E-C807AA7670C5}"/>
              </a:ext>
            </a:extLst>
          </p:cNvPr>
          <p:cNvGrpSpPr/>
          <p:nvPr/>
        </p:nvGrpSpPr>
        <p:grpSpPr>
          <a:xfrm>
            <a:off x="6142913" y="5553215"/>
            <a:ext cx="180000" cy="180000"/>
            <a:chOff x="2564900" y="9680038"/>
            <a:chExt cx="180000" cy="180000"/>
          </a:xfrm>
        </p:grpSpPr>
        <p:sp>
          <p:nvSpPr>
            <p:cNvPr id="57" name="Oval 56">
              <a:extLst>
                <a:ext uri="{FF2B5EF4-FFF2-40B4-BE49-F238E27FC236}">
                  <a16:creationId xmlns:a16="http://schemas.microsoft.com/office/drawing/2014/main" id="{90935A9A-6C3A-F65D-577C-DF088BF1713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8" name="Rounded Rectangle 198">
              <a:extLst>
                <a:ext uri="{FF2B5EF4-FFF2-40B4-BE49-F238E27FC236}">
                  <a16:creationId xmlns:a16="http://schemas.microsoft.com/office/drawing/2014/main" id="{2C7DCE3C-4068-4325-2696-FB37B8E8694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9" name="Group 58">
            <a:extLst>
              <a:ext uri="{FF2B5EF4-FFF2-40B4-BE49-F238E27FC236}">
                <a16:creationId xmlns:a16="http://schemas.microsoft.com/office/drawing/2014/main" id="{1737BBD1-2E14-E6F7-19F8-058D28D88A92}"/>
              </a:ext>
            </a:extLst>
          </p:cNvPr>
          <p:cNvGrpSpPr/>
          <p:nvPr/>
        </p:nvGrpSpPr>
        <p:grpSpPr>
          <a:xfrm>
            <a:off x="6152777" y="5840577"/>
            <a:ext cx="180000" cy="180000"/>
            <a:chOff x="2564900" y="9680038"/>
            <a:chExt cx="180000" cy="180000"/>
          </a:xfrm>
        </p:grpSpPr>
        <p:sp>
          <p:nvSpPr>
            <p:cNvPr id="60" name="Oval 59">
              <a:extLst>
                <a:ext uri="{FF2B5EF4-FFF2-40B4-BE49-F238E27FC236}">
                  <a16:creationId xmlns:a16="http://schemas.microsoft.com/office/drawing/2014/main" id="{300FC3D0-DFA8-6E9B-DC1F-334DEB3D5C0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1" name="Rounded Rectangle 198">
              <a:extLst>
                <a:ext uri="{FF2B5EF4-FFF2-40B4-BE49-F238E27FC236}">
                  <a16:creationId xmlns:a16="http://schemas.microsoft.com/office/drawing/2014/main" id="{790D64AD-B818-7456-871B-5F9C6A4612E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2" name="Group 61">
            <a:extLst>
              <a:ext uri="{FF2B5EF4-FFF2-40B4-BE49-F238E27FC236}">
                <a16:creationId xmlns:a16="http://schemas.microsoft.com/office/drawing/2014/main" id="{86208BAE-14A8-A9A6-59C1-EA30A5C3BA21}"/>
              </a:ext>
            </a:extLst>
          </p:cNvPr>
          <p:cNvGrpSpPr/>
          <p:nvPr/>
        </p:nvGrpSpPr>
        <p:grpSpPr>
          <a:xfrm>
            <a:off x="6142913" y="6140535"/>
            <a:ext cx="180000" cy="180000"/>
            <a:chOff x="2564900" y="9680038"/>
            <a:chExt cx="180000" cy="180000"/>
          </a:xfrm>
        </p:grpSpPr>
        <p:sp>
          <p:nvSpPr>
            <p:cNvPr id="63" name="Oval 62">
              <a:extLst>
                <a:ext uri="{FF2B5EF4-FFF2-40B4-BE49-F238E27FC236}">
                  <a16:creationId xmlns:a16="http://schemas.microsoft.com/office/drawing/2014/main" id="{568C5F3E-750D-33DB-A735-9448721E854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56" name="Rounded Rectangle 198">
              <a:extLst>
                <a:ext uri="{FF2B5EF4-FFF2-40B4-BE49-F238E27FC236}">
                  <a16:creationId xmlns:a16="http://schemas.microsoft.com/office/drawing/2014/main" id="{87F46E07-8619-16EE-101C-0DEEA9A7312F}"/>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75" name="Group 274">
            <a:extLst>
              <a:ext uri="{FF2B5EF4-FFF2-40B4-BE49-F238E27FC236}">
                <a16:creationId xmlns:a16="http://schemas.microsoft.com/office/drawing/2014/main" id="{57197FB3-4E19-67B3-D4F3-EFDD5CA90F7C}"/>
              </a:ext>
            </a:extLst>
          </p:cNvPr>
          <p:cNvGrpSpPr/>
          <p:nvPr/>
        </p:nvGrpSpPr>
        <p:grpSpPr>
          <a:xfrm>
            <a:off x="6142781" y="6407675"/>
            <a:ext cx="180000" cy="180000"/>
            <a:chOff x="2564900" y="9680038"/>
            <a:chExt cx="180000" cy="180000"/>
          </a:xfrm>
        </p:grpSpPr>
        <p:sp>
          <p:nvSpPr>
            <p:cNvPr id="276" name="Oval 275">
              <a:extLst>
                <a:ext uri="{FF2B5EF4-FFF2-40B4-BE49-F238E27FC236}">
                  <a16:creationId xmlns:a16="http://schemas.microsoft.com/office/drawing/2014/main" id="{4AF0E860-F0A2-F72A-7F77-440F327EA81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77" name="Rounded Rectangle 198">
              <a:extLst>
                <a:ext uri="{FF2B5EF4-FFF2-40B4-BE49-F238E27FC236}">
                  <a16:creationId xmlns:a16="http://schemas.microsoft.com/office/drawing/2014/main" id="{7047644F-4E4B-3BEF-200D-10AFADB6FDB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78" name="Group 277">
            <a:extLst>
              <a:ext uri="{FF2B5EF4-FFF2-40B4-BE49-F238E27FC236}">
                <a16:creationId xmlns:a16="http://schemas.microsoft.com/office/drawing/2014/main" id="{D1473453-76F3-050A-F6BF-3319237C94F6}"/>
              </a:ext>
            </a:extLst>
          </p:cNvPr>
          <p:cNvGrpSpPr/>
          <p:nvPr/>
        </p:nvGrpSpPr>
        <p:grpSpPr>
          <a:xfrm>
            <a:off x="6142781" y="6696990"/>
            <a:ext cx="180000" cy="180000"/>
            <a:chOff x="2564900" y="9680038"/>
            <a:chExt cx="180000" cy="180000"/>
          </a:xfrm>
        </p:grpSpPr>
        <p:sp>
          <p:nvSpPr>
            <p:cNvPr id="279" name="Oval 278">
              <a:extLst>
                <a:ext uri="{FF2B5EF4-FFF2-40B4-BE49-F238E27FC236}">
                  <a16:creationId xmlns:a16="http://schemas.microsoft.com/office/drawing/2014/main" id="{A1A2D368-0E73-1D89-8DEC-B4189E86867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80" name="Rounded Rectangle 198">
              <a:extLst>
                <a:ext uri="{FF2B5EF4-FFF2-40B4-BE49-F238E27FC236}">
                  <a16:creationId xmlns:a16="http://schemas.microsoft.com/office/drawing/2014/main" id="{DDBE2F12-9D43-930D-0876-2C37AB84918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81" name="Group 280">
            <a:extLst>
              <a:ext uri="{FF2B5EF4-FFF2-40B4-BE49-F238E27FC236}">
                <a16:creationId xmlns:a16="http://schemas.microsoft.com/office/drawing/2014/main" id="{4490300D-6E15-6CD4-3CD8-A0ACC854D914}"/>
              </a:ext>
            </a:extLst>
          </p:cNvPr>
          <p:cNvGrpSpPr/>
          <p:nvPr/>
        </p:nvGrpSpPr>
        <p:grpSpPr>
          <a:xfrm>
            <a:off x="6142724" y="6993375"/>
            <a:ext cx="180000" cy="180000"/>
            <a:chOff x="2564900" y="9680038"/>
            <a:chExt cx="180000" cy="180000"/>
          </a:xfrm>
        </p:grpSpPr>
        <p:sp>
          <p:nvSpPr>
            <p:cNvPr id="282" name="Oval 281">
              <a:extLst>
                <a:ext uri="{FF2B5EF4-FFF2-40B4-BE49-F238E27FC236}">
                  <a16:creationId xmlns:a16="http://schemas.microsoft.com/office/drawing/2014/main" id="{50D5DD31-10C6-14CA-BF1B-F8E81300ACD9}"/>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83" name="Rounded Rectangle 198">
              <a:extLst>
                <a:ext uri="{FF2B5EF4-FFF2-40B4-BE49-F238E27FC236}">
                  <a16:creationId xmlns:a16="http://schemas.microsoft.com/office/drawing/2014/main" id="{78AA7DE4-7864-5235-9D73-7C4B2FE880E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87" name="Group 286">
            <a:extLst>
              <a:ext uri="{FF2B5EF4-FFF2-40B4-BE49-F238E27FC236}">
                <a16:creationId xmlns:a16="http://schemas.microsoft.com/office/drawing/2014/main" id="{17D50933-1EBF-7983-A772-AC7E200A07B1}"/>
              </a:ext>
            </a:extLst>
          </p:cNvPr>
          <p:cNvGrpSpPr/>
          <p:nvPr/>
        </p:nvGrpSpPr>
        <p:grpSpPr>
          <a:xfrm>
            <a:off x="6142266" y="7271494"/>
            <a:ext cx="180000" cy="180000"/>
            <a:chOff x="2564900" y="9680038"/>
            <a:chExt cx="180000" cy="180000"/>
          </a:xfrm>
        </p:grpSpPr>
        <p:sp>
          <p:nvSpPr>
            <p:cNvPr id="288" name="Oval 287">
              <a:extLst>
                <a:ext uri="{FF2B5EF4-FFF2-40B4-BE49-F238E27FC236}">
                  <a16:creationId xmlns:a16="http://schemas.microsoft.com/office/drawing/2014/main" id="{312D142A-DACE-3206-574A-85AA360E805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89" name="Rounded Rectangle 198">
              <a:extLst>
                <a:ext uri="{FF2B5EF4-FFF2-40B4-BE49-F238E27FC236}">
                  <a16:creationId xmlns:a16="http://schemas.microsoft.com/office/drawing/2014/main" id="{6E77783E-F2BD-8D81-984B-2089094E5B7F}"/>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90" name="Group 289">
            <a:extLst>
              <a:ext uri="{FF2B5EF4-FFF2-40B4-BE49-F238E27FC236}">
                <a16:creationId xmlns:a16="http://schemas.microsoft.com/office/drawing/2014/main" id="{AFAFC6A7-E4C2-8AB7-D6DF-065E51108323}"/>
              </a:ext>
            </a:extLst>
          </p:cNvPr>
          <p:cNvGrpSpPr/>
          <p:nvPr/>
        </p:nvGrpSpPr>
        <p:grpSpPr>
          <a:xfrm>
            <a:off x="6145426" y="7861746"/>
            <a:ext cx="180000" cy="180000"/>
            <a:chOff x="2564900" y="9680038"/>
            <a:chExt cx="180000" cy="180000"/>
          </a:xfrm>
        </p:grpSpPr>
        <p:sp>
          <p:nvSpPr>
            <p:cNvPr id="291" name="Oval 290">
              <a:extLst>
                <a:ext uri="{FF2B5EF4-FFF2-40B4-BE49-F238E27FC236}">
                  <a16:creationId xmlns:a16="http://schemas.microsoft.com/office/drawing/2014/main" id="{A7454DB3-6691-58FD-A685-F4CF5FEED23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92" name="Rounded Rectangle 198">
              <a:extLst>
                <a:ext uri="{FF2B5EF4-FFF2-40B4-BE49-F238E27FC236}">
                  <a16:creationId xmlns:a16="http://schemas.microsoft.com/office/drawing/2014/main" id="{6EC1DD9B-3DB4-78EA-DE2E-35470E07AA0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96" name="Group 295">
            <a:extLst>
              <a:ext uri="{FF2B5EF4-FFF2-40B4-BE49-F238E27FC236}">
                <a16:creationId xmlns:a16="http://schemas.microsoft.com/office/drawing/2014/main" id="{D2AC095E-DF50-2179-7549-13A542022A5E}"/>
              </a:ext>
            </a:extLst>
          </p:cNvPr>
          <p:cNvGrpSpPr/>
          <p:nvPr/>
        </p:nvGrpSpPr>
        <p:grpSpPr>
          <a:xfrm>
            <a:off x="6136571" y="8449271"/>
            <a:ext cx="180000" cy="180000"/>
            <a:chOff x="2564900" y="9680038"/>
            <a:chExt cx="180000" cy="180000"/>
          </a:xfrm>
        </p:grpSpPr>
        <p:sp>
          <p:nvSpPr>
            <p:cNvPr id="297" name="Oval 296">
              <a:extLst>
                <a:ext uri="{FF2B5EF4-FFF2-40B4-BE49-F238E27FC236}">
                  <a16:creationId xmlns:a16="http://schemas.microsoft.com/office/drawing/2014/main" id="{736A0298-1ACC-103B-6B47-86962AD3166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98" name="Rounded Rectangle 198">
              <a:extLst>
                <a:ext uri="{FF2B5EF4-FFF2-40B4-BE49-F238E27FC236}">
                  <a16:creationId xmlns:a16="http://schemas.microsoft.com/office/drawing/2014/main" id="{A9517AF9-344F-54CA-3EF3-F8C91FCD4CC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8" name="Oval 3">
            <a:extLst>
              <a:ext uri="{FF2B5EF4-FFF2-40B4-BE49-F238E27FC236}">
                <a16:creationId xmlns:a16="http://schemas.microsoft.com/office/drawing/2014/main" id="{FDE975D9-8526-E384-D2A7-75355643D817}"/>
              </a:ext>
            </a:extLst>
          </p:cNvPr>
          <p:cNvSpPr/>
          <p:nvPr/>
        </p:nvSpPr>
        <p:spPr>
          <a:xfrm>
            <a:off x="6137037" y="814335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1" name="Group 10">
            <a:extLst>
              <a:ext uri="{FF2B5EF4-FFF2-40B4-BE49-F238E27FC236}">
                <a16:creationId xmlns:a16="http://schemas.microsoft.com/office/drawing/2014/main" id="{ABFD7B27-C704-4A8A-059C-78C3E1032FAD}"/>
              </a:ext>
            </a:extLst>
          </p:cNvPr>
          <p:cNvGrpSpPr/>
          <p:nvPr/>
        </p:nvGrpSpPr>
        <p:grpSpPr>
          <a:xfrm>
            <a:off x="6134247" y="4681618"/>
            <a:ext cx="180000" cy="180000"/>
            <a:chOff x="5566528" y="9680038"/>
            <a:chExt cx="180000" cy="180000"/>
          </a:xfrm>
        </p:grpSpPr>
        <p:sp>
          <p:nvSpPr>
            <p:cNvPr id="12" name="Oval 11">
              <a:extLst>
                <a:ext uri="{FF2B5EF4-FFF2-40B4-BE49-F238E27FC236}">
                  <a16:creationId xmlns:a16="http://schemas.microsoft.com/office/drawing/2014/main" id="{125849D2-A6E5-82FB-318C-3DCFA5654AC7}"/>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4" name="Rounded Rectangle 181">
              <a:extLst>
                <a:ext uri="{FF2B5EF4-FFF2-40B4-BE49-F238E27FC236}">
                  <a16:creationId xmlns:a16="http://schemas.microsoft.com/office/drawing/2014/main" id="{1BD26138-2758-C926-B65D-0FA5259953B2}"/>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Group 14">
            <a:extLst>
              <a:ext uri="{FF2B5EF4-FFF2-40B4-BE49-F238E27FC236}">
                <a16:creationId xmlns:a16="http://schemas.microsoft.com/office/drawing/2014/main" id="{98F50725-2A3D-0C9A-F563-A2170C5587B2}"/>
              </a:ext>
            </a:extLst>
          </p:cNvPr>
          <p:cNvGrpSpPr/>
          <p:nvPr/>
        </p:nvGrpSpPr>
        <p:grpSpPr>
          <a:xfrm>
            <a:off x="6140945" y="9021577"/>
            <a:ext cx="180000" cy="180000"/>
            <a:chOff x="5566528" y="9680038"/>
            <a:chExt cx="180000" cy="180000"/>
          </a:xfrm>
        </p:grpSpPr>
        <p:sp>
          <p:nvSpPr>
            <p:cNvPr id="257" name="Oval 256">
              <a:extLst>
                <a:ext uri="{FF2B5EF4-FFF2-40B4-BE49-F238E27FC236}">
                  <a16:creationId xmlns:a16="http://schemas.microsoft.com/office/drawing/2014/main" id="{978E504D-3C9C-9EC4-24AD-992E05ECC6D2}"/>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3" name="Rounded Rectangle 181">
              <a:extLst>
                <a:ext uri="{FF2B5EF4-FFF2-40B4-BE49-F238E27FC236}">
                  <a16:creationId xmlns:a16="http://schemas.microsoft.com/office/drawing/2014/main" id="{1B14513B-C904-66C6-D8FE-2ACB95F0230F}"/>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94" name="Group 293">
            <a:extLst>
              <a:ext uri="{FF2B5EF4-FFF2-40B4-BE49-F238E27FC236}">
                <a16:creationId xmlns:a16="http://schemas.microsoft.com/office/drawing/2014/main" id="{1CE5833C-F407-1A67-7345-C680D649BB5B}"/>
              </a:ext>
            </a:extLst>
          </p:cNvPr>
          <p:cNvGrpSpPr/>
          <p:nvPr/>
        </p:nvGrpSpPr>
        <p:grpSpPr>
          <a:xfrm>
            <a:off x="6149142" y="7574810"/>
            <a:ext cx="180000" cy="180000"/>
            <a:chOff x="5566528" y="9680038"/>
            <a:chExt cx="180000" cy="180000"/>
          </a:xfrm>
        </p:grpSpPr>
        <p:sp>
          <p:nvSpPr>
            <p:cNvPr id="295" name="Oval 294">
              <a:extLst>
                <a:ext uri="{FF2B5EF4-FFF2-40B4-BE49-F238E27FC236}">
                  <a16:creationId xmlns:a16="http://schemas.microsoft.com/office/drawing/2014/main" id="{01AC6B4D-92B9-E714-25FA-480CA456A941}"/>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0" name="Rounded Rectangle 181">
              <a:extLst>
                <a:ext uri="{FF2B5EF4-FFF2-40B4-BE49-F238E27FC236}">
                  <a16:creationId xmlns:a16="http://schemas.microsoft.com/office/drawing/2014/main" id="{C5324238-CED1-7FB1-1896-9BDEAB5A9D35}"/>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01" name="Oval 3">
            <a:extLst>
              <a:ext uri="{FF2B5EF4-FFF2-40B4-BE49-F238E27FC236}">
                <a16:creationId xmlns:a16="http://schemas.microsoft.com/office/drawing/2014/main" id="{BB24D4DD-292C-646E-C741-E1CCA13D3102}"/>
              </a:ext>
            </a:extLst>
          </p:cNvPr>
          <p:cNvSpPr/>
          <p:nvPr/>
        </p:nvSpPr>
        <p:spPr>
          <a:xfrm>
            <a:off x="6143859" y="439513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02" name="Group 301">
            <a:extLst>
              <a:ext uri="{FF2B5EF4-FFF2-40B4-BE49-F238E27FC236}">
                <a16:creationId xmlns:a16="http://schemas.microsoft.com/office/drawing/2014/main" id="{E72B0BC2-09C1-E228-9341-0749B20D42D7}"/>
              </a:ext>
            </a:extLst>
          </p:cNvPr>
          <p:cNvGrpSpPr/>
          <p:nvPr/>
        </p:nvGrpSpPr>
        <p:grpSpPr>
          <a:xfrm>
            <a:off x="6148198" y="1727577"/>
            <a:ext cx="180000" cy="180000"/>
            <a:chOff x="2564900" y="9680038"/>
            <a:chExt cx="180000" cy="180000"/>
          </a:xfrm>
        </p:grpSpPr>
        <p:sp>
          <p:nvSpPr>
            <p:cNvPr id="303" name="Oval 302">
              <a:extLst>
                <a:ext uri="{FF2B5EF4-FFF2-40B4-BE49-F238E27FC236}">
                  <a16:creationId xmlns:a16="http://schemas.microsoft.com/office/drawing/2014/main" id="{CB084ABA-BA16-B020-16C1-FDA80402EAC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04" name="Rounded Rectangle 198">
              <a:extLst>
                <a:ext uri="{FF2B5EF4-FFF2-40B4-BE49-F238E27FC236}">
                  <a16:creationId xmlns:a16="http://schemas.microsoft.com/office/drawing/2014/main" id="{4A60DCA4-0473-7E9C-5DB2-5FDD61D2697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20871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 y="128464"/>
            <a:ext cx="500471" cy="48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88225"/>
            <a:ext cx="3300316" cy="4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88914" y="704528"/>
            <a:ext cx="6480448" cy="1099865"/>
          </a:xfrm>
          <a:prstGeom prst="rect">
            <a:avLst/>
          </a:prstGeom>
          <a:gradFill>
            <a:gsLst>
              <a:gs pos="0">
                <a:schemeClr val="bg1"/>
              </a:gs>
              <a:gs pos="46000">
                <a:schemeClr val="accent4">
                  <a:lumMod val="20000"/>
                  <a:lumOff val="80000"/>
                </a:schemeClr>
              </a:gs>
              <a:gs pos="100000">
                <a:schemeClr val="accent4">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196348" y="681948"/>
            <a:ext cx="928396" cy="307777"/>
          </a:xfrm>
          <a:prstGeom prst="rect">
            <a:avLst/>
          </a:prstGeom>
          <a:noFill/>
        </p:spPr>
        <p:txBody>
          <a:bodyPr wrap="none" rtlCol="0">
            <a:spAutoFit/>
          </a:bodyPr>
          <a:lstStyle/>
          <a:p>
            <a:r>
              <a:rPr lang="en-US" sz="1400" b="1" dirty="0">
                <a:solidFill>
                  <a:schemeClr val="accent4"/>
                </a:solidFill>
              </a:rPr>
              <a:t>Highlights</a:t>
            </a:r>
            <a:endParaRPr lang="en-AU" sz="1400" b="1" dirty="0">
              <a:solidFill>
                <a:schemeClr val="accent4"/>
              </a:solidFill>
            </a:endParaRPr>
          </a:p>
        </p:txBody>
      </p:sp>
      <p:sp>
        <p:nvSpPr>
          <p:cNvPr id="32" name="TextBox 31"/>
          <p:cNvSpPr txBox="1"/>
          <p:nvPr/>
        </p:nvSpPr>
        <p:spPr>
          <a:xfrm>
            <a:off x="372986" y="955600"/>
            <a:ext cx="3128539" cy="4062651"/>
          </a:xfrm>
          <a:prstGeom prst="rect">
            <a:avLst/>
          </a:prstGeom>
          <a:noFill/>
        </p:spPr>
        <p:txBody>
          <a:bodyPr wrap="square" rtlCol="0">
            <a:spAutoFit/>
          </a:bodyPr>
          <a:lstStyle/>
          <a:p>
            <a:r>
              <a:rPr lang="en-US" sz="1100" b="1" dirty="0"/>
              <a:t>Actions from adoption of Aboriginal Place naming Action plan </a:t>
            </a:r>
          </a:p>
          <a:p>
            <a:pPr marL="171450" indent="-171450">
              <a:spcAft>
                <a:spcPts val="600"/>
              </a:spcAft>
              <a:buFont typeface="Arial" panose="020B0604020202020204" pitchFamily="34" charset="0"/>
              <a:buChar char="•"/>
            </a:pPr>
            <a:r>
              <a:rPr lang="en-US" sz="1100" dirty="0"/>
              <a:t>Filmed a video with Uncle Lewis O'Brien and Uncle Ivan Copley on the naming and use of Kaurna language at Lewis </a:t>
            </a:r>
            <a:r>
              <a:rPr lang="en-US" sz="1100" dirty="0" err="1"/>
              <a:t>Yarlupurka</a:t>
            </a:r>
            <a:r>
              <a:rPr lang="en-US" sz="1100" dirty="0"/>
              <a:t> O'Brien Reserve Hamilton Hill.  Once editing and production, the video will be shared on our website.</a:t>
            </a:r>
          </a:p>
          <a:p>
            <a:r>
              <a:rPr lang="en-US" sz="1100" b="1" dirty="0"/>
              <a:t>Tour Down Under 2024</a:t>
            </a:r>
          </a:p>
          <a:p>
            <a:pPr marL="171450" indent="-171450">
              <a:buFont typeface="Arial" panose="020B0604020202020204" pitchFamily="34" charset="0"/>
              <a:buChar char="•"/>
            </a:pPr>
            <a:r>
              <a:rPr lang="en-US" sz="1100" dirty="0"/>
              <a:t>A debrief on the 2024 event was held with Tour Down Under event management staff.</a:t>
            </a:r>
          </a:p>
          <a:p>
            <a:pPr marL="171450" indent="-171450">
              <a:buFont typeface="Arial" panose="020B0604020202020204" pitchFamily="34" charset="0"/>
              <a:buChar char="•"/>
            </a:pPr>
            <a:r>
              <a:rPr lang="en-US" sz="1100" dirty="0" err="1"/>
              <a:t>Hitaf</a:t>
            </a:r>
            <a:r>
              <a:rPr lang="en-US" sz="1100" dirty="0"/>
              <a:t> Rasheed presented at a council workshop to provide an overview of the results from the 2024 event and the plans for 2025.</a:t>
            </a:r>
          </a:p>
          <a:p>
            <a:pPr marL="171450" indent="-171450">
              <a:buFont typeface="Arial" panose="020B0604020202020204" pitchFamily="34" charset="0"/>
              <a:buChar char="•"/>
            </a:pPr>
            <a:endParaRPr lang="en-US" sz="1100" dirty="0"/>
          </a:p>
          <a:p>
            <a:r>
              <a:rPr lang="en-US" sz="1100" b="1" dirty="0"/>
              <a:t>Positive Ageing</a:t>
            </a:r>
          </a:p>
          <a:p>
            <a:pPr marL="171450" indent="-171450">
              <a:buFont typeface="Arial" panose="020B0604020202020204" pitchFamily="34" charset="0"/>
              <a:buChar char="•"/>
            </a:pPr>
            <a:r>
              <a:rPr lang="en-US" sz="1100" dirty="0"/>
              <a:t>January and February are traditionally quieter times for services, with activity increasing in March.  This is reflected in this quarter's statistics with 1,600 hours of support in and around the home, over 4,000 hours of social support group activities in the community and 445 transport trips.</a:t>
            </a:r>
          </a:p>
        </p:txBody>
      </p:sp>
      <p:sp>
        <p:nvSpPr>
          <p:cNvPr id="33" name="TextBox 32"/>
          <p:cNvSpPr txBox="1"/>
          <p:nvPr/>
        </p:nvSpPr>
        <p:spPr>
          <a:xfrm>
            <a:off x="3670909" y="955600"/>
            <a:ext cx="3086943" cy="3985706"/>
          </a:xfrm>
          <a:prstGeom prst="rect">
            <a:avLst/>
          </a:prstGeom>
          <a:noFill/>
        </p:spPr>
        <p:txBody>
          <a:bodyPr wrap="square" rtlCol="0">
            <a:spAutoFit/>
          </a:bodyPr>
          <a:lstStyle/>
          <a:p>
            <a:r>
              <a:rPr lang="en-US" sz="1100" b="1" dirty="0"/>
              <a:t>Play Space Framework Implementation </a:t>
            </a:r>
          </a:p>
          <a:p>
            <a:pPr marL="171450" indent="-171450">
              <a:buFont typeface="Arial" panose="020B0604020202020204" pitchFamily="34" charset="0"/>
              <a:buChar char="•"/>
            </a:pPr>
            <a:r>
              <a:rPr lang="en-US" sz="1100" dirty="0"/>
              <a:t>Construction has commenced at Protea Reserve, </a:t>
            </a:r>
            <a:r>
              <a:rPr lang="en-US" sz="1100" dirty="0" err="1"/>
              <a:t>Crafers</a:t>
            </a:r>
            <a:r>
              <a:rPr lang="en-US" sz="1100" dirty="0"/>
              <a:t> and will commence towards the end of April at Sherry Park, Mylor. Both projects are on track for completion in the 24/25 financial year.</a:t>
            </a:r>
          </a:p>
          <a:p>
            <a:endParaRPr lang="en-US" sz="1100" dirty="0"/>
          </a:p>
          <a:p>
            <a:r>
              <a:rPr lang="en-US" sz="1100" b="1" dirty="0"/>
              <a:t>Cultural Development</a:t>
            </a:r>
          </a:p>
          <a:p>
            <a:pPr marL="171450" indent="-171450">
              <a:buFont typeface="Arial" panose="020B0604020202020204" pitchFamily="34" charset="0"/>
              <a:buChar char="•"/>
            </a:pPr>
            <a:r>
              <a:rPr lang="en-US" sz="1100" dirty="0"/>
              <a:t>After almost 10 years in development and collaboration, the </a:t>
            </a:r>
            <a:r>
              <a:rPr lang="en-US" sz="1100" dirty="0" err="1"/>
              <a:t>Coolamon</a:t>
            </a:r>
            <a:r>
              <a:rPr lang="en-US" sz="1100" dirty="0"/>
              <a:t> Sculpture was officially unveiled at Federation Park, </a:t>
            </a:r>
            <a:r>
              <a:rPr lang="en-US" sz="1100" dirty="0" err="1"/>
              <a:t>Gumeracha</a:t>
            </a:r>
            <a:r>
              <a:rPr lang="en-US" sz="1100" dirty="0"/>
              <a:t> by Deputy Mayor Nathan Daniell.</a:t>
            </a:r>
          </a:p>
          <a:p>
            <a:pPr marL="171450" indent="-171450">
              <a:buFont typeface="Arial" panose="020B0604020202020204" pitchFamily="34" charset="0"/>
              <a:buChar char="•"/>
            </a:pPr>
            <a:r>
              <a:rPr lang="en-US" sz="1100" dirty="0"/>
              <a:t>The Hills Harmony Picnic in </a:t>
            </a:r>
            <a:r>
              <a:rPr lang="en-US" sz="1100" dirty="0" err="1"/>
              <a:t>Gumeracha</a:t>
            </a:r>
            <a:r>
              <a:rPr lang="en-US" sz="1100" dirty="0"/>
              <a:t> during March which highlighted performances from Woodside </a:t>
            </a:r>
            <a:r>
              <a:rPr lang="en-US" sz="1100" dirty="0" err="1"/>
              <a:t>Jamz</a:t>
            </a:r>
            <a:r>
              <a:rPr lang="en-US" sz="1100" dirty="0"/>
              <a:t>, </a:t>
            </a:r>
            <a:r>
              <a:rPr lang="en-US" sz="1100" dirty="0" err="1"/>
              <a:t>Brasilian</a:t>
            </a:r>
            <a:r>
              <a:rPr lang="en-US" sz="1100" dirty="0"/>
              <a:t> dancers, Persian dancers and African drummers</a:t>
            </a:r>
          </a:p>
          <a:p>
            <a:endParaRPr lang="en-US" sz="1100" dirty="0"/>
          </a:p>
          <a:p>
            <a:r>
              <a:rPr lang="en-US" sz="1100" b="1" dirty="0"/>
              <a:t>Libraries</a:t>
            </a:r>
          </a:p>
          <a:p>
            <a:pPr marL="171450" indent="-171450">
              <a:buFont typeface="Arial" panose="020B0604020202020204" pitchFamily="34" charset="0"/>
              <a:buChar char="•"/>
            </a:pPr>
            <a:r>
              <a:rPr lang="en-US" sz="1100" dirty="0"/>
              <a:t>Introduced a new '</a:t>
            </a:r>
            <a:r>
              <a:rPr lang="en-US" sz="1100" dirty="0" err="1"/>
              <a:t>Booktok</a:t>
            </a:r>
            <a:r>
              <a:rPr lang="en-US" sz="1100" dirty="0"/>
              <a:t>' collection at the Stirling Library thanks to a donation from the Stirling Community Op Shop. This collection has been established so customers can easily find titles that are popular and trending on TikTok.</a:t>
            </a:r>
          </a:p>
        </p:txBody>
      </p:sp>
      <p:pic>
        <p:nvPicPr>
          <p:cNvPr id="40" name="Picture 39" descr="File:Check mark 23x20 02.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622" y="3586511"/>
            <a:ext cx="180000" cy="170456"/>
          </a:xfrm>
          <a:prstGeom prst="rect">
            <a:avLst/>
          </a:prstGeom>
        </p:spPr>
      </p:pic>
      <p:pic>
        <p:nvPicPr>
          <p:cNvPr id="6" name="Picture 5" descr="File:Check mark 23x20 02.svg - Wikipedia">
            <a:extLst>
              <a:ext uri="{FF2B5EF4-FFF2-40B4-BE49-F238E27FC236}">
                <a16:creationId xmlns:a16="http://schemas.microsoft.com/office/drawing/2014/main" id="{C5A97C24-EE22-9A26-A05F-F669CE4D56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747" y="2186141"/>
            <a:ext cx="180000" cy="170456"/>
          </a:xfrm>
          <a:prstGeom prst="rect">
            <a:avLst/>
          </a:prstGeom>
        </p:spPr>
      </p:pic>
      <p:grpSp>
        <p:nvGrpSpPr>
          <p:cNvPr id="27" name="Group 26">
            <a:extLst>
              <a:ext uri="{FF2B5EF4-FFF2-40B4-BE49-F238E27FC236}">
                <a16:creationId xmlns:a16="http://schemas.microsoft.com/office/drawing/2014/main" id="{1AC735C9-AACA-877C-98D1-ABF79669A372}"/>
              </a:ext>
            </a:extLst>
          </p:cNvPr>
          <p:cNvGrpSpPr/>
          <p:nvPr/>
        </p:nvGrpSpPr>
        <p:grpSpPr>
          <a:xfrm>
            <a:off x="586433" y="5359774"/>
            <a:ext cx="6182298" cy="230832"/>
            <a:chOff x="749119" y="9662228"/>
            <a:chExt cx="6182298" cy="230832"/>
          </a:xfrm>
        </p:grpSpPr>
        <p:grpSp>
          <p:nvGrpSpPr>
            <p:cNvPr id="36" name="Group 35">
              <a:extLst>
                <a:ext uri="{FF2B5EF4-FFF2-40B4-BE49-F238E27FC236}">
                  <a16:creationId xmlns:a16="http://schemas.microsoft.com/office/drawing/2014/main" id="{151BEAFB-19DB-530F-205C-4F16760FF2F9}"/>
                </a:ext>
              </a:extLst>
            </p:cNvPr>
            <p:cNvGrpSpPr/>
            <p:nvPr/>
          </p:nvGrpSpPr>
          <p:grpSpPr>
            <a:xfrm>
              <a:off x="749119" y="9662228"/>
              <a:ext cx="6182298" cy="230832"/>
              <a:chOff x="749119" y="9662228"/>
              <a:chExt cx="6182298" cy="230832"/>
            </a:xfrm>
          </p:grpSpPr>
          <p:sp>
            <p:nvSpPr>
              <p:cNvPr id="38" name="Oval 306">
                <a:extLst>
                  <a:ext uri="{FF2B5EF4-FFF2-40B4-BE49-F238E27FC236}">
                    <a16:creationId xmlns:a16="http://schemas.microsoft.com/office/drawing/2014/main" id="{7CCF7926-711E-A888-E84E-2FEFECC27F6E}"/>
                  </a:ext>
                </a:extLst>
              </p:cNvPr>
              <p:cNvSpPr>
                <a:spLocks noChangeAspect="1"/>
              </p:cNvSpPr>
              <p:nvPr/>
            </p:nvSpPr>
            <p:spPr>
              <a:xfrm>
                <a:off x="1983645"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1" name="Group 40">
                <a:extLst>
                  <a:ext uri="{FF2B5EF4-FFF2-40B4-BE49-F238E27FC236}">
                    <a16:creationId xmlns:a16="http://schemas.microsoft.com/office/drawing/2014/main" id="{24CD5AC1-5CE2-5D24-753A-C9AF4D2A482E}"/>
                  </a:ext>
                </a:extLst>
              </p:cNvPr>
              <p:cNvGrpSpPr/>
              <p:nvPr/>
            </p:nvGrpSpPr>
            <p:grpSpPr>
              <a:xfrm>
                <a:off x="1288818" y="9705644"/>
                <a:ext cx="144000" cy="144000"/>
                <a:chOff x="2564900" y="9680038"/>
                <a:chExt cx="180000" cy="180000"/>
              </a:xfrm>
            </p:grpSpPr>
            <p:sp>
              <p:nvSpPr>
                <p:cNvPr id="60" name="Oval 59">
                  <a:extLst>
                    <a:ext uri="{FF2B5EF4-FFF2-40B4-BE49-F238E27FC236}">
                      <a16:creationId xmlns:a16="http://schemas.microsoft.com/office/drawing/2014/main" id="{49681489-7F82-BAA4-118A-C0B983F1418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1" name="Rounded Rectangle 198">
                  <a:extLst>
                    <a:ext uri="{FF2B5EF4-FFF2-40B4-BE49-F238E27FC236}">
                      <a16:creationId xmlns:a16="http://schemas.microsoft.com/office/drawing/2014/main" id="{0B22F4D1-8D08-B0B1-8446-7B6F77354BF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42" name="Group 41">
                <a:extLst>
                  <a:ext uri="{FF2B5EF4-FFF2-40B4-BE49-F238E27FC236}">
                    <a16:creationId xmlns:a16="http://schemas.microsoft.com/office/drawing/2014/main" id="{94CF4352-ADFB-06FB-202D-E14482A49ABE}"/>
                  </a:ext>
                </a:extLst>
              </p:cNvPr>
              <p:cNvGrpSpPr/>
              <p:nvPr/>
            </p:nvGrpSpPr>
            <p:grpSpPr>
              <a:xfrm>
                <a:off x="3557431" y="9705644"/>
                <a:ext cx="144000" cy="144000"/>
                <a:chOff x="5566528" y="9680038"/>
                <a:chExt cx="180000" cy="180000"/>
              </a:xfrm>
            </p:grpSpPr>
            <p:sp>
              <p:nvSpPr>
                <p:cNvPr id="58" name="Oval 57">
                  <a:extLst>
                    <a:ext uri="{FF2B5EF4-FFF2-40B4-BE49-F238E27FC236}">
                      <a16:creationId xmlns:a16="http://schemas.microsoft.com/office/drawing/2014/main" id="{8524F615-97E6-79E7-2BF0-EE65A26A9FAE}"/>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Rounded Rectangle 181">
                  <a:extLst>
                    <a:ext uri="{FF2B5EF4-FFF2-40B4-BE49-F238E27FC236}">
                      <a16:creationId xmlns:a16="http://schemas.microsoft.com/office/drawing/2014/main" id="{88B19DD3-74BA-4990-847C-485966CCF5D6}"/>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3" name="Oval 3">
                <a:extLst>
                  <a:ext uri="{FF2B5EF4-FFF2-40B4-BE49-F238E27FC236}">
                    <a16:creationId xmlns:a16="http://schemas.microsoft.com/office/drawing/2014/main" id="{A7F87CEF-5198-FA47-A2C8-D23BD91DCD9B}"/>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Box 43">
                <a:extLst>
                  <a:ext uri="{FF2B5EF4-FFF2-40B4-BE49-F238E27FC236}">
                    <a16:creationId xmlns:a16="http://schemas.microsoft.com/office/drawing/2014/main" id="{634D1706-D21A-1F08-FE58-DD72C90AC4D0}"/>
                  </a:ext>
                </a:extLst>
              </p:cNvPr>
              <p:cNvSpPr txBox="1"/>
              <p:nvPr/>
            </p:nvSpPr>
            <p:spPr>
              <a:xfrm>
                <a:off x="1356353" y="9662228"/>
                <a:ext cx="683200" cy="230832"/>
              </a:xfrm>
              <a:prstGeom prst="rect">
                <a:avLst/>
              </a:prstGeom>
              <a:noFill/>
            </p:spPr>
            <p:txBody>
              <a:bodyPr wrap="none" rtlCol="0">
                <a:spAutoFit/>
              </a:bodyPr>
              <a:lstStyle/>
              <a:p>
                <a:r>
                  <a:rPr lang="en-US" sz="900" dirty="0"/>
                  <a:t>= On Track</a:t>
                </a:r>
                <a:endParaRPr lang="en-AU" sz="900" dirty="0"/>
              </a:p>
            </p:txBody>
          </p:sp>
          <p:sp>
            <p:nvSpPr>
              <p:cNvPr id="45" name="TextBox 44">
                <a:extLst>
                  <a:ext uri="{FF2B5EF4-FFF2-40B4-BE49-F238E27FC236}">
                    <a16:creationId xmlns:a16="http://schemas.microsoft.com/office/drawing/2014/main" id="{34988AE8-516E-83B9-941A-B013D9D3FC09}"/>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46" name="TextBox 45">
                <a:extLst>
                  <a:ext uri="{FF2B5EF4-FFF2-40B4-BE49-F238E27FC236}">
                    <a16:creationId xmlns:a16="http://schemas.microsoft.com/office/drawing/2014/main" id="{B55125B2-784C-54AA-12BE-15D7EB3F86A6}"/>
                  </a:ext>
                </a:extLst>
              </p:cNvPr>
              <p:cNvSpPr txBox="1"/>
              <p:nvPr/>
            </p:nvSpPr>
            <p:spPr>
              <a:xfrm>
                <a:off x="2053727" y="9662228"/>
                <a:ext cx="809837" cy="230832"/>
              </a:xfrm>
              <a:prstGeom prst="rect">
                <a:avLst/>
              </a:prstGeom>
              <a:noFill/>
            </p:spPr>
            <p:txBody>
              <a:bodyPr wrap="none" rtlCol="0">
                <a:spAutoFit/>
              </a:bodyPr>
              <a:lstStyle/>
              <a:p>
                <a:r>
                  <a:rPr lang="en-US" sz="900" dirty="0"/>
                  <a:t>= Not Started</a:t>
                </a:r>
                <a:endParaRPr lang="en-AU" sz="900" dirty="0"/>
              </a:p>
            </p:txBody>
          </p:sp>
          <p:sp>
            <p:nvSpPr>
              <p:cNvPr id="47" name="TextBox 46">
                <a:extLst>
                  <a:ext uri="{FF2B5EF4-FFF2-40B4-BE49-F238E27FC236}">
                    <a16:creationId xmlns:a16="http://schemas.microsoft.com/office/drawing/2014/main" id="{E1B96711-CF7F-741F-563E-6D27A9CCDEF2}"/>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48" name="TextBox 47">
                <a:extLst>
                  <a:ext uri="{FF2B5EF4-FFF2-40B4-BE49-F238E27FC236}">
                    <a16:creationId xmlns:a16="http://schemas.microsoft.com/office/drawing/2014/main" id="{085CADF5-BF1D-E3B6-49DC-DFC6E736E9BA}"/>
                  </a:ext>
                </a:extLst>
              </p:cNvPr>
              <p:cNvSpPr txBox="1"/>
              <p:nvPr/>
            </p:nvSpPr>
            <p:spPr>
              <a:xfrm>
                <a:off x="3629439" y="9662228"/>
                <a:ext cx="1050288" cy="230832"/>
              </a:xfrm>
              <a:prstGeom prst="rect">
                <a:avLst/>
              </a:prstGeom>
              <a:noFill/>
            </p:spPr>
            <p:txBody>
              <a:bodyPr wrap="none" rtlCol="0">
                <a:spAutoFit/>
              </a:bodyPr>
              <a:lstStyle/>
              <a:p>
                <a:r>
                  <a:rPr lang="en-US" sz="900" dirty="0"/>
                  <a:t>= Behind Schedule</a:t>
                </a:r>
                <a:endParaRPr lang="en-AU" sz="900" dirty="0"/>
              </a:p>
            </p:txBody>
          </p:sp>
          <p:sp>
            <p:nvSpPr>
              <p:cNvPr id="49" name="TextBox 48">
                <a:extLst>
                  <a:ext uri="{FF2B5EF4-FFF2-40B4-BE49-F238E27FC236}">
                    <a16:creationId xmlns:a16="http://schemas.microsoft.com/office/drawing/2014/main" id="{5FCF5686-812F-3B40-1AF8-98904B637147}"/>
                  </a:ext>
                </a:extLst>
              </p:cNvPr>
              <p:cNvSpPr txBox="1"/>
              <p:nvPr/>
            </p:nvSpPr>
            <p:spPr>
              <a:xfrm>
                <a:off x="2909359" y="9662228"/>
                <a:ext cx="688009" cy="230832"/>
              </a:xfrm>
              <a:prstGeom prst="rect">
                <a:avLst/>
              </a:prstGeom>
              <a:noFill/>
            </p:spPr>
            <p:txBody>
              <a:bodyPr wrap="none" rtlCol="0">
                <a:spAutoFit/>
              </a:bodyPr>
              <a:lstStyle/>
              <a:p>
                <a:r>
                  <a:rPr lang="en-US" sz="900" dirty="0"/>
                  <a:t>= Deferred</a:t>
                </a:r>
                <a:endParaRPr lang="en-AU" sz="900" dirty="0"/>
              </a:p>
            </p:txBody>
          </p:sp>
          <p:sp>
            <p:nvSpPr>
              <p:cNvPr id="50" name="Oval 306">
                <a:extLst>
                  <a:ext uri="{FF2B5EF4-FFF2-40B4-BE49-F238E27FC236}">
                    <a16:creationId xmlns:a16="http://schemas.microsoft.com/office/drawing/2014/main" id="{B3F64314-4F33-F704-BF27-065F04FD7A05}"/>
                  </a:ext>
                </a:extLst>
              </p:cNvPr>
              <p:cNvSpPr>
                <a:spLocks noChangeAspect="1"/>
              </p:cNvSpPr>
              <p:nvPr/>
            </p:nvSpPr>
            <p:spPr>
              <a:xfrm>
                <a:off x="2837351"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1" name="Straight Arrow Connector 50">
                <a:extLst>
                  <a:ext uri="{FF2B5EF4-FFF2-40B4-BE49-F238E27FC236}">
                    <a16:creationId xmlns:a16="http://schemas.microsoft.com/office/drawing/2014/main" id="{4796C9CD-531F-B2C7-90AE-C46C2BDA5FE2}"/>
                  </a:ext>
                </a:extLst>
              </p:cNvPr>
              <p:cNvCxnSpPr/>
              <p:nvPr/>
            </p:nvCxnSpPr>
            <p:spPr>
              <a:xfrm>
                <a:off x="2861975" y="9777644"/>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E2104C3-B049-B0C4-63A1-62BED9573AF3}"/>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7" name="Picture 36" descr="File:Check mark 23x20 02.svg - Wikipedia">
              <a:extLst>
                <a:ext uri="{FF2B5EF4-FFF2-40B4-BE49-F238E27FC236}">
                  <a16:creationId xmlns:a16="http://schemas.microsoft.com/office/drawing/2014/main" id="{5592906D-2A8F-7D97-8E4A-C3304DE715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7" name="Group 6">
            <a:extLst>
              <a:ext uri="{FF2B5EF4-FFF2-40B4-BE49-F238E27FC236}">
                <a16:creationId xmlns:a16="http://schemas.microsoft.com/office/drawing/2014/main" id="{8E279CEB-10C2-A5B0-5E1B-B4DB1CF6DF52}"/>
              </a:ext>
            </a:extLst>
          </p:cNvPr>
          <p:cNvGrpSpPr/>
          <p:nvPr/>
        </p:nvGrpSpPr>
        <p:grpSpPr>
          <a:xfrm>
            <a:off x="3511769" y="1031225"/>
            <a:ext cx="180000" cy="180000"/>
            <a:chOff x="2564900" y="9680038"/>
            <a:chExt cx="180000" cy="180000"/>
          </a:xfrm>
        </p:grpSpPr>
        <p:sp>
          <p:nvSpPr>
            <p:cNvPr id="8" name="Oval 7">
              <a:extLst>
                <a:ext uri="{FF2B5EF4-FFF2-40B4-BE49-F238E27FC236}">
                  <a16:creationId xmlns:a16="http://schemas.microsoft.com/office/drawing/2014/main" id="{C5D54304-52F7-8651-B636-96C8A195DD6E}"/>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9" name="Rounded Rectangle 198">
              <a:extLst>
                <a:ext uri="{FF2B5EF4-FFF2-40B4-BE49-F238E27FC236}">
                  <a16:creationId xmlns:a16="http://schemas.microsoft.com/office/drawing/2014/main" id="{F39010BF-B6AC-1F9F-73FA-0D1A324E12E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3" name="Group 12">
            <a:extLst>
              <a:ext uri="{FF2B5EF4-FFF2-40B4-BE49-F238E27FC236}">
                <a16:creationId xmlns:a16="http://schemas.microsoft.com/office/drawing/2014/main" id="{33825845-0D4E-49CE-3BC0-3FBFB9A60E79}"/>
              </a:ext>
            </a:extLst>
          </p:cNvPr>
          <p:cNvGrpSpPr/>
          <p:nvPr/>
        </p:nvGrpSpPr>
        <p:grpSpPr>
          <a:xfrm>
            <a:off x="231468" y="1060797"/>
            <a:ext cx="180000" cy="180000"/>
            <a:chOff x="2564900" y="9680038"/>
            <a:chExt cx="180000" cy="180000"/>
          </a:xfrm>
        </p:grpSpPr>
        <p:sp>
          <p:nvSpPr>
            <p:cNvPr id="14" name="Oval 13">
              <a:extLst>
                <a:ext uri="{FF2B5EF4-FFF2-40B4-BE49-F238E27FC236}">
                  <a16:creationId xmlns:a16="http://schemas.microsoft.com/office/drawing/2014/main" id="{60657608-BB22-F633-C783-CBAB3616D55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5" name="Rounded Rectangle 198">
              <a:extLst>
                <a:ext uri="{FF2B5EF4-FFF2-40B4-BE49-F238E27FC236}">
                  <a16:creationId xmlns:a16="http://schemas.microsoft.com/office/drawing/2014/main" id="{1A6F431B-C428-A262-CCCB-FAD55E607AE0}"/>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6" name="Oval 3">
            <a:extLst>
              <a:ext uri="{FF2B5EF4-FFF2-40B4-BE49-F238E27FC236}">
                <a16:creationId xmlns:a16="http://schemas.microsoft.com/office/drawing/2014/main" id="{FBFF1686-A60F-E484-7850-92D1FF39A135}"/>
              </a:ext>
            </a:extLst>
          </p:cNvPr>
          <p:cNvSpPr/>
          <p:nvPr/>
        </p:nvSpPr>
        <p:spPr>
          <a:xfrm>
            <a:off x="218514" y="2416710"/>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descr="File:Check mark 23x20 02.svg - Wikipedia">
            <a:extLst>
              <a:ext uri="{FF2B5EF4-FFF2-40B4-BE49-F238E27FC236}">
                <a16:creationId xmlns:a16="http://schemas.microsoft.com/office/drawing/2014/main" id="{47DA4EA7-5038-7024-BE1D-289778807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463" y="3864031"/>
            <a:ext cx="180000" cy="170456"/>
          </a:xfrm>
          <a:prstGeom prst="rect">
            <a:avLst/>
          </a:prstGeom>
        </p:spPr>
      </p:pic>
      <p:sp>
        <p:nvSpPr>
          <p:cNvPr id="5" name="Rectangle 4">
            <a:extLst>
              <a:ext uri="{FF2B5EF4-FFF2-40B4-BE49-F238E27FC236}">
                <a16:creationId xmlns:a16="http://schemas.microsoft.com/office/drawing/2014/main" id="{238AF310-35BB-623F-F81B-42E1EC2B2DBD}"/>
              </a:ext>
            </a:extLst>
          </p:cNvPr>
          <p:cNvSpPr/>
          <p:nvPr/>
        </p:nvSpPr>
        <p:spPr>
          <a:xfrm>
            <a:off x="226058" y="5657280"/>
            <a:ext cx="6480175" cy="1099865"/>
          </a:xfrm>
          <a:prstGeom prst="rect">
            <a:avLst/>
          </a:prstGeom>
          <a:gradFill>
            <a:gsLst>
              <a:gs pos="0">
                <a:schemeClr val="bg1"/>
              </a:gs>
              <a:gs pos="46000">
                <a:schemeClr val="accent4">
                  <a:lumMod val="20000"/>
                  <a:lumOff val="80000"/>
                </a:schemeClr>
              </a:gs>
              <a:gs pos="100000">
                <a:schemeClr val="accent4">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Rectangle 52">
            <a:extLst>
              <a:ext uri="{FF2B5EF4-FFF2-40B4-BE49-F238E27FC236}">
                <a16:creationId xmlns:a16="http://schemas.microsoft.com/office/drawing/2014/main" id="{0BAFE873-18ED-C0F2-2731-D379D481E559}"/>
              </a:ext>
            </a:extLst>
          </p:cNvPr>
          <p:cNvSpPr/>
          <p:nvPr/>
        </p:nvSpPr>
        <p:spPr>
          <a:xfrm>
            <a:off x="441787" y="5966690"/>
            <a:ext cx="2892507" cy="2917799"/>
          </a:xfrm>
          <a:prstGeom prst="rect">
            <a:avLst/>
          </a:prstGeom>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graphicFrame>
        <p:nvGraphicFramePr>
          <p:cNvPr id="54" name="Chart 53">
            <a:extLst>
              <a:ext uri="{FF2B5EF4-FFF2-40B4-BE49-F238E27FC236}">
                <a16:creationId xmlns:a16="http://schemas.microsoft.com/office/drawing/2014/main" id="{D7C40DE8-D419-AC06-DD42-6B46D0EAAA06}"/>
              </a:ext>
            </a:extLst>
          </p:cNvPr>
          <p:cNvGraphicFramePr>
            <a:graphicFrameLocks noChangeAspect="1"/>
          </p:cNvGraphicFramePr>
          <p:nvPr>
            <p:extLst>
              <p:ext uri="{D42A27DB-BD31-4B8C-83A1-F6EECF244321}">
                <p14:modId xmlns:p14="http://schemas.microsoft.com/office/powerpoint/2010/main" val="1882544107"/>
              </p:ext>
            </p:extLst>
          </p:nvPr>
        </p:nvGraphicFramePr>
        <p:xfrm>
          <a:off x="822582" y="6490569"/>
          <a:ext cx="796320" cy="796521"/>
        </p:xfrm>
        <a:graphic>
          <a:graphicData uri="http://schemas.openxmlformats.org/drawingml/2006/chart">
            <c:chart xmlns:c="http://schemas.openxmlformats.org/drawingml/2006/chart" xmlns:r="http://schemas.openxmlformats.org/officeDocument/2006/relationships" r:id="rId6"/>
          </a:graphicData>
        </a:graphic>
      </p:graphicFrame>
      <p:cxnSp>
        <p:nvCxnSpPr>
          <p:cNvPr id="55" name="Straight Connector 54">
            <a:extLst>
              <a:ext uri="{FF2B5EF4-FFF2-40B4-BE49-F238E27FC236}">
                <a16:creationId xmlns:a16="http://schemas.microsoft.com/office/drawing/2014/main" id="{D400D45D-B149-0F4D-BFCC-41FFE2DC154B}"/>
              </a:ext>
            </a:extLst>
          </p:cNvPr>
          <p:cNvCxnSpPr/>
          <p:nvPr/>
        </p:nvCxnSpPr>
        <p:spPr>
          <a:xfrm flipV="1">
            <a:off x="969376" y="6946785"/>
            <a:ext cx="92347" cy="277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99B1A5C-D5B8-69C4-24E9-B6075218F101}"/>
              </a:ext>
            </a:extLst>
          </p:cNvPr>
          <p:cNvSpPr txBox="1"/>
          <p:nvPr/>
        </p:nvSpPr>
        <p:spPr>
          <a:xfrm>
            <a:off x="966486" y="6726643"/>
            <a:ext cx="491603" cy="307777"/>
          </a:xfrm>
          <a:prstGeom prst="rect">
            <a:avLst/>
          </a:prstGeom>
          <a:noFill/>
        </p:spPr>
        <p:txBody>
          <a:bodyPr wrap="square" rtlCol="0">
            <a:spAutoFit/>
          </a:bodyPr>
          <a:lstStyle/>
          <a:p>
            <a:pPr algn="ctr"/>
            <a:r>
              <a:rPr lang="en-US" sz="1400" b="1" dirty="0"/>
              <a:t>7.2</a:t>
            </a:r>
            <a:endParaRPr lang="en-AU" sz="1400" b="1" dirty="0"/>
          </a:p>
        </p:txBody>
      </p:sp>
      <p:sp>
        <p:nvSpPr>
          <p:cNvPr id="57" name="TextBox 56">
            <a:extLst>
              <a:ext uri="{FF2B5EF4-FFF2-40B4-BE49-F238E27FC236}">
                <a16:creationId xmlns:a16="http://schemas.microsoft.com/office/drawing/2014/main" id="{63CC5A13-8A56-C2E2-AF10-54A12C45AAEB}"/>
              </a:ext>
            </a:extLst>
          </p:cNvPr>
          <p:cNvSpPr txBox="1"/>
          <p:nvPr/>
        </p:nvSpPr>
        <p:spPr>
          <a:xfrm>
            <a:off x="446985" y="6821511"/>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7 </a:t>
            </a:r>
          </a:p>
        </p:txBody>
      </p:sp>
      <p:sp>
        <p:nvSpPr>
          <p:cNvPr id="10" name="Rectangle 9">
            <a:extLst>
              <a:ext uri="{FF2B5EF4-FFF2-40B4-BE49-F238E27FC236}">
                <a16:creationId xmlns:a16="http://schemas.microsoft.com/office/drawing/2014/main" id="{FF61F4C6-A2AA-C5E9-C49E-CCFFBA51A8DF}"/>
              </a:ext>
            </a:extLst>
          </p:cNvPr>
          <p:cNvSpPr/>
          <p:nvPr/>
        </p:nvSpPr>
        <p:spPr>
          <a:xfrm>
            <a:off x="831774" y="5992464"/>
            <a:ext cx="2124521" cy="261610"/>
          </a:xfrm>
          <a:prstGeom prst="rect">
            <a:avLst/>
          </a:prstGeom>
        </p:spPr>
        <p:txBody>
          <a:bodyPr wrap="square">
            <a:spAutoFit/>
          </a:bodyPr>
          <a:lstStyle/>
          <a:p>
            <a:pPr>
              <a:spcAft>
                <a:spcPts val="0"/>
              </a:spcAft>
            </a:pPr>
            <a:r>
              <a:rPr lang="en-AU" sz="1100" b="1" dirty="0">
                <a:solidFill>
                  <a:schemeClr val="accent1"/>
                </a:solidFill>
                <a:ea typeface="Times New Roman"/>
                <a:cs typeface="Times New Roman"/>
              </a:rPr>
              <a:t>Positive ageing wellbeing score</a:t>
            </a:r>
            <a:endParaRPr lang="en-AU" sz="1100" b="1" dirty="0">
              <a:solidFill>
                <a:schemeClr val="accent1"/>
              </a:solidFill>
              <a:effectLst/>
              <a:latin typeface="Garamond"/>
              <a:ea typeface="Times New Roman"/>
              <a:cs typeface="Times New Roman"/>
            </a:endParaRPr>
          </a:p>
        </p:txBody>
      </p:sp>
      <p:sp>
        <p:nvSpPr>
          <p:cNvPr id="17" name="Rectangle 16">
            <a:extLst>
              <a:ext uri="{FF2B5EF4-FFF2-40B4-BE49-F238E27FC236}">
                <a16:creationId xmlns:a16="http://schemas.microsoft.com/office/drawing/2014/main" id="{A8B2234B-3531-A695-90B3-FF5DFB40C062}"/>
              </a:ext>
            </a:extLst>
          </p:cNvPr>
          <p:cNvSpPr/>
          <p:nvPr/>
        </p:nvSpPr>
        <p:spPr>
          <a:xfrm>
            <a:off x="562739" y="6193185"/>
            <a:ext cx="2734422" cy="400110"/>
          </a:xfrm>
          <a:prstGeom prst="rect">
            <a:avLst/>
          </a:prstGeom>
        </p:spPr>
        <p:txBody>
          <a:bodyPr wrap="square">
            <a:spAutoFit/>
          </a:bodyPr>
          <a:lstStyle/>
          <a:p>
            <a:r>
              <a:rPr lang="en-AU" sz="1000" dirty="0"/>
              <a:t>Average level of self-determined wellbeing of program participants reviewed in the quarter.</a:t>
            </a:r>
          </a:p>
        </p:txBody>
      </p:sp>
      <p:graphicFrame>
        <p:nvGraphicFramePr>
          <p:cNvPr id="18" name="Chart 17">
            <a:extLst>
              <a:ext uri="{FF2B5EF4-FFF2-40B4-BE49-F238E27FC236}">
                <a16:creationId xmlns:a16="http://schemas.microsoft.com/office/drawing/2014/main" id="{70C476E8-9B69-420E-530E-6ABE36653B09}"/>
              </a:ext>
            </a:extLst>
          </p:cNvPr>
          <p:cNvGraphicFramePr/>
          <p:nvPr>
            <p:extLst>
              <p:ext uri="{D42A27DB-BD31-4B8C-83A1-F6EECF244321}">
                <p14:modId xmlns:p14="http://schemas.microsoft.com/office/powerpoint/2010/main" val="1743296215"/>
              </p:ext>
            </p:extLst>
          </p:nvPr>
        </p:nvGraphicFramePr>
        <p:xfrm>
          <a:off x="1710004" y="6521028"/>
          <a:ext cx="1459847" cy="930488"/>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angle 18">
            <a:extLst>
              <a:ext uri="{FF2B5EF4-FFF2-40B4-BE49-F238E27FC236}">
                <a16:creationId xmlns:a16="http://schemas.microsoft.com/office/drawing/2014/main" id="{8B1EA130-8161-2900-CFB2-397A761D0569}"/>
              </a:ext>
            </a:extLst>
          </p:cNvPr>
          <p:cNvSpPr/>
          <p:nvPr/>
        </p:nvSpPr>
        <p:spPr>
          <a:xfrm>
            <a:off x="520828" y="7396658"/>
            <a:ext cx="2813465" cy="1477328"/>
          </a:xfrm>
          <a:prstGeom prst="rect">
            <a:avLst/>
          </a:prstGeom>
        </p:spPr>
        <p:txBody>
          <a:bodyPr wrap="square">
            <a:spAutoFit/>
          </a:bodyPr>
          <a:lstStyle/>
          <a:p>
            <a:r>
              <a:rPr lang="en-US" sz="1000" dirty="0"/>
              <a:t>The overall wellbeing score has risen to be 7.2 in the third quarter of the 23-24 year. The positive comments listed in the wellbeing report (which these statistics are gathered from) refer to people experiencing strong social connections &amp; personally improved personal (mental) health. Where individuals had slightly lower scores, was reflected in physical pain/limitations and also social isolation.</a:t>
            </a:r>
            <a:endParaRPr lang="en-AU" sz="1000" dirty="0"/>
          </a:p>
        </p:txBody>
      </p:sp>
      <p:sp>
        <p:nvSpPr>
          <p:cNvPr id="62" name="Rectangle 61">
            <a:extLst>
              <a:ext uri="{FF2B5EF4-FFF2-40B4-BE49-F238E27FC236}">
                <a16:creationId xmlns:a16="http://schemas.microsoft.com/office/drawing/2014/main" id="{0B7A39FD-5B38-1C19-F477-7B56BE3C3F05}"/>
              </a:ext>
            </a:extLst>
          </p:cNvPr>
          <p:cNvSpPr/>
          <p:nvPr/>
        </p:nvSpPr>
        <p:spPr>
          <a:xfrm>
            <a:off x="3446936" y="5952029"/>
            <a:ext cx="3149327" cy="2932460"/>
          </a:xfrm>
          <a:prstGeom prst="rect">
            <a:avLst/>
          </a:prstGeom>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63" name="Rectangle 62">
            <a:extLst>
              <a:ext uri="{FF2B5EF4-FFF2-40B4-BE49-F238E27FC236}">
                <a16:creationId xmlns:a16="http://schemas.microsoft.com/office/drawing/2014/main" id="{F51B8607-69EB-99D6-2DE7-E9C711A8097D}"/>
              </a:ext>
            </a:extLst>
          </p:cNvPr>
          <p:cNvSpPr/>
          <p:nvPr/>
        </p:nvSpPr>
        <p:spPr>
          <a:xfrm>
            <a:off x="3661556" y="5966691"/>
            <a:ext cx="2736446" cy="430887"/>
          </a:xfrm>
          <a:prstGeom prst="rect">
            <a:avLst/>
          </a:prstGeom>
          <a:noFill/>
        </p:spPr>
        <p:txBody>
          <a:bodyPr wrap="square">
            <a:spAutoFit/>
          </a:bodyPr>
          <a:lstStyle/>
          <a:p>
            <a:pPr algn="ctr">
              <a:spcAft>
                <a:spcPts val="0"/>
              </a:spcAft>
            </a:pPr>
            <a:r>
              <a:rPr lang="en-US" sz="1100" b="1" dirty="0">
                <a:solidFill>
                  <a:schemeClr val="accent1"/>
                </a:solidFill>
                <a:ea typeface="Times New Roman"/>
                <a:cs typeface="Times New Roman"/>
              </a:rPr>
              <a:t>Number of volunteer hours contributed to AHC programs each year</a:t>
            </a:r>
            <a:endParaRPr lang="en-AU" sz="1100" b="1" dirty="0">
              <a:solidFill>
                <a:schemeClr val="accent1"/>
              </a:solidFill>
              <a:effectLst/>
              <a:latin typeface="Garamond"/>
              <a:ea typeface="Times New Roman"/>
              <a:cs typeface="Times New Roman"/>
            </a:endParaRPr>
          </a:p>
        </p:txBody>
      </p:sp>
      <p:graphicFrame>
        <p:nvGraphicFramePr>
          <p:cNvPr id="64" name="Chart 63">
            <a:extLst>
              <a:ext uri="{FF2B5EF4-FFF2-40B4-BE49-F238E27FC236}">
                <a16:creationId xmlns:a16="http://schemas.microsoft.com/office/drawing/2014/main" id="{DC263CE5-78E1-A8AD-E8E4-4EC4207354D9}"/>
              </a:ext>
            </a:extLst>
          </p:cNvPr>
          <p:cNvGraphicFramePr>
            <a:graphicFrameLocks noChangeAspect="1"/>
          </p:cNvGraphicFramePr>
          <p:nvPr>
            <p:extLst>
              <p:ext uri="{D42A27DB-BD31-4B8C-83A1-F6EECF244321}">
                <p14:modId xmlns:p14="http://schemas.microsoft.com/office/powerpoint/2010/main" val="479769805"/>
              </p:ext>
            </p:extLst>
          </p:nvPr>
        </p:nvGraphicFramePr>
        <p:xfrm>
          <a:off x="4209915" y="6517559"/>
          <a:ext cx="905980" cy="906209"/>
        </p:xfrm>
        <a:graphic>
          <a:graphicData uri="http://schemas.openxmlformats.org/drawingml/2006/chart">
            <c:chart xmlns:c="http://schemas.openxmlformats.org/drawingml/2006/chart" xmlns:r="http://schemas.openxmlformats.org/officeDocument/2006/relationships" r:id="rId8"/>
          </a:graphicData>
        </a:graphic>
      </p:graphicFrame>
      <p:cxnSp>
        <p:nvCxnSpPr>
          <p:cNvPr id="65" name="Straight Connector 64">
            <a:extLst>
              <a:ext uri="{FF2B5EF4-FFF2-40B4-BE49-F238E27FC236}">
                <a16:creationId xmlns:a16="http://schemas.microsoft.com/office/drawing/2014/main" id="{0093DCF0-CAEF-F6BC-9D03-04524496E91E}"/>
              </a:ext>
            </a:extLst>
          </p:cNvPr>
          <p:cNvCxnSpPr/>
          <p:nvPr/>
        </p:nvCxnSpPr>
        <p:spPr>
          <a:xfrm>
            <a:off x="4348499" y="6955941"/>
            <a:ext cx="844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01D31B0-2A7F-D646-23E8-728159C7A0D0}"/>
              </a:ext>
            </a:extLst>
          </p:cNvPr>
          <p:cNvSpPr txBox="1"/>
          <p:nvPr/>
        </p:nvSpPr>
        <p:spPr>
          <a:xfrm>
            <a:off x="3438227" y="6692973"/>
            <a:ext cx="895870" cy="577081"/>
          </a:xfrm>
          <a:prstGeom prst="rect">
            <a:avLst/>
          </a:prstGeom>
          <a:noFill/>
        </p:spPr>
        <p:txBody>
          <a:bodyPr wrap="square" rtlCol="0">
            <a:spAutoFit/>
          </a:bodyPr>
          <a:lstStyle/>
          <a:p>
            <a:pPr algn="r"/>
            <a:r>
              <a:rPr lang="en-AU" sz="1050" i="1" dirty="0">
                <a:solidFill>
                  <a:srgbClr val="C00000"/>
                </a:solidFill>
              </a:rPr>
              <a:t>Target</a:t>
            </a:r>
          </a:p>
          <a:p>
            <a:pPr algn="r"/>
            <a:r>
              <a:rPr lang="en-AU" sz="1050" i="1" dirty="0">
                <a:solidFill>
                  <a:srgbClr val="C00000"/>
                </a:solidFill>
              </a:rPr>
              <a:t> ≥ 4,800 per quarter</a:t>
            </a:r>
          </a:p>
        </p:txBody>
      </p:sp>
      <p:sp>
        <p:nvSpPr>
          <p:cNvPr id="67" name="TextBox 66">
            <a:extLst>
              <a:ext uri="{FF2B5EF4-FFF2-40B4-BE49-F238E27FC236}">
                <a16:creationId xmlns:a16="http://schemas.microsoft.com/office/drawing/2014/main" id="{E30B8FE8-D746-D82B-11A9-FF9A208D97BE}"/>
              </a:ext>
            </a:extLst>
          </p:cNvPr>
          <p:cNvSpPr txBox="1"/>
          <p:nvPr/>
        </p:nvSpPr>
        <p:spPr>
          <a:xfrm>
            <a:off x="4311630" y="6807545"/>
            <a:ext cx="696159" cy="276999"/>
          </a:xfrm>
          <a:prstGeom prst="rect">
            <a:avLst/>
          </a:prstGeom>
          <a:noFill/>
        </p:spPr>
        <p:txBody>
          <a:bodyPr wrap="square" rtlCol="0">
            <a:spAutoFit/>
          </a:bodyPr>
          <a:lstStyle/>
          <a:p>
            <a:pPr algn="ctr"/>
            <a:r>
              <a:rPr lang="en-US" sz="1200" b="1" dirty="0"/>
              <a:t>2893</a:t>
            </a:r>
            <a:endParaRPr lang="en-AU" sz="1200" b="1" dirty="0"/>
          </a:p>
        </p:txBody>
      </p:sp>
      <p:graphicFrame>
        <p:nvGraphicFramePr>
          <p:cNvPr id="68" name="Chart 67">
            <a:extLst>
              <a:ext uri="{FF2B5EF4-FFF2-40B4-BE49-F238E27FC236}">
                <a16:creationId xmlns:a16="http://schemas.microsoft.com/office/drawing/2014/main" id="{9E2554AB-DAAC-ACA9-5741-1BD915903A50}"/>
              </a:ext>
            </a:extLst>
          </p:cNvPr>
          <p:cNvGraphicFramePr/>
          <p:nvPr>
            <p:extLst>
              <p:ext uri="{D42A27DB-BD31-4B8C-83A1-F6EECF244321}">
                <p14:modId xmlns:p14="http://schemas.microsoft.com/office/powerpoint/2010/main" val="253285410"/>
              </p:ext>
            </p:extLst>
          </p:nvPr>
        </p:nvGraphicFramePr>
        <p:xfrm>
          <a:off x="5065497" y="6454517"/>
          <a:ext cx="1459847" cy="1018526"/>
        </p:xfrm>
        <a:graphic>
          <a:graphicData uri="http://schemas.openxmlformats.org/drawingml/2006/chart">
            <c:chart xmlns:c="http://schemas.openxmlformats.org/drawingml/2006/chart" xmlns:r="http://schemas.openxmlformats.org/officeDocument/2006/relationships" r:id="rId9"/>
          </a:graphicData>
        </a:graphic>
      </p:graphicFrame>
      <p:sp>
        <p:nvSpPr>
          <p:cNvPr id="69" name="TextBox 68">
            <a:extLst>
              <a:ext uri="{FF2B5EF4-FFF2-40B4-BE49-F238E27FC236}">
                <a16:creationId xmlns:a16="http://schemas.microsoft.com/office/drawing/2014/main" id="{9676BC61-C882-BBEF-C1E6-605E7CE5BE80}"/>
              </a:ext>
            </a:extLst>
          </p:cNvPr>
          <p:cNvSpPr txBox="1"/>
          <p:nvPr/>
        </p:nvSpPr>
        <p:spPr>
          <a:xfrm>
            <a:off x="251847" y="5633626"/>
            <a:ext cx="1918154" cy="307777"/>
          </a:xfrm>
          <a:prstGeom prst="rect">
            <a:avLst/>
          </a:prstGeom>
          <a:noFill/>
        </p:spPr>
        <p:txBody>
          <a:bodyPr wrap="none" rtlCol="0">
            <a:spAutoFit/>
          </a:bodyPr>
          <a:lstStyle/>
          <a:p>
            <a:r>
              <a:rPr lang="en-US" sz="1400" b="1" dirty="0">
                <a:solidFill>
                  <a:schemeClr val="accent4"/>
                </a:solidFill>
              </a:rPr>
              <a:t>Performance Indicators</a:t>
            </a:r>
            <a:endParaRPr lang="en-AU" sz="1400" b="1" dirty="0">
              <a:solidFill>
                <a:schemeClr val="accent4"/>
              </a:solidFill>
            </a:endParaRPr>
          </a:p>
        </p:txBody>
      </p:sp>
      <p:sp>
        <p:nvSpPr>
          <p:cNvPr id="70" name="Rectangle 69">
            <a:extLst>
              <a:ext uri="{FF2B5EF4-FFF2-40B4-BE49-F238E27FC236}">
                <a16:creationId xmlns:a16="http://schemas.microsoft.com/office/drawing/2014/main" id="{6E73BCCB-0789-0A65-5103-FB0F87A3C084}"/>
              </a:ext>
            </a:extLst>
          </p:cNvPr>
          <p:cNvSpPr/>
          <p:nvPr/>
        </p:nvSpPr>
        <p:spPr>
          <a:xfrm>
            <a:off x="3515963" y="7458132"/>
            <a:ext cx="3105051" cy="1323439"/>
          </a:xfrm>
          <a:prstGeom prst="rect">
            <a:avLst/>
          </a:prstGeom>
          <a:noFill/>
        </p:spPr>
        <p:txBody>
          <a:bodyPr wrap="square">
            <a:spAutoFit/>
          </a:bodyPr>
          <a:lstStyle/>
          <a:p>
            <a:r>
              <a:rPr lang="en-US" sz="1000" dirty="0"/>
              <a:t>A total of 2893 volunteer hours have been recorded for this quarter, down from last quarter.  This follows the National and International trend.</a:t>
            </a:r>
          </a:p>
          <a:p>
            <a:r>
              <a:rPr lang="en-US" sz="1000" dirty="0"/>
              <a:t>Active volunteer recruitment continues via the AHC website, fortnightly ads in The Courier, Volunteering South Australia &amp; Northern Territory website, SEEK Volunteer, as well as local advertising and word of mouth which still proves to be the best method.</a:t>
            </a:r>
          </a:p>
        </p:txBody>
      </p:sp>
      <p:grpSp>
        <p:nvGrpSpPr>
          <p:cNvPr id="71" name="Group 70">
            <a:extLst>
              <a:ext uri="{FF2B5EF4-FFF2-40B4-BE49-F238E27FC236}">
                <a16:creationId xmlns:a16="http://schemas.microsoft.com/office/drawing/2014/main" id="{C56AD746-C386-72C8-29C7-57D13F862199}"/>
              </a:ext>
            </a:extLst>
          </p:cNvPr>
          <p:cNvGrpSpPr/>
          <p:nvPr/>
        </p:nvGrpSpPr>
        <p:grpSpPr>
          <a:xfrm>
            <a:off x="3372802" y="5902325"/>
            <a:ext cx="284400" cy="284400"/>
            <a:chOff x="3410859" y="819782"/>
            <a:chExt cx="284400" cy="284400"/>
          </a:xfrm>
        </p:grpSpPr>
        <p:sp>
          <p:nvSpPr>
            <p:cNvPr id="72" name="Oval 306">
              <a:extLst>
                <a:ext uri="{FF2B5EF4-FFF2-40B4-BE49-F238E27FC236}">
                  <a16:creationId xmlns:a16="http://schemas.microsoft.com/office/drawing/2014/main" id="{4881A2B2-20C9-B557-E6D1-47E44833CA1C}"/>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3" name="Straight Connector 72">
              <a:extLst>
                <a:ext uri="{FF2B5EF4-FFF2-40B4-BE49-F238E27FC236}">
                  <a16:creationId xmlns:a16="http://schemas.microsoft.com/office/drawing/2014/main" id="{1CF11702-FB92-66AC-32B7-6E1C0CA5E9A6}"/>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2408536-618A-4D95-C351-DE295DDD6E6C}"/>
              </a:ext>
            </a:extLst>
          </p:cNvPr>
          <p:cNvGrpSpPr>
            <a:grpSpLocks noChangeAspect="1"/>
          </p:cNvGrpSpPr>
          <p:nvPr/>
        </p:nvGrpSpPr>
        <p:grpSpPr>
          <a:xfrm>
            <a:off x="329145" y="5912497"/>
            <a:ext cx="318858" cy="285722"/>
            <a:chOff x="3343061" y="6674708"/>
            <a:chExt cx="1098164" cy="1098164"/>
          </a:xfrm>
        </p:grpSpPr>
        <p:sp>
          <p:nvSpPr>
            <p:cNvPr id="75" name="Oval 74">
              <a:extLst>
                <a:ext uri="{FF2B5EF4-FFF2-40B4-BE49-F238E27FC236}">
                  <a16:creationId xmlns:a16="http://schemas.microsoft.com/office/drawing/2014/main" id="{8977FAD7-044F-DAF6-8B04-B2A341F8980D}"/>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6" name="Rounded Rectangle 198">
              <a:extLst>
                <a:ext uri="{FF2B5EF4-FFF2-40B4-BE49-F238E27FC236}">
                  <a16:creationId xmlns:a16="http://schemas.microsoft.com/office/drawing/2014/main" id="{3122556D-C9F9-0D3E-D896-4C6E7BE2A3D9}"/>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7" name="Group 76">
            <a:extLst>
              <a:ext uri="{FF2B5EF4-FFF2-40B4-BE49-F238E27FC236}">
                <a16:creationId xmlns:a16="http://schemas.microsoft.com/office/drawing/2014/main" id="{B03A88E3-868F-392D-C17A-F07163A05925}"/>
              </a:ext>
            </a:extLst>
          </p:cNvPr>
          <p:cNvGrpSpPr/>
          <p:nvPr/>
        </p:nvGrpSpPr>
        <p:grpSpPr>
          <a:xfrm>
            <a:off x="2888702" y="9040737"/>
            <a:ext cx="3817531" cy="232743"/>
            <a:chOff x="3415669" y="3084284"/>
            <a:chExt cx="3817531" cy="232743"/>
          </a:xfrm>
        </p:grpSpPr>
        <p:grpSp>
          <p:nvGrpSpPr>
            <p:cNvPr id="78" name="Group 77">
              <a:extLst>
                <a:ext uri="{FF2B5EF4-FFF2-40B4-BE49-F238E27FC236}">
                  <a16:creationId xmlns:a16="http://schemas.microsoft.com/office/drawing/2014/main" id="{8C200816-DFD5-35F3-76BE-576501CAEBBA}"/>
                </a:ext>
              </a:extLst>
            </p:cNvPr>
            <p:cNvGrpSpPr/>
            <p:nvPr/>
          </p:nvGrpSpPr>
          <p:grpSpPr>
            <a:xfrm>
              <a:off x="3415669" y="3085878"/>
              <a:ext cx="2462672" cy="231149"/>
              <a:chOff x="749119" y="9661911"/>
              <a:chExt cx="2462672" cy="231149"/>
            </a:xfrm>
          </p:grpSpPr>
          <p:sp>
            <p:nvSpPr>
              <p:cNvPr id="86" name="Rounded Rectangle 198">
                <a:extLst>
                  <a:ext uri="{FF2B5EF4-FFF2-40B4-BE49-F238E27FC236}">
                    <a16:creationId xmlns:a16="http://schemas.microsoft.com/office/drawing/2014/main" id="{94273E58-8D48-E4FD-FA08-47770D6F9112}"/>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7" name="TextBox 86">
                <a:extLst>
                  <a:ext uri="{FF2B5EF4-FFF2-40B4-BE49-F238E27FC236}">
                    <a16:creationId xmlns:a16="http://schemas.microsoft.com/office/drawing/2014/main" id="{AD8E6682-7DF3-92AB-F465-CCCC67D40995}"/>
                  </a:ext>
                </a:extLst>
              </p:cNvPr>
              <p:cNvSpPr txBox="1"/>
              <p:nvPr/>
            </p:nvSpPr>
            <p:spPr>
              <a:xfrm>
                <a:off x="1356353" y="9662228"/>
                <a:ext cx="790601" cy="230832"/>
              </a:xfrm>
              <a:prstGeom prst="rect">
                <a:avLst/>
              </a:prstGeom>
              <a:noFill/>
            </p:spPr>
            <p:txBody>
              <a:bodyPr wrap="none" rtlCol="0">
                <a:spAutoFit/>
              </a:bodyPr>
              <a:lstStyle/>
              <a:p>
                <a:r>
                  <a:rPr lang="en-US" sz="900" dirty="0"/>
                  <a:t>= Target Met</a:t>
                </a:r>
                <a:endParaRPr lang="en-AU" sz="900" dirty="0"/>
              </a:p>
            </p:txBody>
          </p:sp>
          <p:sp>
            <p:nvSpPr>
              <p:cNvPr id="88" name="TextBox 87">
                <a:extLst>
                  <a:ext uri="{FF2B5EF4-FFF2-40B4-BE49-F238E27FC236}">
                    <a16:creationId xmlns:a16="http://schemas.microsoft.com/office/drawing/2014/main" id="{03987992-EE9B-6173-96FE-DA2114B698AC}"/>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89" name="TextBox 88">
                <a:extLst>
                  <a:ext uri="{FF2B5EF4-FFF2-40B4-BE49-F238E27FC236}">
                    <a16:creationId xmlns:a16="http://schemas.microsoft.com/office/drawing/2014/main" id="{5B318BC0-58A9-7F9B-C1DC-EEBECE903B84}"/>
                  </a:ext>
                </a:extLst>
              </p:cNvPr>
              <p:cNvSpPr txBox="1"/>
              <p:nvPr/>
            </p:nvSpPr>
            <p:spPr>
              <a:xfrm>
                <a:off x="2241654" y="9661911"/>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79" name="Group 78">
              <a:extLst>
                <a:ext uri="{FF2B5EF4-FFF2-40B4-BE49-F238E27FC236}">
                  <a16:creationId xmlns:a16="http://schemas.microsoft.com/office/drawing/2014/main" id="{365CC28A-E5AC-01FB-14A7-EE6FE4E139E2}"/>
                </a:ext>
              </a:extLst>
            </p:cNvPr>
            <p:cNvGrpSpPr>
              <a:grpSpLocks noChangeAspect="1"/>
            </p:cNvGrpSpPr>
            <p:nvPr/>
          </p:nvGrpSpPr>
          <p:grpSpPr>
            <a:xfrm>
              <a:off x="3926817" y="3130538"/>
              <a:ext cx="160700" cy="144000"/>
              <a:chOff x="3343061" y="6674708"/>
              <a:chExt cx="1098164" cy="1098164"/>
            </a:xfrm>
          </p:grpSpPr>
          <p:sp>
            <p:nvSpPr>
              <p:cNvPr id="84" name="Oval 83">
                <a:extLst>
                  <a:ext uri="{FF2B5EF4-FFF2-40B4-BE49-F238E27FC236}">
                    <a16:creationId xmlns:a16="http://schemas.microsoft.com/office/drawing/2014/main" id="{4CF169AB-5739-940C-D67F-2D53394A85C9}"/>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5" name="Rounded Rectangle 198">
                <a:extLst>
                  <a:ext uri="{FF2B5EF4-FFF2-40B4-BE49-F238E27FC236}">
                    <a16:creationId xmlns:a16="http://schemas.microsoft.com/office/drawing/2014/main" id="{6AE0C57F-D5A0-A386-022A-35784922AD4F}"/>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80" name="Group 79">
              <a:extLst>
                <a:ext uri="{FF2B5EF4-FFF2-40B4-BE49-F238E27FC236}">
                  <a16:creationId xmlns:a16="http://schemas.microsoft.com/office/drawing/2014/main" id="{645A7147-9F65-41F3-D127-16E369209C0A}"/>
                </a:ext>
              </a:extLst>
            </p:cNvPr>
            <p:cNvGrpSpPr/>
            <p:nvPr/>
          </p:nvGrpSpPr>
          <p:grpSpPr>
            <a:xfrm>
              <a:off x="4825086" y="3120934"/>
              <a:ext cx="144000" cy="144000"/>
              <a:chOff x="3410859" y="819782"/>
              <a:chExt cx="284400" cy="284400"/>
            </a:xfrm>
          </p:grpSpPr>
          <p:sp>
            <p:nvSpPr>
              <p:cNvPr id="82" name="Oval 306">
                <a:extLst>
                  <a:ext uri="{FF2B5EF4-FFF2-40B4-BE49-F238E27FC236}">
                    <a16:creationId xmlns:a16="http://schemas.microsoft.com/office/drawing/2014/main" id="{AE55D16B-34D2-E05F-F67A-063A0D95CBCD}"/>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3" name="Straight Connector 82">
                <a:extLst>
                  <a:ext uri="{FF2B5EF4-FFF2-40B4-BE49-F238E27FC236}">
                    <a16:creationId xmlns:a16="http://schemas.microsoft.com/office/drawing/2014/main" id="{1F6E748B-5A22-3D6E-C1A4-62A288E58B37}"/>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DACB72E5-136F-F814-E05F-1771A2D02F07}"/>
                </a:ext>
              </a:extLst>
            </p:cNvPr>
            <p:cNvSpPr/>
            <p:nvPr/>
          </p:nvSpPr>
          <p:spPr>
            <a:xfrm>
              <a:off x="5830252" y="3084284"/>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grpSp>
    </p:spTree>
    <p:extLst>
      <p:ext uri="{BB962C8B-B14F-4D97-AF65-F5344CB8AC3E}">
        <p14:creationId xmlns:p14="http://schemas.microsoft.com/office/powerpoint/2010/main" val="3723467107"/>
      </p:ext>
    </p:extLst>
  </p:cSld>
  <p:clrMapOvr>
    <a:masterClrMapping/>
  </p:clrMapOvr>
</p:sld>
</file>

<file path=ppt/theme/theme1.xml><?xml version="1.0" encoding="utf-8"?>
<a:theme xmlns:a="http://schemas.openxmlformats.org/drawingml/2006/main" name="Office Theme">
  <a:themeElements>
    <a:clrScheme name="AHC Colour Palette">
      <a:dk1>
        <a:srgbClr val="1C1F2A"/>
      </a:dk1>
      <a:lt1>
        <a:sysClr val="window" lastClr="FFFFFF"/>
      </a:lt1>
      <a:dk2>
        <a:srgbClr val="1C1F2A"/>
      </a:dk2>
      <a:lt2>
        <a:srgbClr val="FFFFFF"/>
      </a:lt2>
      <a:accent1>
        <a:srgbClr val="008675"/>
      </a:accent1>
      <a:accent2>
        <a:srgbClr val="84BD00"/>
      </a:accent2>
      <a:accent3>
        <a:srgbClr val="BF0D3E"/>
      </a:accent3>
      <a:accent4>
        <a:srgbClr val="D45D00"/>
      </a:accent4>
      <a:accent5>
        <a:srgbClr val="009639"/>
      </a:accent5>
      <a:accent6>
        <a:srgbClr val="0092BC"/>
      </a:accent6>
      <a:hlink>
        <a:srgbClr val="84BD00"/>
      </a:hlink>
      <a:folHlink>
        <a:srgbClr val="0086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F453D690ABF4B912F9FAE1D986AB5" ma:contentTypeVersion="6" ma:contentTypeDescription="Create a new document." ma:contentTypeScope="" ma:versionID="9ab6176ef704355a6c459074bf500bd3">
  <xsd:schema xmlns:xsd="http://www.w3.org/2001/XMLSchema" xmlns:xs="http://www.w3.org/2001/XMLSchema" xmlns:p="http://schemas.microsoft.com/office/2006/metadata/properties" xmlns:ns2="62e0b214-e9ef-445c-b0f9-1f35464a46c5" xmlns:ns3="e2553b66-f11d-4832-a153-199d8c7b407a" targetNamespace="http://schemas.microsoft.com/office/2006/metadata/properties" ma:root="true" ma:fieldsID="0b8f6b2bbb61ca5fd5f594aa9a854c53" ns2:_="" ns3:_="">
    <xsd:import namespace="62e0b214-e9ef-445c-b0f9-1f35464a46c5"/>
    <xsd:import namespace="e2553b66-f11d-4832-a153-199d8c7b407a"/>
    <xsd:element name="properties">
      <xsd:complexType>
        <xsd:sequence>
          <xsd:element name="documentManagement">
            <xsd:complexType>
              <xsd:all>
                <xsd:element ref="ns2:Report" minOccurs="0"/>
                <xsd:element ref="ns2:Category" minOccurs="0"/>
                <xsd:element ref="ns2:Period" minOccurs="0"/>
                <xsd:element ref="ns2:Notes0" minOccurs="0"/>
                <xsd:element ref="ns3:SharedWithUsers" minOccurs="0"/>
                <xsd:element ref="ns2:Report_x0020_Contribu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0b214-e9ef-445c-b0f9-1f35464a46c5" elementFormDefault="qualified">
    <xsd:import namespace="http://schemas.microsoft.com/office/2006/documentManagement/types"/>
    <xsd:import namespace="http://schemas.microsoft.com/office/infopath/2007/PartnerControls"/>
    <xsd:element name="Report" ma:index="8" nillable="true" ma:displayName="Report" ma:format="RadioButtons" ma:internalName="Report">
      <xsd:simpleType>
        <xsd:restriction base="dms:Choice">
          <xsd:enumeration value="Quarterly Report"/>
          <xsd:enumeration value="Annual Report"/>
          <xsd:enumeration value="Grants Commission"/>
          <xsd:enumeration value="Service Review"/>
          <xsd:enumeration value="CPIs"/>
          <xsd:enumeration value="Other"/>
        </xsd:restriction>
      </xsd:simpleType>
    </xsd:element>
    <xsd:element name="Category" ma:index="9" nillable="true" ma:displayName="Document Category" ma:format="Dropdown" ma:internalName="Category">
      <xsd:simpleType>
        <xsd:restriction base="dms:Choice">
          <xsd:enumeration value="Working document"/>
          <xsd:enumeration value="Final version"/>
          <xsd:enumeration value="Supporting information"/>
          <xsd:enumeration value="Council-committee reports"/>
          <xsd:enumeration value="Site assets"/>
        </xsd:restriction>
      </xsd:simpleType>
    </xsd:element>
    <xsd:element name="Period" ma:index="10" nillable="true" ma:displayName="Period" ma:format="Dropdown" ma:internalName="Period">
      <xsd:simpleType>
        <xsd:restriction base="dms:Choice">
          <xsd:enumeration value="2023-24 Q4"/>
          <xsd:enumeration value="2023-24 Q3"/>
          <xsd:enumeration value="2023-24 Q2"/>
          <xsd:enumeration value="2023-24 Q1"/>
          <xsd:enumeration value="2023-24 FY"/>
          <xsd:enumeration value="2022-23 Q4"/>
          <xsd:enumeration value="2022-23 Q3"/>
          <xsd:enumeration value="2022-23 Q2"/>
          <xsd:enumeration value="2022-23 Q1"/>
          <xsd:enumeration value="2022-23FY"/>
          <xsd:enumeration value="2021-22 Q4"/>
          <xsd:enumeration value="2021-22 Q3"/>
          <xsd:enumeration value="2021-22 Q2"/>
          <xsd:enumeration value="2021-22 Q1"/>
          <xsd:enumeration value="2021-22FY"/>
          <xsd:enumeration value="2020-21 Q4"/>
          <xsd:enumeration value="2020-21 Q3"/>
          <xsd:enumeration value="2020-21 Q2"/>
          <xsd:enumeration value="2020-21 Q1"/>
          <xsd:enumeration value="2020-21 FY"/>
          <xsd:enumeration value="2019-20 FY"/>
        </xsd:restriction>
      </xsd:simpleType>
    </xsd:element>
    <xsd:element name="Notes0" ma:index="11" nillable="true" ma:displayName="Notes___________________________________" ma:internalName="Notes0">
      <xsd:simpleType>
        <xsd:restriction base="dms:Note">
          <xsd:maxLength value="255"/>
        </xsd:restriction>
      </xsd:simpleType>
    </xsd:element>
    <xsd:element name="Report_x0020_Contributor" ma:index="13" nillable="true" ma:displayName="Report Contributor" ma:list="UserInfo" ma:SharePointGroup="0" ma:internalName="Report_x0020_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553b66-f11d-4832-a153-199d8c7b40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e2553b66-f11d-4832-a153-199d8c7b407a">
      <UserInfo>
        <DisplayName>Jess Charlton</DisplayName>
        <AccountId>188</AccountId>
        <AccountType/>
      </UserInfo>
    </SharedWithUsers>
    <Report xmlns="62e0b214-e9ef-445c-b0f9-1f35464a46c5">Quarterly Report</Report>
    <Category xmlns="62e0b214-e9ef-445c-b0f9-1f35464a46c5">Working document</Category>
    <Report_x0020_Contributor xmlns="62e0b214-e9ef-445c-b0f9-1f35464a46c5">
      <UserInfo>
        <DisplayName/>
        <AccountId xsi:nil="true"/>
        <AccountType/>
      </UserInfo>
    </Report_x0020_Contributor>
    <Period xmlns="62e0b214-e9ef-445c-b0f9-1f35464a46c5">2023-24 Q3</Period>
    <Notes0 xmlns="62e0b214-e9ef-445c-b0f9-1f35464a46c5" xsi:nil="true"/>
  </documentManagement>
</p:properties>
</file>

<file path=customXml/itemProps1.xml><?xml version="1.0" encoding="utf-8"?>
<ds:datastoreItem xmlns:ds="http://schemas.openxmlformats.org/officeDocument/2006/customXml" ds:itemID="{64F0ED1B-0C49-4859-AB91-5C74D7394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0b214-e9ef-445c-b0f9-1f35464a46c5"/>
    <ds:schemaRef ds:uri="e2553b66-f11d-4832-a153-199d8c7b4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8FD83A-B3C3-4AA8-A7BD-D605548363BA}">
  <ds:schemaRefs>
    <ds:schemaRef ds:uri="http://schemas.microsoft.com/office/2006/metadata/customXsn"/>
  </ds:schemaRefs>
</ds:datastoreItem>
</file>

<file path=customXml/itemProps3.xml><?xml version="1.0" encoding="utf-8"?>
<ds:datastoreItem xmlns:ds="http://schemas.openxmlformats.org/officeDocument/2006/customXml" ds:itemID="{E6AD621E-0C0B-4D04-BE0C-2358918C24A6}">
  <ds:schemaRefs>
    <ds:schemaRef ds:uri="http://schemas.microsoft.com/sharepoint/v3/contenttype/forms"/>
  </ds:schemaRefs>
</ds:datastoreItem>
</file>

<file path=customXml/itemProps4.xml><?xml version="1.0" encoding="utf-8"?>
<ds:datastoreItem xmlns:ds="http://schemas.openxmlformats.org/officeDocument/2006/customXml" ds:itemID="{7BECCF6D-D94F-48DC-AC01-24ACD33FF49A}">
  <ds:schemaRefs>
    <ds:schemaRef ds:uri="http://purl.org/dc/dcmitype/"/>
    <ds:schemaRef ds:uri="http://purl.org/dc/elements/1.1/"/>
    <ds:schemaRef ds:uri="http://schemas.microsoft.com/office/2006/metadata/properties"/>
    <ds:schemaRef ds:uri="e2553b66-f11d-4832-a153-199d8c7b407a"/>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2e0b214-e9ef-445c-b0f9-1f35464a46c5"/>
  </ds:schemaRefs>
</ds:datastoreItem>
</file>

<file path=docProps/app.xml><?xml version="1.0" encoding="utf-8"?>
<Properties xmlns="http://schemas.openxmlformats.org/officeDocument/2006/extended-properties" xmlns:vt="http://schemas.openxmlformats.org/officeDocument/2006/docPropsVTypes">
  <TotalTime>28685</TotalTime>
  <Words>6289</Words>
  <Application>Microsoft Office PowerPoint</Application>
  <PresentationFormat>A4 Paper (210x297 mm)</PresentationFormat>
  <Paragraphs>1063</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FS Lola</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Adelaide Hills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Kira-Marie Laverty</dc:creator>
  <cp:lastModifiedBy>Kira-Marie Laverty</cp:lastModifiedBy>
  <cp:revision>1580</cp:revision>
  <cp:lastPrinted>2021-08-16T23:48:30Z</cp:lastPrinted>
  <dcterms:created xsi:type="dcterms:W3CDTF">2019-12-04T05:11:16Z</dcterms:created>
  <dcterms:modified xsi:type="dcterms:W3CDTF">2024-04-15T00:32:46Z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0x01010013FF453D690ABF4B912F9FAE1D986AB5</vt:lpwstr>
  </property>
</Properties>
</file>