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384" r:id="rId5"/>
    <p:sldId id="258" r:id="rId6"/>
    <p:sldId id="396" r:id="rId7"/>
    <p:sldId id="394" r:id="rId8"/>
    <p:sldId id="395" r:id="rId9"/>
    <p:sldId id="400" r:id="rId10"/>
    <p:sldId id="398" r:id="rId11"/>
    <p:sldId id="399" r:id="rId12"/>
    <p:sldId id="402" r:id="rId13"/>
    <p:sldId id="404" r:id="rId14"/>
    <p:sldId id="397" r:id="rId15"/>
    <p:sldId id="401" r:id="rId16"/>
    <p:sldId id="405" r:id="rId17"/>
    <p:sldId id="438" r:id="rId18"/>
    <p:sldId id="433" r:id="rId19"/>
    <p:sldId id="431" r:id="rId20"/>
    <p:sldId id="407" r:id="rId21"/>
    <p:sldId id="403" r:id="rId22"/>
    <p:sldId id="406" r:id="rId23"/>
    <p:sldId id="408" r:id="rId24"/>
    <p:sldId id="413" r:id="rId25"/>
    <p:sldId id="410" r:id="rId26"/>
    <p:sldId id="411" r:id="rId27"/>
    <p:sldId id="414" r:id="rId28"/>
    <p:sldId id="412" r:id="rId29"/>
    <p:sldId id="415" r:id="rId30"/>
    <p:sldId id="419" r:id="rId31"/>
    <p:sldId id="416" r:id="rId32"/>
    <p:sldId id="418" r:id="rId33"/>
    <p:sldId id="420" r:id="rId34"/>
    <p:sldId id="421" r:id="rId35"/>
    <p:sldId id="422" r:id="rId36"/>
    <p:sldId id="424" r:id="rId37"/>
    <p:sldId id="423" r:id="rId38"/>
    <p:sldId id="425" r:id="rId39"/>
    <p:sldId id="417" r:id="rId40"/>
    <p:sldId id="426" r:id="rId41"/>
    <p:sldId id="427" r:id="rId42"/>
    <p:sldId id="428" r:id="rId43"/>
    <p:sldId id="429" r:id="rId44"/>
    <p:sldId id="391" r:id="rId45"/>
    <p:sldId id="393" r:id="rId46"/>
  </p:sldIdLst>
  <p:sldSz cx="12190413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aters" initials="DW" lastIdx="1" clrIdx="0">
    <p:extLst>
      <p:ext uri="{19B8F6BF-5375-455C-9EA6-DF929625EA0E}">
        <p15:presenceInfo xmlns:p15="http://schemas.microsoft.com/office/powerpoint/2012/main" userId="S-1-5-21-21305428-854852670-367356602-76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75"/>
    <a:srgbClr val="1C1F2A"/>
    <a:srgbClr val="006458"/>
    <a:srgbClr val="0092BC"/>
    <a:srgbClr val="7EB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8980" autoAdjust="0"/>
  </p:normalViewPr>
  <p:slideViewPr>
    <p:cSldViewPr>
      <p:cViewPr varScale="1">
        <p:scale>
          <a:sx n="100" d="100"/>
          <a:sy n="100" d="100"/>
        </p:scale>
        <p:origin x="882" y="72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898D3-A80C-4D49-BDA8-4040A01C1B98}" type="datetimeFigureOut">
              <a:rPr lang="en-AU" smtClean="0"/>
              <a:t>16/11/2021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EBCBA-785B-4602-886C-7EF05F44B5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255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073C-5F49-48FC-AF2A-B34726F851D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F8E63-C546-46CE-A430-F067986089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035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574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320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7876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893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441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600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0050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50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9912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557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046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828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327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99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3575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750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206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6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2283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3008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0046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125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9616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5706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1502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41594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3141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895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345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506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4A4A4A"/>
              </a:solidFill>
              <a:effectLst/>
              <a:latin typeface="myriad-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713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4A4A4A"/>
              </a:solidFill>
              <a:effectLst/>
              <a:latin typeface="myriad-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736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37E6F"/>
                </a:solidFill>
                <a:effectLst/>
                <a:latin typeface="myriad-pro"/>
              </a:rPr>
              <a:t>Refer to handout</a:t>
            </a:r>
            <a:endParaRPr lang="en-US" b="0" i="0" dirty="0">
              <a:solidFill>
                <a:srgbClr val="4A4A4A"/>
              </a:solidFill>
              <a:effectLst/>
              <a:latin typeface="myriad-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603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37E6F"/>
                </a:solidFill>
                <a:effectLst/>
                <a:latin typeface="myriad-pro"/>
              </a:rPr>
              <a:t>Refer to handout</a:t>
            </a:r>
            <a:endParaRPr lang="en-US" b="0" i="0" dirty="0">
              <a:solidFill>
                <a:srgbClr val="4A4A4A"/>
              </a:solidFill>
              <a:effectLst/>
              <a:latin typeface="myriad-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F8E63-C546-46CE-A430-F06798608901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034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312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501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1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41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76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329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081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690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159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76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240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163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63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4889-83D3-4213-BA52-39D25D7464B0}" type="datetimeFigureOut">
              <a:rPr lang="en-AU" smtClean="0"/>
              <a:t>16/11/2021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8B31-95C4-43ED-B427-542F7518C86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462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enders.sa.gov.au/welcom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ders.sa.gov.a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ahc.sa.gov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ahc.sa.gov.au/council/contracts-and-tender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ga.sa.gov.au/LGAProcuremen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ahc.sa.gov.a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" b="2464"/>
          <a:stretch/>
        </p:blipFill>
        <p:spPr>
          <a:xfrm>
            <a:off x="-1" y="9921"/>
            <a:ext cx="12215887" cy="795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9" b="8291"/>
          <a:stretch/>
        </p:blipFill>
        <p:spPr>
          <a:xfrm flipH="1">
            <a:off x="25473" y="3429000"/>
            <a:ext cx="12190413" cy="3672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6" y="5256895"/>
            <a:ext cx="1512168" cy="1467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8825" y="5369884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Doing business with Council: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Procurement information session</a:t>
            </a:r>
            <a:endParaRPr lang="en-A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7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How to access opportunities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Market approach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060848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Request for Quotation (RFQ) </a:t>
            </a:r>
          </a:p>
          <a:p>
            <a:pPr>
              <a:spcAft>
                <a:spcPts val="1200"/>
              </a:spcAft>
            </a:pPr>
            <a:r>
              <a:rPr lang="en-AU" dirty="0"/>
              <a:t>The process of obtaining written quotations from prospective suppliers.</a:t>
            </a:r>
          </a:p>
          <a:p>
            <a:pPr>
              <a:spcAft>
                <a:spcPts val="1200"/>
              </a:spcAft>
            </a:pPr>
            <a:r>
              <a:rPr lang="en-AU" dirty="0"/>
              <a:t>Generally suitable for purchases below $100,000 </a:t>
            </a:r>
            <a:r>
              <a:rPr lang="en-GB" dirty="0"/>
              <a:t>(ex GST)</a:t>
            </a:r>
            <a:r>
              <a:rPr lang="en-AU" dirty="0"/>
              <a:t>. 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GB" b="1" dirty="0"/>
              <a:t>Request for Tender (RFT) - </a:t>
            </a:r>
            <a:r>
              <a:rPr lang="en-GB" b="1" i="1" dirty="0"/>
              <a:t>Tenders SA</a:t>
            </a:r>
          </a:p>
          <a:p>
            <a:pPr>
              <a:spcAft>
                <a:spcPts val="1200"/>
              </a:spcAft>
            </a:pPr>
            <a:r>
              <a:rPr lang="en-AU" dirty="0"/>
              <a:t>A formal invitation for the procurement of goods or services.</a:t>
            </a:r>
          </a:p>
          <a:p>
            <a:pPr>
              <a:spcAft>
                <a:spcPts val="1200"/>
              </a:spcAft>
            </a:pPr>
            <a:r>
              <a:rPr lang="en-AU" dirty="0"/>
              <a:t>Typical for more complex procurements, or those with a value above $100,000 </a:t>
            </a:r>
            <a:r>
              <a:rPr lang="en-GB" dirty="0"/>
              <a:t>(ex GST)</a:t>
            </a:r>
            <a:r>
              <a:rPr lang="en-AU" dirty="0"/>
              <a:t>. </a:t>
            </a:r>
          </a:p>
          <a:p>
            <a:pPr>
              <a:spcAft>
                <a:spcPts val="1200"/>
              </a:spcAft>
            </a:pPr>
            <a:r>
              <a:rPr lang="en-US" i="1" dirty="0"/>
              <a:t>Note: we may use a Open RFT process if we don’t know the market or we are researching the market.</a:t>
            </a:r>
            <a:endParaRPr lang="en-US" sz="12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How to access opportunities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SA Tenders and Contracts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975" y="2786836"/>
            <a:ext cx="2760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2"/>
              </a:rPr>
              <a:t>tenders.sa.gov.au/welcome</a:t>
            </a:r>
            <a:endParaRPr lang="en-A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01" y="3655628"/>
            <a:ext cx="7488832" cy="209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82638" y="2053274"/>
            <a:ext cx="5310306" cy="810766"/>
            <a:chOff x="395536" y="1988840"/>
            <a:chExt cx="4367039" cy="6667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988840"/>
              <a:ext cx="79057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225" y="2074565"/>
              <a:ext cx="3562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How to access opportunities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SA Tenders and Contracts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177286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Search and receive email notifications of opportunities when they are released.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38" y="2141468"/>
            <a:ext cx="6506988" cy="37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2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76672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The benefits of partnering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LGA Procurement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2638" y="1940298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chemeClr val="accent4"/>
                </a:solidFill>
                <a:effectLst/>
              </a:rPr>
              <a:t>Access new customers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</a:rPr>
              <a:t>Gain easier access to 68 councils and 30 other local government bodies across South Australia.</a:t>
            </a:r>
          </a:p>
          <a:p>
            <a:pPr algn="l"/>
            <a:endParaRPr lang="en-US" b="0" i="0" dirty="0">
              <a:solidFill>
                <a:srgbClr val="4A4A4A"/>
              </a:solidFill>
              <a:effectLst/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Save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</a:rPr>
              <a:t>Reduce the need to respond multiple council tenders.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</a:rPr>
              <a:t>Use a simple online quotation process to respond to opportunities.</a:t>
            </a:r>
          </a:p>
          <a:p>
            <a:pPr algn="l"/>
            <a:endParaRPr lang="en-US" b="1" i="0" dirty="0">
              <a:solidFill>
                <a:srgbClr val="4A4A4A"/>
              </a:solidFill>
              <a:effectLst/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Save money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</a:rPr>
              <a:t>Reduce tendering and administrative costs.</a:t>
            </a:r>
          </a:p>
          <a:p>
            <a:pPr algn="l"/>
            <a:endParaRPr lang="en-US" b="1" i="0" dirty="0">
              <a:solidFill>
                <a:srgbClr val="4A4A4A"/>
              </a:solidFill>
              <a:effectLst/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Reduce risk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</a:rPr>
              <a:t>Take advantage of rigorous, fair and open tender processes.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</a:rPr>
              <a:t>Ensure compliance with Local Government Act (SA) 1999, section 49.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</a:rPr>
              <a:t>Access expert support and assistance.</a:t>
            </a:r>
          </a:p>
        </p:txBody>
      </p:sp>
      <p:pic>
        <p:nvPicPr>
          <p:cNvPr id="5" name="Picture 8" descr="Logo&#10;&#10;Description automatically generated">
            <a:extLst>
              <a:ext uri="{FF2B5EF4-FFF2-40B4-BE49-F238E27FC236}">
                <a16:creationId xmlns:a16="http://schemas.microsoft.com/office/drawing/2014/main" id="{34D044DA-8BA0-4BB7-9ED9-F205E529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470" y="5229200"/>
            <a:ext cx="3126272" cy="737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B30E3-2157-48A5-92E1-B110E63E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38" y="1830889"/>
            <a:ext cx="5926657" cy="4735903"/>
          </a:xfrm>
          <a:prstGeom prst="rect">
            <a:avLst/>
          </a:prstGeom>
        </p:spPr>
      </p:pic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06A3FA15-2EB5-43F2-92E6-44CC31CA0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170" y="3372229"/>
            <a:ext cx="480071" cy="113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2638" y="476672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Types of Preferred Suppliers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LGA Procurement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</p:spTree>
    <p:extLst>
      <p:ext uri="{BB962C8B-B14F-4D97-AF65-F5344CB8AC3E}">
        <p14:creationId xmlns:p14="http://schemas.microsoft.com/office/powerpoint/2010/main" val="315245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76672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How to become a Preferred Supplier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LGA Procurement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70F50-5CA8-4060-857F-610267B05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58" y="2060848"/>
            <a:ext cx="7430262" cy="4560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</p:spTree>
    <p:extLst>
      <p:ext uri="{BB962C8B-B14F-4D97-AF65-F5344CB8AC3E}">
        <p14:creationId xmlns:p14="http://schemas.microsoft.com/office/powerpoint/2010/main" val="193066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76672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Current Tender Opportunities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LGA Procurement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CBFD8-3576-4988-9F9E-2A178E43BDB0}"/>
              </a:ext>
            </a:extLst>
          </p:cNvPr>
          <p:cNvSpPr txBox="1"/>
          <p:nvPr/>
        </p:nvSpPr>
        <p:spPr>
          <a:xfrm>
            <a:off x="982638" y="2204864"/>
            <a:ext cx="95050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Guides for using the SA Tenders and Contract website can be found on the Document Library page under the Help/FAQ menu of </a:t>
            </a:r>
            <a:r>
              <a:rPr lang="en-US" dirty="0">
                <a:hlinkClick r:id="rId3"/>
              </a:rPr>
              <a:t>tenders.sa.gov.au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For more information about the LGA’s role regarding the website click here.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For more information about the print advertisement service see: Advertising Guide for Councils.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Click here to view open tenders issued by Local Government Association Procurement.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1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cs typeface="Arial"/>
              </a:rPr>
              <a:t>Overview of session topics</a:t>
            </a:r>
            <a:endParaRPr lang="en-US" sz="3200" b="1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204864"/>
            <a:ext cx="59766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Guidelines for successful submissions.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a typical RFT document contains.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Response schedules required for a tender.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Evaluation of Tender Responses.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Group questions.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7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Guidelines for Successful Submissions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638" y="2348880"/>
            <a:ext cx="450552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en-AU" b="1" dirty="0">
                <a:ea typeface="Times New Roman" panose="02020603050405020304" pitchFamily="18" charset="0"/>
                <a:cs typeface="Tahoma" panose="020B0604030504040204" pitchFamily="34" charset="0"/>
              </a:rPr>
              <a:t>Understand the opportunity</a:t>
            </a:r>
            <a:endParaRPr lang="en-AU" b="1" dirty="0">
              <a:cs typeface="Tahom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en-AU" b="1" dirty="0"/>
              <a:t>Target the best opportunities</a:t>
            </a:r>
            <a:endParaRPr lang="en-US" b="1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en-AU" b="1" dirty="0"/>
              <a:t>Be sure that your submission is compliant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en-AU" b="1" dirty="0"/>
              <a:t>Sell yourself</a:t>
            </a:r>
            <a:endParaRPr lang="en-A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tabLst>
                <a:tab pos="990600" algn="l"/>
              </a:tabLst>
            </a:pPr>
            <a:endParaRPr lang="en-A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2637" y="2033726"/>
            <a:ext cx="8927456" cy="31608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1. Understand the opportunity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Make sure you read and understand what is being sought.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If in doubt seek clarification from Council.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Read all documentation and any addendum or clarification issued.</a:t>
            </a: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2636" y="2027750"/>
            <a:ext cx="8927457" cy="30069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AU" b="1" dirty="0"/>
              <a:t>2. Target the best opportunities</a:t>
            </a:r>
            <a:endParaRPr lang="en-AU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Only tender for opportunities you can provide.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Make sure the project is core to your business and is cost effective to provide.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Make sure you have the full capability and resources to deliver the project.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Try not to underestimate or over-commit your time and resources.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Mandatory is mandatory. If you can’t meet the requirement, then you can’t be considered.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1866" y="2025790"/>
            <a:ext cx="8928227" cy="343786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AU" b="1" dirty="0"/>
              <a:t>3. Be sure that your submission is compliant</a:t>
            </a:r>
            <a:endParaRPr lang="en-AU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Follow the bid rules to provide everything required.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Read the questions – do you need to provide a full document/manual,</a:t>
            </a:r>
            <a:b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or “evidence of” (e.g. a summary).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Address all criteria requirements.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Fully complete and sign the tender lodgement form.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Lodge by the closing date, time and in the manner requested.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If a response document is provided use it.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1097" y="2025790"/>
            <a:ext cx="8928996" cy="411497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AU" b="1" dirty="0"/>
              <a:t>4. Sell yourself</a:t>
            </a:r>
            <a:endParaRPr lang="en-AU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•"/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Sell yourself as to why you are the best option. Are you sustainable in your business practices - environmentally aware; provide employment to disadvantage groups (indigenous or other); social responsibility.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Identify any value added or innovation solutions that may be of interest to Council.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Use any debrief opportunity as an opportunity to improve future competitive bids, and provide useful feedback to Council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Circular Procurement is important to Council; highlight any recycled content in your product.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Tahoma" panose="020B060403050404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Local Economic Development is important to Council: If you are a based in the Adelaide Hill Council area ensure you mention that you are.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Tender Documents 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1924475"/>
            <a:ext cx="3384376" cy="4580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078" y="1924475"/>
            <a:ext cx="4465066" cy="36273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60961" y="1206996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200" b="1" i="1" dirty="0">
                <a:solidFill>
                  <a:schemeClr val="accent1"/>
                </a:solidFill>
                <a:latin typeface="+mj-lt"/>
                <a:cs typeface="Arial"/>
              </a:rPr>
              <a:t>What is in the RFT document?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77832"/>
            <a:ext cx="69872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Your Procurement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2638" y="1969395"/>
            <a:ext cx="9034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800" dirty="0"/>
              <a:t>James Greenfield</a:t>
            </a:r>
          </a:p>
          <a:p>
            <a:pPr>
              <a:spcAft>
                <a:spcPts val="600"/>
              </a:spcAft>
            </a:pPr>
            <a:r>
              <a:rPr lang="en-AU" sz="2800" dirty="0"/>
              <a:t>Procurement Coordinator</a:t>
            </a:r>
          </a:p>
          <a:p>
            <a:pPr>
              <a:spcAft>
                <a:spcPts val="600"/>
              </a:spcAft>
            </a:pPr>
            <a:r>
              <a:rPr lang="en-AU" sz="2800" dirty="0"/>
              <a:t>(08) 8408 0400</a:t>
            </a:r>
          </a:p>
          <a:p>
            <a:pPr>
              <a:spcAft>
                <a:spcPts val="600"/>
              </a:spcAft>
            </a:pPr>
            <a:r>
              <a:rPr lang="en-AU" sz="2800" dirty="0">
                <a:hlinkClick r:id="rId3"/>
              </a:rPr>
              <a:t>procurement@ahc.sa.gov.au</a:t>
            </a:r>
            <a:endParaRPr lang="en-AU" sz="2800" dirty="0"/>
          </a:p>
          <a:p>
            <a:pPr>
              <a:spcAft>
                <a:spcPts val="600"/>
              </a:spcAft>
            </a:pPr>
            <a:r>
              <a:rPr lang="en-AU" sz="2800" dirty="0">
                <a:hlinkClick r:id="rId4"/>
              </a:rPr>
              <a:t>ahc.sa.gov.au/council/contracts-and-tenders</a:t>
            </a:r>
            <a:endParaRPr lang="en-US" sz="2800" b="1" dirty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89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 – Formal Offer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638" y="2357221"/>
            <a:ext cx="6912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Formal acceptance of the Conditions of Tender.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Agree to execute Contract if selected.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Declaration must be signed by an authorised representative.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0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2 – Details of Tenderer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348880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Ensure accuracy of details.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An opportunity to request amendments and provide comments.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3 – Financial Capacity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357221"/>
            <a:ext cx="62646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Complete summary details.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certified copies of accounts.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comments if document/details are being withheld.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89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4 – </a:t>
            </a:r>
            <a:r>
              <a:rPr lang="en-US" sz="3200" b="1" i="1" dirty="0" err="1">
                <a:solidFill>
                  <a:schemeClr val="accent1"/>
                </a:solidFill>
                <a:latin typeface="+mj-lt"/>
                <a:cs typeface="Arial"/>
              </a:rPr>
              <a:t>Licences</a:t>
            </a:r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 and Accreditation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276872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Ensure mandatory licencing is identified for the project.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Include as much detail as possible; this is an opportunity to differentiate your business.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copies of certificates and any supporting evidence.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5 – Insurance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276872"/>
            <a:ext cx="64885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Ensure all policies are listed and cover is adequate for the project (as a guide Council requests $20,000,000 public liability)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copies as supporting evidence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60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7291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6 – Work Health and Safety and Risk Management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511109"/>
            <a:ext cx="55446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Answer all questions accurately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copies of certificates, policies and supporting documents if requested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6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7 – Environmental Management System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92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896" y="6363109"/>
            <a:ext cx="928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/>
              </a:rPr>
              <a:t>Adelaide Hills Council • Doing business with Council – 17 November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564904"/>
            <a:ext cx="61926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ISO accredited in Environmental Management is not mandatory.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copies of certificates, policies and supporting documents.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50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8 – Quality Systems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690336"/>
            <a:ext cx="60486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ISO accredited in Quality Systems is not mandatory.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copies of certificates, policies and supporting documents.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7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9 – Industrial Relations Record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1894" y="2280946"/>
            <a:ext cx="613587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Answer all questions accurately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additional details if answered ‘Yes’ to any questions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Relates to matters in the last 36 months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Includes related entities, listed subcontractors and shareholders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10 – Conflict of Interest</a:t>
            </a:r>
            <a:endParaRPr lang="en-US" sz="3200" b="1" i="1" dirty="0">
              <a:solidFill>
                <a:schemeClr val="accent1"/>
              </a:solidFill>
              <a:latin typeface="+mj-lt"/>
              <a:cs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708920"/>
            <a:ext cx="5976664" cy="16619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Can be an actual, potential or perceived conflict</a:t>
            </a:r>
            <a:endParaRPr lang="en-AU" dirty="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Indicate ‘No Conflict of Interest’ if no conflicts exists</a:t>
            </a:r>
            <a:endParaRPr lang="en-AU" dirty="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77832"/>
            <a:ext cx="9809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Doing business with Council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8822" y="1517393"/>
            <a:ext cx="7146130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tabLst>
                <a:tab pos="1077913" algn="l"/>
                <a:tab pos="5829300" algn="l"/>
              </a:tabLst>
            </a:pPr>
            <a:r>
              <a:rPr lang="en-US" b="1" dirty="0">
                <a:latin typeface="+mj-lt"/>
                <a:cs typeface="Arial"/>
              </a:rPr>
              <a:t>7:30am	Welcome and introductions</a:t>
            </a:r>
            <a:br>
              <a:rPr lang="en-US" b="1" dirty="0">
                <a:latin typeface="+mj-lt"/>
                <a:cs typeface="Arial"/>
              </a:rPr>
            </a:br>
            <a:r>
              <a:rPr lang="en-US" b="1" dirty="0">
                <a:latin typeface="+mj-lt"/>
                <a:cs typeface="Arial"/>
              </a:rPr>
              <a:t>7:45am	Presentations: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How to do business with Adelaide Hills Council</a:t>
            </a:r>
            <a:br>
              <a:rPr lang="en-AU" dirty="0"/>
            </a:br>
            <a:r>
              <a:rPr lang="en-AU" i="1" dirty="0"/>
              <a:t>James Greenfield, AHC Procurement Coordinator</a:t>
            </a:r>
            <a:endParaRPr lang="en-AU" dirty="0"/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Local Government Association Procurement</a:t>
            </a:r>
            <a:br>
              <a:rPr lang="en-AU" dirty="0"/>
            </a:br>
            <a:r>
              <a:rPr lang="en-AU" i="1" dirty="0">
                <a:cs typeface="Calibri"/>
              </a:rPr>
              <a:t>Andrew Haste, LGA Procurement Chief Executive Officer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Quotes and Tenders response documents</a:t>
            </a:r>
            <a:br>
              <a:rPr lang="en-US" dirty="0"/>
            </a:br>
            <a:r>
              <a:rPr lang="en-US" i="1" dirty="0"/>
              <a:t>James Greenfield, AHC Procurement Coordinator</a:t>
            </a:r>
            <a:endParaRPr lang="en-AU" i="1" dirty="0"/>
          </a:p>
          <a:p>
            <a:pPr>
              <a:spcAft>
                <a:spcPts val="600"/>
              </a:spcAft>
              <a:tabLst>
                <a:tab pos="1077913" algn="l"/>
                <a:tab pos="5829300" algn="l"/>
              </a:tabLst>
            </a:pPr>
            <a:br>
              <a:rPr lang="en-US" b="1" dirty="0">
                <a:latin typeface="+mj-lt"/>
                <a:cs typeface="Arial"/>
              </a:rPr>
            </a:br>
            <a:r>
              <a:rPr lang="en-US" b="1" dirty="0">
                <a:latin typeface="+mj-lt"/>
                <a:cs typeface="Arial"/>
              </a:rPr>
              <a:t>8:30am	Open Conversation</a:t>
            </a:r>
            <a:br>
              <a:rPr lang="en-US" b="1" dirty="0">
                <a:latin typeface="+mj-lt"/>
                <a:cs typeface="Arial"/>
              </a:rPr>
            </a:br>
            <a:r>
              <a:rPr lang="en-US" b="1" dirty="0">
                <a:latin typeface="+mj-lt"/>
                <a:cs typeface="Arial"/>
              </a:rPr>
              <a:t>	</a:t>
            </a:r>
            <a:r>
              <a:rPr lang="en-US" dirty="0">
                <a:latin typeface="+mj-lt"/>
                <a:cs typeface="Arial"/>
              </a:rPr>
              <a:t>Ask your questions and find out more.</a:t>
            </a:r>
            <a:endParaRPr lang="en-US" b="1" dirty="0">
              <a:latin typeface="+mj-lt"/>
              <a:cs typeface="Arial"/>
            </a:endParaRPr>
          </a:p>
          <a:p>
            <a:pPr>
              <a:spcAft>
                <a:spcPts val="600"/>
              </a:spcAft>
              <a:tabLst>
                <a:tab pos="1077913" algn="l"/>
                <a:tab pos="5829300" algn="l"/>
              </a:tabLst>
            </a:pPr>
            <a:r>
              <a:rPr lang="en-US" b="1" dirty="0">
                <a:latin typeface="+mj-lt"/>
                <a:cs typeface="Arial"/>
              </a:rPr>
              <a:t>8:55am	Wrap up</a:t>
            </a:r>
            <a:br>
              <a:rPr lang="en-US" b="1" dirty="0">
                <a:latin typeface="+mj-lt"/>
                <a:cs typeface="Arial"/>
              </a:rPr>
            </a:br>
            <a:r>
              <a:rPr lang="en-US" b="1" dirty="0">
                <a:latin typeface="+mj-lt"/>
                <a:cs typeface="Arial"/>
              </a:rPr>
              <a:t>	</a:t>
            </a:r>
            <a:r>
              <a:rPr lang="en-US" i="1" dirty="0">
                <a:latin typeface="+mj-lt"/>
                <a:cs typeface="Arial"/>
              </a:rPr>
              <a:t>James Greenfield, AHC Procurement Coordinator</a:t>
            </a:r>
          </a:p>
          <a:p>
            <a:pPr>
              <a:spcAft>
                <a:spcPts val="600"/>
              </a:spcAft>
              <a:tabLst>
                <a:tab pos="1077913" algn="l"/>
              </a:tabLst>
            </a:pPr>
            <a:r>
              <a:rPr lang="en-US" b="1" dirty="0">
                <a:latin typeface="+mj-lt"/>
                <a:cs typeface="Arial"/>
              </a:rPr>
              <a:t>9:00am	Workshop close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3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11 – Referees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638" y="2492896"/>
            <a:ext cx="6795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referees with relevance; similar type and size.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Do not use Adelaide Hills Council referees; previous work with Council will be taken into consideration as required.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Include all details, including contact numbers and spends.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53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12 – Statement of Conformity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5267" y="2420888"/>
            <a:ext cx="64814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Use this schedule to lodge responses that are;</a:t>
            </a:r>
          </a:p>
          <a:p>
            <a:pPr lvl="2">
              <a:spcAft>
                <a:spcPts val="1200"/>
              </a:spcAft>
              <a:buFontTx/>
              <a:buChar char="-"/>
            </a:pPr>
            <a:r>
              <a:rPr lang="en-AU" dirty="0"/>
              <a:t> Non-conforming</a:t>
            </a:r>
          </a:p>
          <a:p>
            <a:pPr lvl="2">
              <a:spcAft>
                <a:spcPts val="1200"/>
              </a:spcAft>
              <a:buFontTx/>
              <a:buChar char="-"/>
            </a:pPr>
            <a:r>
              <a:rPr lang="en-AU" dirty="0"/>
              <a:t> Partially conforming</a:t>
            </a:r>
          </a:p>
          <a:p>
            <a:pPr lvl="2">
              <a:spcAft>
                <a:spcPts val="1200"/>
              </a:spcAft>
              <a:buFontTx/>
              <a:buChar char="-"/>
            </a:pPr>
            <a:r>
              <a:rPr lang="en-AU" dirty="0"/>
              <a:t> for an Alternate Offer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Include as much detail as possible to clearly identify the area of difference and reason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29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6571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13 - Organisation Structure, Facilities and Resources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446673"/>
            <a:ext cx="7272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details of key personnel, equipment, facilities and resources that will be specifically used in the delivery of the project.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Include as much details as possible; use this area to sell your business and demonstrate you can deliver the project.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Include supporting evidence; org charts, CVs, listed subcontractor specialised details.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95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14 – Experience</a:t>
            </a:r>
          </a:p>
          <a:p>
            <a:endParaRPr lang="en-US" sz="3200" b="1" dirty="0">
              <a:solidFill>
                <a:srgbClr val="0092BC"/>
              </a:solidFill>
              <a:latin typeface="+mj-lt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492896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details of experience in delivering similar projects in the last five years.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Include sufficient detail; be transparent.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Answer all questions.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4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15 - Customer Service Plan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455454"/>
            <a:ext cx="76141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details of the systems and processes in place to respond to enquiries, complaints and requests for assistance from members of the public.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This will be project specific.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Include supporting evidence; copies of procedures, qualifications of staff, examples.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0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4411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16 – Implementation Schedule and Transition Plan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636912"/>
            <a:ext cx="720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a comprehensive project plan; list all activities required and proposed timeline for each activity (Gantt charts are good for showing this).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Include a methodology; how activities will be undertaken and delivered.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4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17 – Value Add Service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5" name="Rectangle 4"/>
          <p:cNvSpPr/>
          <p:nvPr/>
        </p:nvSpPr>
        <p:spPr>
          <a:xfrm>
            <a:off x="986036" y="2451895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What additional benefits will be gained by Council should you be the successful tenderer?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Use this schedule to differentiate you from the competition.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09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18 – Improvement and Innovation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451895"/>
            <a:ext cx="65527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What improvements/innovations your company can provide to improve the delivery.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Use this schedule to differentiate you from the competition.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4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19 – Sustainable Procurement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298007"/>
            <a:ext cx="73448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>
                <a:latin typeface="+mj-lt"/>
              </a:rPr>
              <a:t>Key points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  <a:ea typeface="Times New Roman" panose="02020603050405020304" pitchFamily="18" charset="0"/>
              </a:rPr>
              <a:t>Do you provide an employment opportunities for disadvantaged groups?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  <a:ea typeface="Times New Roman" panose="02020603050405020304" pitchFamily="18" charset="0"/>
              </a:rPr>
              <a:t>Do you provide</a:t>
            </a:r>
            <a:r>
              <a:rPr lang="en-AU" dirty="0">
                <a:latin typeface="+mj-lt"/>
              </a:rPr>
              <a:t> support the use of local suppliers in the AHC area?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  <a:ea typeface="Times New Roman" panose="02020603050405020304" pitchFamily="18" charset="0"/>
              </a:rPr>
              <a:t>Do you </a:t>
            </a:r>
            <a:r>
              <a:rPr lang="en-AU" dirty="0">
                <a:latin typeface="+mj-lt"/>
              </a:rPr>
              <a:t>include any recycled content in your product?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10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Schedule 20 – Pricing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492896"/>
            <a:ext cx="71287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/>
              <a:t>Key points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Provide a breakdown of the costs for the services and/or each type of service (if applicable) and/or breakdown of fixed and variable costs (if applicable).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6483" y="4365104"/>
            <a:ext cx="266612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Adelaide Hills Council</a:t>
            </a:r>
          </a:p>
        </p:txBody>
      </p:sp>
      <p:pic>
        <p:nvPicPr>
          <p:cNvPr id="1026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62" y="116632"/>
            <a:ext cx="5257193" cy="66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" y="4513535"/>
            <a:ext cx="830830" cy="1520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</p:spTree>
    <p:extLst>
      <p:ext uri="{BB962C8B-B14F-4D97-AF65-F5344CB8AC3E}">
        <p14:creationId xmlns:p14="http://schemas.microsoft.com/office/powerpoint/2010/main" val="835967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cs typeface="Arial"/>
              </a:rPr>
              <a:t>Preparation of a response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Submission Tips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267230"/>
            <a:ext cx="460851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Follow tender/quote instructions.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Use the supplied templates.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Address all the schedules and criteria.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Provide accurate details and proof read.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Sign all areas requiring a signature.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Choose the right references.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Submit a competitive price.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/>
              <a:t>Lodge your tender on time.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50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224" y="4312554"/>
            <a:ext cx="69872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Group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" y="3983154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34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9102" cy="6883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8982" y="-1"/>
            <a:ext cx="8111431" cy="688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5540" y="1628800"/>
            <a:ext cx="7024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Information Session Close</a:t>
            </a:r>
          </a:p>
          <a:p>
            <a:r>
              <a:rPr lang="en-US" sz="4000" b="1" i="1" dirty="0">
                <a:solidFill>
                  <a:schemeClr val="bg1"/>
                </a:solidFill>
                <a:latin typeface="+mj-lt"/>
              </a:rPr>
              <a:t>Thank you for your participation</a:t>
            </a:r>
            <a:endParaRPr lang="en-AU" sz="10000" b="1" i="1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0" y="5301208"/>
            <a:ext cx="1202648" cy="12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3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How to do business with Council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Overview of session topics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9102" y="2190484"/>
            <a:ext cx="55785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Council procures.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How goods and services are procured by Council.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How to access opportunities.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Lodging successful requests for quote or tender.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Compliance documentation.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Response documentation.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Your questions.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5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What Council procures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Procurement statistics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562" y="2276872"/>
            <a:ext cx="63706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Every year Adelaide Hills Council: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Purchases over $30 million of goods and services;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Utilises</a:t>
            </a:r>
            <a:r>
              <a:rPr lang="en-US" dirty="0"/>
              <a:t> around 1,000 suppliers; and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Processes over 17,000 transactions. 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Council has over 60 purchasing delegates who are authorised to procure goods and services for their relevant teams.</a:t>
            </a:r>
          </a:p>
        </p:txBody>
      </p:sp>
    </p:spTree>
    <p:extLst>
      <p:ext uri="{BB962C8B-B14F-4D97-AF65-F5344CB8AC3E}">
        <p14:creationId xmlns:p14="http://schemas.microsoft.com/office/powerpoint/2010/main" val="285587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80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How goods and services are procured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Procurement methods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58" y="1638348"/>
            <a:ext cx="7822879" cy="4548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3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How to access opportunities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Sourcing suppliers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92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2123551"/>
            <a:ext cx="2112323" cy="390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43975" y="3847711"/>
            <a:ext cx="306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lga.sa.gov.au/</a:t>
            </a:r>
            <a:r>
              <a:rPr lang="en-AU" dirty="0" err="1">
                <a:hlinkClick r:id="rId3"/>
              </a:rPr>
              <a:t>LGAProcurement</a:t>
            </a:r>
            <a:endParaRPr lang="en-AU" dirty="0"/>
          </a:p>
        </p:txBody>
      </p:sp>
      <p:grpSp>
        <p:nvGrpSpPr>
          <p:cNvPr id="12" name="Group 11"/>
          <p:cNvGrpSpPr/>
          <p:nvPr/>
        </p:nvGrpSpPr>
        <p:grpSpPr>
          <a:xfrm>
            <a:off x="982638" y="3020243"/>
            <a:ext cx="5310306" cy="810766"/>
            <a:chOff x="395536" y="1988840"/>
            <a:chExt cx="4367039" cy="66675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988840"/>
              <a:ext cx="79057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225" y="2074565"/>
              <a:ext cx="3562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982638" y="2142229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 Sourcing</a:t>
            </a:r>
            <a:endParaRPr lang="en-AU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1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8" y="433218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/>
                </a:solidFill>
                <a:latin typeface="+mj-lt"/>
                <a:cs typeface="Arial"/>
              </a:rPr>
              <a:t>How to access opportunities</a:t>
            </a:r>
          </a:p>
          <a:p>
            <a:r>
              <a:rPr lang="en-US" sz="3200" b="1" i="1" dirty="0">
                <a:solidFill>
                  <a:schemeClr val="accent1"/>
                </a:solidFill>
                <a:latin typeface="+mj-lt"/>
                <a:cs typeface="Arial"/>
              </a:rPr>
              <a:t>Direct Procurement, &gt;$10,000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50995"/>
            <a:ext cx="12190413" cy="0"/>
          </a:xfrm>
          <a:prstGeom prst="line">
            <a:avLst/>
          </a:prstGeom>
          <a:ln>
            <a:solidFill>
              <a:srgbClr val="0086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47139" y="6311266"/>
            <a:ext cx="234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  <a:cs typeface="Arial"/>
              </a:rPr>
              <a:t>ahc.sa.gov.au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38" y="2113341"/>
            <a:ext cx="95045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appropriate method of procurement will be determined by reference to a number of factors, including value of the purchase, risks associated with the purchase, and aspects relating to the availability of supply and other market conditions.</a:t>
            </a:r>
          </a:p>
          <a:p>
            <a:endParaRPr lang="en-GB" dirty="0"/>
          </a:p>
          <a:p>
            <a:r>
              <a:rPr lang="en-US" dirty="0"/>
              <a:t>The complexity of the purchase determines how Council will approach suppliers. A simple purchase may be a request by email, whereas something more complex may require a detailed formal submission.</a:t>
            </a:r>
          </a:p>
          <a:p>
            <a:endParaRPr lang="en-GB" dirty="0"/>
          </a:p>
          <a:p>
            <a:r>
              <a:rPr lang="en-GB" dirty="0"/>
              <a:t>Council sometimes goes direct to suppliers to request quotes. We maintain list of suppliers who are actively interested in working with Council.</a:t>
            </a:r>
          </a:p>
          <a:p>
            <a:endParaRPr lang="en-GB" dirty="0"/>
          </a:p>
          <a:p>
            <a:r>
              <a:rPr lang="en-US" dirty="0"/>
              <a:t>If interested in being on this list forward business name, contact phone, email, postal address, and the capabilities of your business to </a:t>
            </a:r>
            <a:r>
              <a:rPr lang="en-US" dirty="0">
                <a:hlinkClick r:id="rId3"/>
              </a:rPr>
              <a:t>procurement@ahc.sa.gov.au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"/>
            <a:ext cx="830830" cy="15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1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HC Colour Palette">
      <a:dk1>
        <a:srgbClr val="1C1F2A"/>
      </a:dk1>
      <a:lt1>
        <a:sysClr val="window" lastClr="FFFFFF"/>
      </a:lt1>
      <a:dk2>
        <a:srgbClr val="1C1F2A"/>
      </a:dk2>
      <a:lt2>
        <a:srgbClr val="FFFFFF"/>
      </a:lt2>
      <a:accent1>
        <a:srgbClr val="008675"/>
      </a:accent1>
      <a:accent2>
        <a:srgbClr val="84BD00"/>
      </a:accent2>
      <a:accent3>
        <a:srgbClr val="BF0D3E"/>
      </a:accent3>
      <a:accent4>
        <a:srgbClr val="D45D00"/>
      </a:accent4>
      <a:accent5>
        <a:srgbClr val="009639"/>
      </a:accent5>
      <a:accent6>
        <a:srgbClr val="0092BC"/>
      </a:accent6>
      <a:hlink>
        <a:srgbClr val="84BD00"/>
      </a:hlink>
      <a:folHlink>
        <a:srgbClr val="0086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D1F7A54E27C4E832E8905A64C1C52" ma:contentTypeVersion="1" ma:contentTypeDescription="Create a new document." ma:contentTypeScope="" ma:versionID="8daace483511489c311e4e88fd5f524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F61A65-14D0-41BE-B968-DF6347B5F8BE}">
  <ds:schemaRefs>
    <ds:schemaRef ds:uri="http://schemas.microsoft.com/office/2006/metadata/properties"/>
    <ds:schemaRef ds:uri="http://schemas.microsoft.com/office/infopath/2007/PartnerControls"/>
    <ds:schemaRef ds:uri="e2553b66-f11d-4832-a153-199d8c7b407a"/>
  </ds:schemaRefs>
</ds:datastoreItem>
</file>

<file path=customXml/itemProps2.xml><?xml version="1.0" encoding="utf-8"?>
<ds:datastoreItem xmlns:ds="http://schemas.openxmlformats.org/officeDocument/2006/customXml" ds:itemID="{4DFF1FA6-6BD5-4119-9798-1CBE893906D4}"/>
</file>

<file path=customXml/itemProps3.xml><?xml version="1.0" encoding="utf-8"?>
<ds:datastoreItem xmlns:ds="http://schemas.openxmlformats.org/officeDocument/2006/customXml" ds:itemID="{6DCC2BFB-7B4A-49ED-9636-2F4AF5750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7631</TotalTime>
  <Words>1983</Words>
  <Application>Microsoft Office PowerPoint</Application>
  <PresentationFormat>Custom</PresentationFormat>
  <Paragraphs>340</Paragraphs>
  <Slides>42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Ebony Priest</dc:creator>
  <cp:lastModifiedBy>Ebony Priest</cp:lastModifiedBy>
  <cp:revision>361</cp:revision>
  <cp:lastPrinted>2021-08-30T03:32:52Z</cp:lastPrinted>
  <dcterms:created xsi:type="dcterms:W3CDTF">2015-09-01T01:59:57Z</dcterms:created>
  <dcterms:modified xsi:type="dcterms:W3CDTF">2021-11-15T23:48:17Z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0x01010036DD1F7A54E27C4E832E8905A64C1C52</vt:lpwstr>
  </property>
  <property fmtid="{D5CDD505-2E9C-101B-9397-08002B2CF9AE}" pid="3" name="AHCDocumentType">
    <vt:lpwstr>80;#Presentation|c13d8a50-3114-4ad0-bb0a-2eb9f59d4f01</vt:lpwstr>
  </property>
  <property fmtid="{D5CDD505-2E9C-101B-9397-08002B2CF9AE}" pid="4" name="AHCPropertyLocation">
    <vt:lpwstr>76;#Mylor|ed20edce-ac9d-4878-9085-cbfec9cbe25c</vt:lpwstr>
  </property>
  <property fmtid="{D5CDD505-2E9C-101B-9397-08002B2CF9AE}" pid="5" name="AHCBusinessArea">
    <vt:lpwstr>70;#Community Engagement|5139497f-7c6d-4a31-85f9-0938cee85dfa</vt:lpwstr>
  </property>
  <property fmtid="{D5CDD505-2E9C-101B-9397-08002B2CF9AE}" pid="6" name="RecordPoint_WorkflowType">
    <vt:lpwstr>ActiveSubmitStub</vt:lpwstr>
  </property>
  <property fmtid="{D5CDD505-2E9C-101B-9397-08002B2CF9AE}" pid="7" name="Financial Year">
    <vt:lpwstr>30;#2020-21|e9ba4f54-aba5-4cd5-a269-a89bf11117ed</vt:lpwstr>
  </property>
  <property fmtid="{D5CDD505-2E9C-101B-9397-08002B2CF9AE}" pid="8" name="RecordPoint_ActiveItemUniqueId">
    <vt:lpwstr>{a4c2f237-cc7a-4ed7-a4b5-8c58a83b17e5}</vt:lpwstr>
  </property>
  <property fmtid="{D5CDD505-2E9C-101B-9397-08002B2CF9AE}" pid="9" name="RecordPoint_SubmissionCompleted">
    <vt:lpwstr>2021-03-25T17:51:58.8908011+10:30</vt:lpwstr>
  </property>
  <property fmtid="{D5CDD505-2E9C-101B-9397-08002B2CF9AE}" pid="10" name="_dlc_DocIdItemGuid">
    <vt:lpwstr>a4c2f237-cc7a-4ed7-a4b5-8c58a83b17e5</vt:lpwstr>
  </property>
  <property fmtid="{D5CDD505-2E9C-101B-9397-08002B2CF9AE}" pid="11" name="RecordPoint_ActiveItemWebId">
    <vt:lpwstr>{8479439e-6714-42a9-9e17-c509c5e1abc7}</vt:lpwstr>
  </property>
  <property fmtid="{D5CDD505-2E9C-101B-9397-08002B2CF9AE}" pid="12" name="RecordPoint_ActiveItemSiteId">
    <vt:lpwstr>{f5c4aada-c623-4bd2-a763-18dfe5a38904}</vt:lpwstr>
  </property>
  <property fmtid="{D5CDD505-2E9C-101B-9397-08002B2CF9AE}" pid="13" name="RecordPoint_ActiveItemListId">
    <vt:lpwstr>{8fc0b7ee-3561-459e-bcb7-9556cf0c8747}</vt:lpwstr>
  </property>
  <property fmtid="{D5CDD505-2E9C-101B-9397-08002B2CF9AE}" pid="14" name="RecordPoint_RecordNumberSubmitted">
    <vt:lpwstr>R0000025756</vt:lpwstr>
  </property>
</Properties>
</file>